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47.xml" ContentType="application/vnd.openxmlformats-officedocument.presentationml.slide+xml"/>
  <Override PartName="/ppt/slides/slide448.xml" ContentType="application/vnd.openxmlformats-officedocument.presentationml.slide+xml"/>
  <Override PartName="/ppt/slides/slide449.xml" ContentType="application/vnd.openxmlformats-officedocument.presentationml.slide+xml"/>
  <Override PartName="/ppt/slides/slide450.xml" ContentType="application/vnd.openxmlformats-officedocument.presentationml.slide+xml"/>
  <Override PartName="/ppt/slides/slide451.xml" ContentType="application/vnd.openxmlformats-officedocument.presentationml.slide+xml"/>
  <Override PartName="/ppt/slides/slide452.xml" ContentType="application/vnd.openxmlformats-officedocument.presentationml.slide+xml"/>
  <Override PartName="/ppt/slides/slide453.xml" ContentType="application/vnd.openxmlformats-officedocument.presentationml.slide+xml"/>
  <Override PartName="/ppt/slides/slide454.xml" ContentType="application/vnd.openxmlformats-officedocument.presentationml.slide+xml"/>
  <Override PartName="/ppt/slides/slide455.xml" ContentType="application/vnd.openxmlformats-officedocument.presentationml.slide+xml"/>
  <Override PartName="/ppt/slides/slide456.xml" ContentType="application/vnd.openxmlformats-officedocument.presentationml.slide+xml"/>
  <Override PartName="/ppt/slides/slide457.xml" ContentType="application/vnd.openxmlformats-officedocument.presentationml.slide+xml"/>
  <Override PartName="/ppt/slides/slide458.xml" ContentType="application/vnd.openxmlformats-officedocument.presentationml.slide+xml"/>
  <Override PartName="/ppt/slides/slide459.xml" ContentType="application/vnd.openxmlformats-officedocument.presentationml.slide+xml"/>
  <Override PartName="/ppt/slides/slide460.xml" ContentType="application/vnd.openxmlformats-officedocument.presentationml.slide+xml"/>
  <Override PartName="/ppt/slides/slide461.xml" ContentType="application/vnd.openxmlformats-officedocument.presentationml.slide+xml"/>
  <Override PartName="/ppt/slides/slide462.xml" ContentType="application/vnd.openxmlformats-officedocument.presentationml.slide+xml"/>
  <Override PartName="/ppt/slides/slide463.xml" ContentType="application/vnd.openxmlformats-officedocument.presentationml.slide+xml"/>
  <Override PartName="/ppt/slides/slide464.xml" ContentType="application/vnd.openxmlformats-officedocument.presentationml.slide+xml"/>
  <Override PartName="/ppt/slides/slide4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67"/>
  </p:notesMasterIdLst>
  <p:sldIdLst>
    <p:sldId id="258" r:id="rId2"/>
    <p:sldId id="259" r:id="rId3"/>
    <p:sldId id="260" r:id="rId4"/>
    <p:sldId id="576" r:id="rId5"/>
    <p:sldId id="577" r:id="rId6"/>
    <p:sldId id="581" r:id="rId7"/>
    <p:sldId id="578" r:id="rId8"/>
    <p:sldId id="579" r:id="rId9"/>
    <p:sldId id="580" r:id="rId10"/>
    <p:sldId id="297" r:id="rId11"/>
    <p:sldId id="295" r:id="rId12"/>
    <p:sldId id="536" r:id="rId13"/>
    <p:sldId id="298" r:id="rId14"/>
    <p:sldId id="261" r:id="rId15"/>
    <p:sldId id="265" r:id="rId16"/>
    <p:sldId id="589" r:id="rId17"/>
    <p:sldId id="525" r:id="rId18"/>
    <p:sldId id="526" r:id="rId19"/>
    <p:sldId id="582" r:id="rId20"/>
    <p:sldId id="583" r:id="rId21"/>
    <p:sldId id="584" r:id="rId22"/>
    <p:sldId id="585" r:id="rId23"/>
    <p:sldId id="586" r:id="rId24"/>
    <p:sldId id="262" r:id="rId25"/>
    <p:sldId id="263" r:id="rId26"/>
    <p:sldId id="587" r:id="rId27"/>
    <p:sldId id="264" r:id="rId28"/>
    <p:sldId id="376" r:id="rId29"/>
    <p:sldId id="588" r:id="rId30"/>
    <p:sldId id="266" r:id="rId31"/>
    <p:sldId id="267" r:id="rId32"/>
    <p:sldId id="377" r:id="rId33"/>
    <p:sldId id="268" r:id="rId34"/>
    <p:sldId id="269" r:id="rId35"/>
    <p:sldId id="270" r:id="rId36"/>
    <p:sldId id="540" r:id="rId37"/>
    <p:sldId id="606" r:id="rId38"/>
    <p:sldId id="538" r:id="rId39"/>
    <p:sldId id="539" r:id="rId40"/>
    <p:sldId id="523" r:id="rId41"/>
    <p:sldId id="607" r:id="rId42"/>
    <p:sldId id="506" r:id="rId43"/>
    <p:sldId id="271" r:id="rId44"/>
    <p:sldId id="272" r:id="rId45"/>
    <p:sldId id="367" r:id="rId46"/>
    <p:sldId id="273" r:id="rId47"/>
    <p:sldId id="608" r:id="rId48"/>
    <p:sldId id="275" r:id="rId49"/>
    <p:sldId id="609" r:id="rId50"/>
    <p:sldId id="610" r:id="rId51"/>
    <p:sldId id="611" r:id="rId52"/>
    <p:sldId id="274" r:id="rId53"/>
    <p:sldId id="612" r:id="rId54"/>
    <p:sldId id="276" r:id="rId55"/>
    <p:sldId id="613" r:id="rId56"/>
    <p:sldId id="614" r:id="rId57"/>
    <p:sldId id="615" r:id="rId58"/>
    <p:sldId id="616" r:id="rId59"/>
    <p:sldId id="617" r:id="rId60"/>
    <p:sldId id="618" r:id="rId61"/>
    <p:sldId id="619" r:id="rId62"/>
    <p:sldId id="620" r:id="rId63"/>
    <p:sldId id="622" r:id="rId64"/>
    <p:sldId id="621" r:id="rId65"/>
    <p:sldId id="623" r:id="rId66"/>
    <p:sldId id="624" r:id="rId67"/>
    <p:sldId id="625" r:id="rId68"/>
    <p:sldId id="277" r:id="rId69"/>
    <p:sldId id="626" r:id="rId70"/>
    <p:sldId id="627" r:id="rId71"/>
    <p:sldId id="278" r:id="rId72"/>
    <p:sldId id="628" r:id="rId73"/>
    <p:sldId id="491" r:id="rId74"/>
    <p:sldId id="313" r:id="rId75"/>
    <p:sldId id="315" r:id="rId76"/>
    <p:sldId id="635" r:id="rId77"/>
    <p:sldId id="636" r:id="rId78"/>
    <p:sldId id="637" r:id="rId79"/>
    <p:sldId id="638" r:id="rId80"/>
    <p:sldId id="316" r:id="rId81"/>
    <p:sldId id="639" r:id="rId82"/>
    <p:sldId id="317" r:id="rId83"/>
    <p:sldId id="320" r:id="rId84"/>
    <p:sldId id="640" r:id="rId85"/>
    <p:sldId id="641" r:id="rId86"/>
    <p:sldId id="321" r:id="rId87"/>
    <p:sldId id="597" r:id="rId88"/>
    <p:sldId id="319" r:id="rId89"/>
    <p:sldId id="507" r:id="rId90"/>
    <p:sldId id="591" r:id="rId91"/>
    <p:sldId id="590" r:id="rId92"/>
    <p:sldId id="322" r:id="rId93"/>
    <p:sldId id="323" r:id="rId94"/>
    <p:sldId id="324" r:id="rId95"/>
    <p:sldId id="327" r:id="rId96"/>
    <p:sldId id="598" r:id="rId97"/>
    <p:sldId id="594" r:id="rId98"/>
    <p:sldId id="595" r:id="rId99"/>
    <p:sldId id="328" r:id="rId100"/>
    <p:sldId id="599" r:id="rId101"/>
    <p:sldId id="596" r:id="rId102"/>
    <p:sldId id="600" r:id="rId103"/>
    <p:sldId id="592" r:id="rId104"/>
    <p:sldId id="693" r:id="rId105"/>
    <p:sldId id="694" r:id="rId106"/>
    <p:sldId id="593" r:id="rId107"/>
    <p:sldId id="303" r:id="rId108"/>
    <p:sldId id="601" r:id="rId109"/>
    <p:sldId id="304" r:id="rId110"/>
    <p:sldId id="305" r:id="rId111"/>
    <p:sldId id="306" r:id="rId112"/>
    <p:sldId id="602" r:id="rId113"/>
    <p:sldId id="603" r:id="rId114"/>
    <p:sldId id="307" r:id="rId115"/>
    <p:sldId id="308" r:id="rId116"/>
    <p:sldId id="309" r:id="rId117"/>
    <p:sldId id="604" r:id="rId118"/>
    <p:sldId id="605" r:id="rId119"/>
    <p:sldId id="695" r:id="rId120"/>
    <p:sldId id="312" r:id="rId121"/>
    <p:sldId id="329" r:id="rId122"/>
    <p:sldId id="330" r:id="rId123"/>
    <p:sldId id="331" r:id="rId124"/>
    <p:sldId id="332" r:id="rId125"/>
    <p:sldId id="333" r:id="rId126"/>
    <p:sldId id="334" r:id="rId127"/>
    <p:sldId id="335" r:id="rId128"/>
    <p:sldId id="336" r:id="rId129"/>
    <p:sldId id="337" r:id="rId130"/>
    <p:sldId id="338" r:id="rId131"/>
    <p:sldId id="339" r:id="rId132"/>
    <p:sldId id="340" r:id="rId133"/>
    <p:sldId id="341" r:id="rId134"/>
    <p:sldId id="342" r:id="rId135"/>
    <p:sldId id="343" r:id="rId136"/>
    <p:sldId id="344" r:id="rId137"/>
    <p:sldId id="345" r:id="rId138"/>
    <p:sldId id="346" r:id="rId139"/>
    <p:sldId id="347" r:id="rId140"/>
    <p:sldId id="348" r:id="rId141"/>
    <p:sldId id="349" r:id="rId142"/>
    <p:sldId id="350" r:id="rId143"/>
    <p:sldId id="351" r:id="rId144"/>
    <p:sldId id="352" r:id="rId145"/>
    <p:sldId id="353" r:id="rId146"/>
    <p:sldId id="354" r:id="rId147"/>
    <p:sldId id="355" r:id="rId148"/>
    <p:sldId id="356" r:id="rId149"/>
    <p:sldId id="357" r:id="rId150"/>
    <p:sldId id="358" r:id="rId151"/>
    <p:sldId id="359" r:id="rId152"/>
    <p:sldId id="360" r:id="rId153"/>
    <p:sldId id="361" r:id="rId154"/>
    <p:sldId id="362" r:id="rId155"/>
    <p:sldId id="363" r:id="rId156"/>
    <p:sldId id="364" r:id="rId157"/>
    <p:sldId id="375" r:id="rId158"/>
    <p:sldId id="516" r:id="rId159"/>
    <p:sldId id="629" r:id="rId160"/>
    <p:sldId id="517" r:id="rId161"/>
    <p:sldId id="382" r:id="rId162"/>
    <p:sldId id="488" r:id="rId163"/>
    <p:sldId id="654" r:id="rId164"/>
    <p:sldId id="383" r:id="rId165"/>
    <p:sldId id="384" r:id="rId166"/>
    <p:sldId id="646" r:id="rId167"/>
    <p:sldId id="385" r:id="rId168"/>
    <p:sldId id="630" r:id="rId169"/>
    <p:sldId id="631" r:id="rId170"/>
    <p:sldId id="386" r:id="rId171"/>
    <p:sldId id="633" r:id="rId172"/>
    <p:sldId id="632" r:id="rId173"/>
    <p:sldId id="645" r:id="rId174"/>
    <p:sldId id="651" r:id="rId175"/>
    <p:sldId id="652" r:id="rId176"/>
    <p:sldId id="653" r:id="rId177"/>
    <p:sldId id="387" r:id="rId178"/>
    <p:sldId id="388" r:id="rId179"/>
    <p:sldId id="642" r:id="rId180"/>
    <p:sldId id="647" r:id="rId181"/>
    <p:sldId id="389" r:id="rId182"/>
    <p:sldId id="390" r:id="rId183"/>
    <p:sldId id="391" r:id="rId184"/>
    <p:sldId id="392" r:id="rId185"/>
    <p:sldId id="393" r:id="rId186"/>
    <p:sldId id="394" r:id="rId187"/>
    <p:sldId id="644" r:id="rId188"/>
    <p:sldId id="655" r:id="rId189"/>
    <p:sldId id="395" r:id="rId190"/>
    <p:sldId id="396" r:id="rId191"/>
    <p:sldId id="397" r:id="rId192"/>
    <p:sldId id="648" r:id="rId193"/>
    <p:sldId id="649" r:id="rId194"/>
    <p:sldId id="650" r:id="rId195"/>
    <p:sldId id="503" r:id="rId196"/>
    <p:sldId id="504" r:id="rId197"/>
    <p:sldId id="505" r:id="rId198"/>
    <p:sldId id="656" r:id="rId199"/>
    <p:sldId id="667" r:id="rId200"/>
    <p:sldId id="668" r:id="rId201"/>
    <p:sldId id="398" r:id="rId202"/>
    <p:sldId id="399" r:id="rId203"/>
    <p:sldId id="669" r:id="rId204"/>
    <p:sldId id="400" r:id="rId205"/>
    <p:sldId id="510" r:id="rId206"/>
    <p:sldId id="431" r:id="rId207"/>
    <p:sldId id="670" r:id="rId208"/>
    <p:sldId id="432" r:id="rId209"/>
    <p:sldId id="531" r:id="rId210"/>
    <p:sldId id="532" r:id="rId211"/>
    <p:sldId id="511" r:id="rId212"/>
    <p:sldId id="407" r:id="rId213"/>
    <p:sldId id="486" r:id="rId214"/>
    <p:sldId id="487" r:id="rId215"/>
    <p:sldId id="671" r:id="rId216"/>
    <p:sldId id="672" r:id="rId217"/>
    <p:sldId id="673" r:id="rId218"/>
    <p:sldId id="674" r:id="rId219"/>
    <p:sldId id="675" r:id="rId220"/>
    <p:sldId id="676" r:id="rId221"/>
    <p:sldId id="530" r:id="rId222"/>
    <p:sldId id="677" r:id="rId223"/>
    <p:sldId id="411" r:id="rId224"/>
    <p:sldId id="678" r:id="rId225"/>
    <p:sldId id="679" r:id="rId226"/>
    <p:sldId id="410" r:id="rId227"/>
    <p:sldId id="412" r:id="rId228"/>
    <p:sldId id="413" r:id="rId229"/>
    <p:sldId id="680" r:id="rId230"/>
    <p:sldId id="681" r:id="rId231"/>
    <p:sldId id="682" r:id="rId232"/>
    <p:sldId id="683" r:id="rId233"/>
    <p:sldId id="684" r:id="rId234"/>
    <p:sldId id="512" r:id="rId235"/>
    <p:sldId id="449" r:id="rId236"/>
    <p:sldId id="450" r:id="rId237"/>
    <p:sldId id="451" r:id="rId238"/>
    <p:sldId id="685" r:id="rId239"/>
    <p:sldId id="686" r:id="rId240"/>
    <p:sldId id="489" r:id="rId241"/>
    <p:sldId id="696" r:id="rId242"/>
    <p:sldId id="687" r:id="rId243"/>
    <p:sldId id="705" r:id="rId244"/>
    <p:sldId id="688" r:id="rId245"/>
    <p:sldId id="541" r:id="rId246"/>
    <p:sldId id="542" r:id="rId247"/>
    <p:sldId id="657" r:id="rId248"/>
    <p:sldId id="666" r:id="rId249"/>
    <p:sldId id="518" r:id="rId250"/>
    <p:sldId id="697" r:id="rId251"/>
    <p:sldId id="698" r:id="rId252"/>
    <p:sldId id="664" r:id="rId253"/>
    <p:sldId id="665" r:id="rId254"/>
    <p:sldId id="659" r:id="rId255"/>
    <p:sldId id="414" r:id="rId256"/>
    <p:sldId id="660" r:id="rId257"/>
    <p:sldId id="661" r:id="rId258"/>
    <p:sldId id="415" r:id="rId259"/>
    <p:sldId id="416" r:id="rId260"/>
    <p:sldId id="417" r:id="rId261"/>
    <p:sldId id="418" r:id="rId262"/>
    <p:sldId id="419" r:id="rId263"/>
    <p:sldId id="420" r:id="rId264"/>
    <p:sldId id="421" r:id="rId265"/>
    <p:sldId id="422" r:id="rId266"/>
    <p:sldId id="423" r:id="rId267"/>
    <p:sldId id="427" r:id="rId268"/>
    <p:sldId id="663" r:id="rId269"/>
    <p:sldId id="662" r:id="rId270"/>
    <p:sldId id="428" r:id="rId271"/>
    <p:sldId id="429" r:id="rId272"/>
    <p:sldId id="519" r:id="rId273"/>
    <p:sldId id="520" r:id="rId274"/>
    <p:sldId id="521" r:id="rId275"/>
    <p:sldId id="528" r:id="rId276"/>
    <p:sldId id="522" r:id="rId277"/>
    <p:sldId id="689" r:id="rId278"/>
    <p:sldId id="690" r:id="rId279"/>
    <p:sldId id="691" r:id="rId280"/>
    <p:sldId id="529" r:id="rId281"/>
    <p:sldId id="692" r:id="rId282"/>
    <p:sldId id="700" r:id="rId283"/>
    <p:sldId id="430" r:id="rId284"/>
    <p:sldId id="435" r:id="rId285"/>
    <p:sldId id="436" r:id="rId286"/>
    <p:sldId id="699" r:id="rId287"/>
    <p:sldId id="437" r:id="rId288"/>
    <p:sldId id="438" r:id="rId289"/>
    <p:sldId id="440" r:id="rId290"/>
    <p:sldId id="441" r:id="rId291"/>
    <p:sldId id="701" r:id="rId292"/>
    <p:sldId id="702" r:id="rId293"/>
    <p:sldId id="442" r:id="rId294"/>
    <p:sldId id="443" r:id="rId295"/>
    <p:sldId id="444" r:id="rId296"/>
    <p:sldId id="703" r:id="rId297"/>
    <p:sldId id="704" r:id="rId298"/>
    <p:sldId id="446" r:id="rId299"/>
    <p:sldId id="447" r:id="rId300"/>
    <p:sldId id="448" r:id="rId301"/>
    <p:sldId id="474" r:id="rId302"/>
    <p:sldId id="706" r:id="rId303"/>
    <p:sldId id="708" r:id="rId304"/>
    <p:sldId id="716" r:id="rId305"/>
    <p:sldId id="709" r:id="rId306"/>
    <p:sldId id="717" r:id="rId307"/>
    <p:sldId id="718" r:id="rId308"/>
    <p:sldId id="719" r:id="rId309"/>
    <p:sldId id="720" r:id="rId310"/>
    <p:sldId id="710" r:id="rId311"/>
    <p:sldId id="711" r:id="rId312"/>
    <p:sldId id="724" r:id="rId313"/>
    <p:sldId id="725" r:id="rId314"/>
    <p:sldId id="712" r:id="rId315"/>
    <p:sldId id="713" r:id="rId316"/>
    <p:sldId id="714" r:id="rId317"/>
    <p:sldId id="707" r:id="rId318"/>
    <p:sldId id="715" r:id="rId319"/>
    <p:sldId id="480" r:id="rId320"/>
    <p:sldId id="475" r:id="rId321"/>
    <p:sldId id="721" r:id="rId322"/>
    <p:sldId id="722" r:id="rId323"/>
    <p:sldId id="482" r:id="rId324"/>
    <p:sldId id="723" r:id="rId325"/>
    <p:sldId id="726" r:id="rId326"/>
    <p:sldId id="729" r:id="rId327"/>
    <p:sldId id="727" r:id="rId328"/>
    <p:sldId id="728" r:id="rId329"/>
    <p:sldId id="734" r:id="rId330"/>
    <p:sldId id="733" r:id="rId331"/>
    <p:sldId id="476" r:id="rId332"/>
    <p:sldId id="730" r:id="rId333"/>
    <p:sldId id="731" r:id="rId334"/>
    <p:sldId id="477" r:id="rId335"/>
    <p:sldId id="735" r:id="rId336"/>
    <p:sldId id="736" r:id="rId337"/>
    <p:sldId id="452" r:id="rId338"/>
    <p:sldId id="453" r:id="rId339"/>
    <p:sldId id="454" r:id="rId340"/>
    <p:sldId id="737" r:id="rId341"/>
    <p:sldId id="738" r:id="rId342"/>
    <p:sldId id="455" r:id="rId343"/>
    <p:sldId id="743" r:id="rId344"/>
    <p:sldId id="744" r:id="rId345"/>
    <p:sldId id="739" r:id="rId346"/>
    <p:sldId id="740" r:id="rId347"/>
    <p:sldId id="741" r:id="rId348"/>
    <p:sldId id="742" r:id="rId349"/>
    <p:sldId id="745" r:id="rId350"/>
    <p:sldId id="746" r:id="rId351"/>
    <p:sldId id="747" r:id="rId352"/>
    <p:sldId id="748" r:id="rId353"/>
    <p:sldId id="749" r:id="rId354"/>
    <p:sldId id="750" r:id="rId355"/>
    <p:sldId id="751" r:id="rId356"/>
    <p:sldId id="499" r:id="rId357"/>
    <p:sldId id="456" r:id="rId358"/>
    <p:sldId id="754" r:id="rId359"/>
    <p:sldId id="458" r:id="rId360"/>
    <p:sldId id="752" r:id="rId361"/>
    <p:sldId id="753" r:id="rId362"/>
    <p:sldId id="500" r:id="rId363"/>
    <p:sldId id="462" r:id="rId364"/>
    <p:sldId id="460" r:id="rId365"/>
    <p:sldId id="755" r:id="rId366"/>
    <p:sldId id="756" r:id="rId367"/>
    <p:sldId id="461" r:id="rId368"/>
    <p:sldId id="757" r:id="rId369"/>
    <p:sldId id="758" r:id="rId370"/>
    <p:sldId id="464" r:id="rId371"/>
    <p:sldId id="759" r:id="rId372"/>
    <p:sldId id="760" r:id="rId373"/>
    <p:sldId id="761" r:id="rId374"/>
    <p:sldId id="465" r:id="rId375"/>
    <p:sldId id="771" r:id="rId376"/>
    <p:sldId id="770" r:id="rId377"/>
    <p:sldId id="466" r:id="rId378"/>
    <p:sldId id="769" r:id="rId379"/>
    <p:sldId id="467" r:id="rId380"/>
    <p:sldId id="762" r:id="rId381"/>
    <p:sldId id="765" r:id="rId382"/>
    <p:sldId id="766" r:id="rId383"/>
    <p:sldId id="763" r:id="rId384"/>
    <p:sldId id="767" r:id="rId385"/>
    <p:sldId id="764" r:id="rId386"/>
    <p:sldId id="774" r:id="rId387"/>
    <p:sldId id="772" r:id="rId388"/>
    <p:sldId id="773" r:id="rId389"/>
    <p:sldId id="776" r:id="rId390"/>
    <p:sldId id="777" r:id="rId391"/>
    <p:sldId id="778" r:id="rId392"/>
    <p:sldId id="779" r:id="rId393"/>
    <p:sldId id="780" r:id="rId394"/>
    <p:sldId id="782" r:id="rId395"/>
    <p:sldId id="781" r:id="rId396"/>
    <p:sldId id="783" r:id="rId397"/>
    <p:sldId id="784" r:id="rId398"/>
    <p:sldId id="785" r:id="rId399"/>
    <p:sldId id="786" r:id="rId400"/>
    <p:sldId id="787" r:id="rId401"/>
    <p:sldId id="788" r:id="rId402"/>
    <p:sldId id="789" r:id="rId403"/>
    <p:sldId id="790" r:id="rId404"/>
    <p:sldId id="791" r:id="rId405"/>
    <p:sldId id="792" r:id="rId406"/>
    <p:sldId id="793" r:id="rId407"/>
    <p:sldId id="794" r:id="rId408"/>
    <p:sldId id="795" r:id="rId409"/>
    <p:sldId id="796" r:id="rId410"/>
    <p:sldId id="797" r:id="rId411"/>
    <p:sldId id="798" r:id="rId412"/>
    <p:sldId id="799" r:id="rId413"/>
    <p:sldId id="801" r:id="rId414"/>
    <p:sldId id="800" r:id="rId415"/>
    <p:sldId id="802" r:id="rId416"/>
    <p:sldId id="803" r:id="rId417"/>
    <p:sldId id="805" r:id="rId418"/>
    <p:sldId id="806" r:id="rId419"/>
    <p:sldId id="804" r:id="rId420"/>
    <p:sldId id="513" r:id="rId421"/>
    <p:sldId id="807" r:id="rId422"/>
    <p:sldId id="808" r:id="rId423"/>
    <p:sldId id="809" r:id="rId424"/>
    <p:sldId id="814" r:id="rId425"/>
    <p:sldId id="478" r:id="rId426"/>
    <p:sldId id="483" r:id="rId427"/>
    <p:sldId id="485" r:id="rId428"/>
    <p:sldId id="810" r:id="rId429"/>
    <p:sldId id="811" r:id="rId430"/>
    <p:sldId id="813" r:id="rId431"/>
    <p:sldId id="812" r:id="rId432"/>
    <p:sldId id="515" r:id="rId433"/>
    <p:sldId id="484" r:id="rId434"/>
    <p:sldId id="514" r:id="rId435"/>
    <p:sldId id="535" r:id="rId436"/>
    <p:sldId id="543" r:id="rId437"/>
    <p:sldId id="544" r:id="rId438"/>
    <p:sldId id="545" r:id="rId439"/>
    <p:sldId id="546" r:id="rId440"/>
    <p:sldId id="547" r:id="rId441"/>
    <p:sldId id="815" r:id="rId442"/>
    <p:sldId id="816" r:id="rId443"/>
    <p:sldId id="817" r:id="rId444"/>
    <p:sldId id="818" r:id="rId445"/>
    <p:sldId id="549" r:id="rId446"/>
    <p:sldId id="550" r:id="rId447"/>
    <p:sldId id="553" r:id="rId448"/>
    <p:sldId id="551" r:id="rId449"/>
    <p:sldId id="554" r:id="rId450"/>
    <p:sldId id="552" r:id="rId451"/>
    <p:sldId id="555" r:id="rId452"/>
    <p:sldId id="558" r:id="rId453"/>
    <p:sldId id="562" r:id="rId454"/>
    <p:sldId id="563" r:id="rId455"/>
    <p:sldId id="564" r:id="rId456"/>
    <p:sldId id="565" r:id="rId457"/>
    <p:sldId id="559" r:id="rId458"/>
    <p:sldId id="560" r:id="rId459"/>
    <p:sldId id="561" r:id="rId460"/>
    <p:sldId id="566" r:id="rId461"/>
    <p:sldId id="567" r:id="rId462"/>
    <p:sldId id="568" r:id="rId463"/>
    <p:sldId id="569" r:id="rId464"/>
    <p:sldId id="570" r:id="rId465"/>
    <p:sldId id="571" r:id="rId46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8C74574-095F-4E26-AC9D-2A570DB5DECC}">
          <p14:sldIdLst>
            <p14:sldId id="258"/>
            <p14:sldId id="259"/>
            <p14:sldId id="260"/>
            <p14:sldId id="576"/>
            <p14:sldId id="577"/>
            <p14:sldId id="581"/>
            <p14:sldId id="578"/>
            <p14:sldId id="579"/>
            <p14:sldId id="580"/>
            <p14:sldId id="297"/>
            <p14:sldId id="295"/>
            <p14:sldId id="536"/>
            <p14:sldId id="298"/>
            <p14:sldId id="261"/>
            <p14:sldId id="265"/>
            <p14:sldId id="589"/>
            <p14:sldId id="525"/>
            <p14:sldId id="526"/>
            <p14:sldId id="582"/>
            <p14:sldId id="583"/>
            <p14:sldId id="584"/>
            <p14:sldId id="585"/>
            <p14:sldId id="586"/>
            <p14:sldId id="262"/>
            <p14:sldId id="263"/>
            <p14:sldId id="587"/>
            <p14:sldId id="264"/>
            <p14:sldId id="376"/>
            <p14:sldId id="588"/>
            <p14:sldId id="266"/>
            <p14:sldId id="267"/>
            <p14:sldId id="377"/>
            <p14:sldId id="268"/>
            <p14:sldId id="269"/>
            <p14:sldId id="270"/>
            <p14:sldId id="540"/>
            <p14:sldId id="606"/>
            <p14:sldId id="538"/>
            <p14:sldId id="539"/>
            <p14:sldId id="523"/>
            <p14:sldId id="607"/>
            <p14:sldId id="506"/>
            <p14:sldId id="271"/>
            <p14:sldId id="272"/>
            <p14:sldId id="367"/>
            <p14:sldId id="273"/>
            <p14:sldId id="608"/>
            <p14:sldId id="275"/>
            <p14:sldId id="609"/>
            <p14:sldId id="610"/>
            <p14:sldId id="611"/>
            <p14:sldId id="274"/>
            <p14:sldId id="612"/>
            <p14:sldId id="276"/>
            <p14:sldId id="613"/>
            <p14:sldId id="614"/>
            <p14:sldId id="615"/>
            <p14:sldId id="616"/>
            <p14:sldId id="617"/>
            <p14:sldId id="618"/>
            <p14:sldId id="619"/>
            <p14:sldId id="620"/>
            <p14:sldId id="622"/>
            <p14:sldId id="621"/>
            <p14:sldId id="623"/>
            <p14:sldId id="624"/>
            <p14:sldId id="625"/>
            <p14:sldId id="277"/>
            <p14:sldId id="626"/>
            <p14:sldId id="627"/>
            <p14:sldId id="278"/>
            <p14:sldId id="628"/>
            <p14:sldId id="491"/>
            <p14:sldId id="313"/>
            <p14:sldId id="315"/>
            <p14:sldId id="635"/>
            <p14:sldId id="636"/>
            <p14:sldId id="637"/>
            <p14:sldId id="638"/>
            <p14:sldId id="316"/>
            <p14:sldId id="639"/>
            <p14:sldId id="317"/>
            <p14:sldId id="320"/>
            <p14:sldId id="640"/>
            <p14:sldId id="641"/>
            <p14:sldId id="321"/>
            <p14:sldId id="597"/>
            <p14:sldId id="319"/>
            <p14:sldId id="507"/>
            <p14:sldId id="591"/>
            <p14:sldId id="590"/>
            <p14:sldId id="322"/>
            <p14:sldId id="323"/>
            <p14:sldId id="324"/>
            <p14:sldId id="327"/>
            <p14:sldId id="598"/>
            <p14:sldId id="594"/>
            <p14:sldId id="595"/>
            <p14:sldId id="328"/>
            <p14:sldId id="599"/>
            <p14:sldId id="596"/>
            <p14:sldId id="600"/>
            <p14:sldId id="592"/>
            <p14:sldId id="693"/>
            <p14:sldId id="694"/>
            <p14:sldId id="593"/>
            <p14:sldId id="303"/>
            <p14:sldId id="601"/>
            <p14:sldId id="304"/>
            <p14:sldId id="305"/>
            <p14:sldId id="306"/>
            <p14:sldId id="602"/>
            <p14:sldId id="603"/>
            <p14:sldId id="307"/>
            <p14:sldId id="308"/>
            <p14:sldId id="309"/>
            <p14:sldId id="604"/>
            <p14:sldId id="605"/>
            <p14:sldId id="695"/>
            <p14:sldId id="312"/>
            <p14:sldId id="329"/>
            <p14:sldId id="330"/>
            <p14:sldId id="331"/>
            <p14:sldId id="332"/>
            <p14:sldId id="333"/>
            <p14:sldId id="334"/>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5"/>
            <p14:sldId id="356"/>
            <p14:sldId id="357"/>
            <p14:sldId id="358"/>
            <p14:sldId id="359"/>
            <p14:sldId id="360"/>
            <p14:sldId id="361"/>
            <p14:sldId id="362"/>
            <p14:sldId id="363"/>
            <p14:sldId id="364"/>
            <p14:sldId id="375"/>
            <p14:sldId id="516"/>
            <p14:sldId id="629"/>
            <p14:sldId id="517"/>
            <p14:sldId id="382"/>
            <p14:sldId id="488"/>
            <p14:sldId id="654"/>
            <p14:sldId id="383"/>
            <p14:sldId id="384"/>
            <p14:sldId id="646"/>
            <p14:sldId id="385"/>
            <p14:sldId id="630"/>
            <p14:sldId id="631"/>
            <p14:sldId id="386"/>
            <p14:sldId id="633"/>
            <p14:sldId id="632"/>
            <p14:sldId id="645"/>
            <p14:sldId id="651"/>
            <p14:sldId id="652"/>
            <p14:sldId id="653"/>
            <p14:sldId id="387"/>
            <p14:sldId id="388"/>
            <p14:sldId id="642"/>
            <p14:sldId id="647"/>
            <p14:sldId id="389"/>
            <p14:sldId id="390"/>
            <p14:sldId id="391"/>
            <p14:sldId id="392"/>
            <p14:sldId id="393"/>
            <p14:sldId id="394"/>
            <p14:sldId id="644"/>
            <p14:sldId id="655"/>
            <p14:sldId id="395"/>
            <p14:sldId id="396"/>
            <p14:sldId id="397"/>
            <p14:sldId id="648"/>
            <p14:sldId id="649"/>
            <p14:sldId id="650"/>
            <p14:sldId id="503"/>
            <p14:sldId id="504"/>
            <p14:sldId id="505"/>
            <p14:sldId id="656"/>
            <p14:sldId id="667"/>
            <p14:sldId id="668"/>
            <p14:sldId id="398"/>
            <p14:sldId id="399"/>
            <p14:sldId id="669"/>
            <p14:sldId id="400"/>
            <p14:sldId id="510"/>
            <p14:sldId id="431"/>
            <p14:sldId id="670"/>
            <p14:sldId id="432"/>
            <p14:sldId id="531"/>
            <p14:sldId id="532"/>
            <p14:sldId id="511"/>
            <p14:sldId id="407"/>
            <p14:sldId id="486"/>
            <p14:sldId id="487"/>
            <p14:sldId id="671"/>
            <p14:sldId id="672"/>
            <p14:sldId id="673"/>
            <p14:sldId id="674"/>
            <p14:sldId id="675"/>
            <p14:sldId id="676"/>
            <p14:sldId id="530"/>
            <p14:sldId id="677"/>
            <p14:sldId id="411"/>
            <p14:sldId id="678"/>
            <p14:sldId id="679"/>
            <p14:sldId id="410"/>
            <p14:sldId id="412"/>
            <p14:sldId id="413"/>
            <p14:sldId id="680"/>
            <p14:sldId id="681"/>
            <p14:sldId id="682"/>
            <p14:sldId id="683"/>
            <p14:sldId id="684"/>
            <p14:sldId id="512"/>
            <p14:sldId id="449"/>
            <p14:sldId id="450"/>
            <p14:sldId id="451"/>
            <p14:sldId id="685"/>
            <p14:sldId id="686"/>
            <p14:sldId id="489"/>
            <p14:sldId id="696"/>
            <p14:sldId id="687"/>
            <p14:sldId id="705"/>
            <p14:sldId id="688"/>
            <p14:sldId id="541"/>
            <p14:sldId id="542"/>
            <p14:sldId id="657"/>
            <p14:sldId id="666"/>
            <p14:sldId id="518"/>
            <p14:sldId id="697"/>
            <p14:sldId id="698"/>
            <p14:sldId id="664"/>
            <p14:sldId id="665"/>
            <p14:sldId id="659"/>
            <p14:sldId id="414"/>
            <p14:sldId id="660"/>
            <p14:sldId id="661"/>
            <p14:sldId id="415"/>
            <p14:sldId id="416"/>
            <p14:sldId id="417"/>
            <p14:sldId id="418"/>
            <p14:sldId id="419"/>
            <p14:sldId id="420"/>
            <p14:sldId id="421"/>
            <p14:sldId id="422"/>
            <p14:sldId id="423"/>
            <p14:sldId id="427"/>
            <p14:sldId id="663"/>
            <p14:sldId id="662"/>
            <p14:sldId id="428"/>
            <p14:sldId id="429"/>
            <p14:sldId id="519"/>
            <p14:sldId id="520"/>
            <p14:sldId id="521"/>
            <p14:sldId id="528"/>
            <p14:sldId id="522"/>
            <p14:sldId id="689"/>
            <p14:sldId id="690"/>
            <p14:sldId id="691"/>
            <p14:sldId id="529"/>
            <p14:sldId id="692"/>
            <p14:sldId id="700"/>
            <p14:sldId id="430"/>
            <p14:sldId id="435"/>
            <p14:sldId id="436"/>
            <p14:sldId id="699"/>
            <p14:sldId id="437"/>
            <p14:sldId id="438"/>
            <p14:sldId id="440"/>
            <p14:sldId id="441"/>
            <p14:sldId id="701"/>
            <p14:sldId id="702"/>
            <p14:sldId id="442"/>
            <p14:sldId id="443"/>
            <p14:sldId id="444"/>
            <p14:sldId id="703"/>
            <p14:sldId id="704"/>
            <p14:sldId id="446"/>
            <p14:sldId id="447"/>
            <p14:sldId id="448"/>
            <p14:sldId id="474"/>
            <p14:sldId id="706"/>
            <p14:sldId id="708"/>
            <p14:sldId id="716"/>
            <p14:sldId id="709"/>
            <p14:sldId id="717"/>
            <p14:sldId id="718"/>
            <p14:sldId id="719"/>
            <p14:sldId id="720"/>
            <p14:sldId id="710"/>
            <p14:sldId id="711"/>
            <p14:sldId id="724"/>
            <p14:sldId id="725"/>
            <p14:sldId id="712"/>
            <p14:sldId id="713"/>
            <p14:sldId id="714"/>
            <p14:sldId id="707"/>
            <p14:sldId id="715"/>
            <p14:sldId id="480"/>
            <p14:sldId id="475"/>
            <p14:sldId id="721"/>
            <p14:sldId id="722"/>
            <p14:sldId id="482"/>
            <p14:sldId id="723"/>
            <p14:sldId id="726"/>
            <p14:sldId id="729"/>
            <p14:sldId id="727"/>
            <p14:sldId id="728"/>
            <p14:sldId id="734"/>
            <p14:sldId id="733"/>
            <p14:sldId id="476"/>
            <p14:sldId id="730"/>
            <p14:sldId id="731"/>
            <p14:sldId id="477"/>
            <p14:sldId id="735"/>
            <p14:sldId id="736"/>
            <p14:sldId id="452"/>
            <p14:sldId id="453"/>
            <p14:sldId id="454"/>
            <p14:sldId id="737"/>
            <p14:sldId id="738"/>
            <p14:sldId id="455"/>
            <p14:sldId id="743"/>
            <p14:sldId id="744"/>
            <p14:sldId id="739"/>
            <p14:sldId id="740"/>
            <p14:sldId id="741"/>
            <p14:sldId id="742"/>
            <p14:sldId id="745"/>
            <p14:sldId id="746"/>
            <p14:sldId id="747"/>
            <p14:sldId id="748"/>
            <p14:sldId id="749"/>
            <p14:sldId id="750"/>
            <p14:sldId id="751"/>
            <p14:sldId id="499"/>
            <p14:sldId id="456"/>
            <p14:sldId id="754"/>
            <p14:sldId id="458"/>
            <p14:sldId id="752"/>
            <p14:sldId id="753"/>
            <p14:sldId id="500"/>
            <p14:sldId id="462"/>
            <p14:sldId id="460"/>
            <p14:sldId id="755"/>
            <p14:sldId id="756"/>
            <p14:sldId id="461"/>
            <p14:sldId id="757"/>
            <p14:sldId id="758"/>
            <p14:sldId id="464"/>
            <p14:sldId id="759"/>
            <p14:sldId id="760"/>
            <p14:sldId id="761"/>
            <p14:sldId id="465"/>
            <p14:sldId id="771"/>
            <p14:sldId id="770"/>
            <p14:sldId id="466"/>
            <p14:sldId id="769"/>
            <p14:sldId id="467"/>
            <p14:sldId id="762"/>
            <p14:sldId id="765"/>
            <p14:sldId id="766"/>
            <p14:sldId id="763"/>
            <p14:sldId id="767"/>
            <p14:sldId id="764"/>
            <p14:sldId id="774"/>
            <p14:sldId id="772"/>
            <p14:sldId id="773"/>
            <p14:sldId id="776"/>
            <p14:sldId id="777"/>
            <p14:sldId id="778"/>
            <p14:sldId id="779"/>
            <p14:sldId id="780"/>
            <p14:sldId id="782"/>
            <p14:sldId id="781"/>
            <p14:sldId id="783"/>
            <p14:sldId id="784"/>
            <p14:sldId id="785"/>
            <p14:sldId id="786"/>
            <p14:sldId id="787"/>
            <p14:sldId id="788"/>
            <p14:sldId id="789"/>
            <p14:sldId id="790"/>
            <p14:sldId id="791"/>
            <p14:sldId id="792"/>
            <p14:sldId id="793"/>
            <p14:sldId id="794"/>
            <p14:sldId id="795"/>
            <p14:sldId id="796"/>
            <p14:sldId id="797"/>
            <p14:sldId id="798"/>
            <p14:sldId id="799"/>
            <p14:sldId id="801"/>
            <p14:sldId id="800"/>
            <p14:sldId id="802"/>
            <p14:sldId id="803"/>
            <p14:sldId id="805"/>
            <p14:sldId id="806"/>
            <p14:sldId id="804"/>
            <p14:sldId id="513"/>
            <p14:sldId id="807"/>
            <p14:sldId id="808"/>
            <p14:sldId id="809"/>
            <p14:sldId id="814"/>
            <p14:sldId id="478"/>
            <p14:sldId id="483"/>
            <p14:sldId id="485"/>
            <p14:sldId id="810"/>
            <p14:sldId id="811"/>
            <p14:sldId id="813"/>
            <p14:sldId id="812"/>
            <p14:sldId id="515"/>
            <p14:sldId id="484"/>
            <p14:sldId id="514"/>
            <p14:sldId id="535"/>
            <p14:sldId id="543"/>
            <p14:sldId id="544"/>
            <p14:sldId id="545"/>
            <p14:sldId id="546"/>
            <p14:sldId id="547"/>
            <p14:sldId id="815"/>
            <p14:sldId id="816"/>
            <p14:sldId id="817"/>
            <p14:sldId id="818"/>
            <p14:sldId id="549"/>
            <p14:sldId id="550"/>
            <p14:sldId id="553"/>
          </p14:sldIdLst>
        </p14:section>
        <p14:section name="Untitled Section" id="{6B7F0680-4139-4C87-8911-4E2656EB87CE}">
          <p14:sldIdLst>
            <p14:sldId id="551"/>
            <p14:sldId id="554"/>
            <p14:sldId id="552"/>
            <p14:sldId id="555"/>
            <p14:sldId id="558"/>
            <p14:sldId id="562"/>
            <p14:sldId id="563"/>
            <p14:sldId id="564"/>
            <p14:sldId id="565"/>
            <p14:sldId id="559"/>
            <p14:sldId id="560"/>
            <p14:sldId id="561"/>
            <p14:sldId id="566"/>
            <p14:sldId id="567"/>
            <p14:sldId id="568"/>
            <p14:sldId id="569"/>
            <p14:sldId id="570"/>
            <p14:sldId id="571"/>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DMIN"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7338"/>
    <a:srgbClr val="D44F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14890" autoAdjust="0"/>
    <p:restoredTop sz="97550" autoAdjust="0"/>
  </p:normalViewPr>
  <p:slideViewPr>
    <p:cSldViewPr>
      <p:cViewPr>
        <p:scale>
          <a:sx n="82" d="100"/>
          <a:sy n="82" d="100"/>
        </p:scale>
        <p:origin x="-1470" y="-25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99" Type="http://schemas.openxmlformats.org/officeDocument/2006/relationships/slide" Target="slides/slide298.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324" Type="http://schemas.openxmlformats.org/officeDocument/2006/relationships/slide" Target="slides/slide323.xml"/><Relationship Id="rId366" Type="http://schemas.openxmlformats.org/officeDocument/2006/relationships/slide" Target="slides/slide365.xml"/><Relationship Id="rId170" Type="http://schemas.openxmlformats.org/officeDocument/2006/relationships/slide" Target="slides/slide169.xml"/><Relationship Id="rId226" Type="http://schemas.openxmlformats.org/officeDocument/2006/relationships/slide" Target="slides/slide225.xml"/><Relationship Id="rId433" Type="http://schemas.openxmlformats.org/officeDocument/2006/relationships/slide" Target="slides/slide432.xml"/><Relationship Id="rId268" Type="http://schemas.openxmlformats.org/officeDocument/2006/relationships/slide" Target="slides/slide267.xml"/><Relationship Id="rId32" Type="http://schemas.openxmlformats.org/officeDocument/2006/relationships/slide" Target="slides/slide31.xml"/><Relationship Id="rId74" Type="http://schemas.openxmlformats.org/officeDocument/2006/relationships/slide" Target="slides/slide73.xml"/><Relationship Id="rId128" Type="http://schemas.openxmlformats.org/officeDocument/2006/relationships/slide" Target="slides/slide127.xml"/><Relationship Id="rId335" Type="http://schemas.openxmlformats.org/officeDocument/2006/relationships/slide" Target="slides/slide334.xml"/><Relationship Id="rId377" Type="http://schemas.openxmlformats.org/officeDocument/2006/relationships/slide" Target="slides/slide376.xml"/><Relationship Id="rId5" Type="http://schemas.openxmlformats.org/officeDocument/2006/relationships/slide" Target="slides/slide4.xml"/><Relationship Id="rId181" Type="http://schemas.openxmlformats.org/officeDocument/2006/relationships/slide" Target="slides/slide180.xml"/><Relationship Id="rId237" Type="http://schemas.openxmlformats.org/officeDocument/2006/relationships/slide" Target="slides/slide236.xml"/><Relationship Id="rId402" Type="http://schemas.openxmlformats.org/officeDocument/2006/relationships/slide" Target="slides/slide401.xml"/><Relationship Id="rId279" Type="http://schemas.openxmlformats.org/officeDocument/2006/relationships/slide" Target="slides/slide278.xml"/><Relationship Id="rId444" Type="http://schemas.openxmlformats.org/officeDocument/2006/relationships/slide" Target="slides/slide443.xml"/><Relationship Id="rId43" Type="http://schemas.openxmlformats.org/officeDocument/2006/relationships/slide" Target="slides/slide42.xml"/><Relationship Id="rId139" Type="http://schemas.openxmlformats.org/officeDocument/2006/relationships/slide" Target="slides/slide138.xml"/><Relationship Id="rId290" Type="http://schemas.openxmlformats.org/officeDocument/2006/relationships/slide" Target="slides/slide289.xml"/><Relationship Id="rId304" Type="http://schemas.openxmlformats.org/officeDocument/2006/relationships/slide" Target="slides/slide303.xml"/><Relationship Id="rId346" Type="http://schemas.openxmlformats.org/officeDocument/2006/relationships/slide" Target="slides/slide345.xml"/><Relationship Id="rId388" Type="http://schemas.openxmlformats.org/officeDocument/2006/relationships/slide" Target="slides/slide387.xml"/><Relationship Id="rId85" Type="http://schemas.openxmlformats.org/officeDocument/2006/relationships/slide" Target="slides/slide84.xml"/><Relationship Id="rId150" Type="http://schemas.openxmlformats.org/officeDocument/2006/relationships/slide" Target="slides/slide149.xml"/><Relationship Id="rId192" Type="http://schemas.openxmlformats.org/officeDocument/2006/relationships/slide" Target="slides/slide191.xml"/><Relationship Id="rId206" Type="http://schemas.openxmlformats.org/officeDocument/2006/relationships/slide" Target="slides/slide205.xml"/><Relationship Id="rId413" Type="http://schemas.openxmlformats.org/officeDocument/2006/relationships/slide" Target="slides/slide412.xml"/><Relationship Id="rId248" Type="http://schemas.openxmlformats.org/officeDocument/2006/relationships/slide" Target="slides/slide247.xml"/><Relationship Id="rId455" Type="http://schemas.openxmlformats.org/officeDocument/2006/relationships/slide" Target="slides/slide454.xml"/><Relationship Id="rId12" Type="http://schemas.openxmlformats.org/officeDocument/2006/relationships/slide" Target="slides/slide11.xml"/><Relationship Id="rId108" Type="http://schemas.openxmlformats.org/officeDocument/2006/relationships/slide" Target="slides/slide107.xml"/><Relationship Id="rId315" Type="http://schemas.openxmlformats.org/officeDocument/2006/relationships/slide" Target="slides/slide314.xml"/><Relationship Id="rId357" Type="http://schemas.openxmlformats.org/officeDocument/2006/relationships/slide" Target="slides/slide356.xml"/><Relationship Id="rId54" Type="http://schemas.openxmlformats.org/officeDocument/2006/relationships/slide" Target="slides/slide53.xml"/><Relationship Id="rId96" Type="http://schemas.openxmlformats.org/officeDocument/2006/relationships/slide" Target="slides/slide95.xml"/><Relationship Id="rId161" Type="http://schemas.openxmlformats.org/officeDocument/2006/relationships/slide" Target="slides/slide160.xml"/><Relationship Id="rId217" Type="http://schemas.openxmlformats.org/officeDocument/2006/relationships/slide" Target="slides/slide216.xml"/><Relationship Id="rId399" Type="http://schemas.openxmlformats.org/officeDocument/2006/relationships/slide" Target="slides/slide398.xml"/><Relationship Id="rId259" Type="http://schemas.openxmlformats.org/officeDocument/2006/relationships/slide" Target="slides/slide258.xml"/><Relationship Id="rId424" Type="http://schemas.openxmlformats.org/officeDocument/2006/relationships/slide" Target="slides/slide423.xml"/><Relationship Id="rId466" Type="http://schemas.openxmlformats.org/officeDocument/2006/relationships/slide" Target="slides/slide465.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326" Type="http://schemas.openxmlformats.org/officeDocument/2006/relationships/slide" Target="slides/slide325.xml"/><Relationship Id="rId65" Type="http://schemas.openxmlformats.org/officeDocument/2006/relationships/slide" Target="slides/slide64.xml"/><Relationship Id="rId130" Type="http://schemas.openxmlformats.org/officeDocument/2006/relationships/slide" Target="slides/slide129.xml"/><Relationship Id="rId368" Type="http://schemas.openxmlformats.org/officeDocument/2006/relationships/slide" Target="slides/slide367.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414" Type="http://schemas.openxmlformats.org/officeDocument/2006/relationships/slide" Target="slides/slide413.xml"/><Relationship Id="rId435" Type="http://schemas.openxmlformats.org/officeDocument/2006/relationships/slide" Target="slides/slide434.xml"/><Relationship Id="rId456" Type="http://schemas.openxmlformats.org/officeDocument/2006/relationships/slide" Target="slides/slide455.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slide" Target="slides/slide259.xml"/><Relationship Id="rId281" Type="http://schemas.openxmlformats.org/officeDocument/2006/relationships/slide" Target="slides/slide280.xml"/><Relationship Id="rId316" Type="http://schemas.openxmlformats.org/officeDocument/2006/relationships/slide" Target="slides/slide315.xml"/><Relationship Id="rId337" Type="http://schemas.openxmlformats.org/officeDocument/2006/relationships/slide" Target="slides/slide336.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358" Type="http://schemas.openxmlformats.org/officeDocument/2006/relationships/slide" Target="slides/slide357.xml"/><Relationship Id="rId379" Type="http://schemas.openxmlformats.org/officeDocument/2006/relationships/slide" Target="slides/slide378.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390" Type="http://schemas.openxmlformats.org/officeDocument/2006/relationships/slide" Target="slides/slide389.xml"/><Relationship Id="rId404" Type="http://schemas.openxmlformats.org/officeDocument/2006/relationships/slide" Target="slides/slide403.xml"/><Relationship Id="rId425" Type="http://schemas.openxmlformats.org/officeDocument/2006/relationships/slide" Target="slides/slide424.xml"/><Relationship Id="rId446" Type="http://schemas.openxmlformats.org/officeDocument/2006/relationships/slide" Target="slides/slide445.xml"/><Relationship Id="rId467" Type="http://schemas.openxmlformats.org/officeDocument/2006/relationships/notesMaster" Target="notesMasters/notesMaster1.xml"/><Relationship Id="rId250" Type="http://schemas.openxmlformats.org/officeDocument/2006/relationships/slide" Target="slides/slide249.xml"/><Relationship Id="rId271" Type="http://schemas.openxmlformats.org/officeDocument/2006/relationships/slide" Target="slides/slide270.xml"/><Relationship Id="rId292" Type="http://schemas.openxmlformats.org/officeDocument/2006/relationships/slide" Target="slides/slide291.xml"/><Relationship Id="rId306" Type="http://schemas.openxmlformats.org/officeDocument/2006/relationships/slide" Target="slides/slide305.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327" Type="http://schemas.openxmlformats.org/officeDocument/2006/relationships/slide" Target="slides/slide326.xml"/><Relationship Id="rId348" Type="http://schemas.openxmlformats.org/officeDocument/2006/relationships/slide" Target="slides/slide347.xml"/><Relationship Id="rId369" Type="http://schemas.openxmlformats.org/officeDocument/2006/relationships/slide" Target="slides/slide368.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380" Type="http://schemas.openxmlformats.org/officeDocument/2006/relationships/slide" Target="slides/slide379.xml"/><Relationship Id="rId415" Type="http://schemas.openxmlformats.org/officeDocument/2006/relationships/slide" Target="slides/slide414.xml"/><Relationship Id="rId436" Type="http://schemas.openxmlformats.org/officeDocument/2006/relationships/slide" Target="slides/slide435.xml"/><Relationship Id="rId457" Type="http://schemas.openxmlformats.org/officeDocument/2006/relationships/slide" Target="slides/slide456.xml"/><Relationship Id="rId240" Type="http://schemas.openxmlformats.org/officeDocument/2006/relationships/slide" Target="slides/slide239.xml"/><Relationship Id="rId261" Type="http://schemas.openxmlformats.org/officeDocument/2006/relationships/slide" Target="slides/slide260.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282" Type="http://schemas.openxmlformats.org/officeDocument/2006/relationships/slide" Target="slides/slide281.xml"/><Relationship Id="rId317" Type="http://schemas.openxmlformats.org/officeDocument/2006/relationships/slide" Target="slides/slide316.xml"/><Relationship Id="rId338" Type="http://schemas.openxmlformats.org/officeDocument/2006/relationships/slide" Target="slides/slide337.xml"/><Relationship Id="rId359" Type="http://schemas.openxmlformats.org/officeDocument/2006/relationships/slide" Target="slides/slide358.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70" Type="http://schemas.openxmlformats.org/officeDocument/2006/relationships/slide" Target="slides/slide369.xml"/><Relationship Id="rId391" Type="http://schemas.openxmlformats.org/officeDocument/2006/relationships/slide" Target="slides/slide390.xml"/><Relationship Id="rId405" Type="http://schemas.openxmlformats.org/officeDocument/2006/relationships/slide" Target="slides/slide404.xml"/><Relationship Id="rId426" Type="http://schemas.openxmlformats.org/officeDocument/2006/relationships/slide" Target="slides/slide425.xml"/><Relationship Id="rId447" Type="http://schemas.openxmlformats.org/officeDocument/2006/relationships/slide" Target="slides/slide446.xml"/><Relationship Id="rId230" Type="http://schemas.openxmlformats.org/officeDocument/2006/relationships/slide" Target="slides/slide229.xml"/><Relationship Id="rId251" Type="http://schemas.openxmlformats.org/officeDocument/2006/relationships/slide" Target="slides/slide250.xml"/><Relationship Id="rId468" Type="http://schemas.openxmlformats.org/officeDocument/2006/relationships/commentAuthors" Target="commen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72" Type="http://schemas.openxmlformats.org/officeDocument/2006/relationships/slide" Target="slides/slide271.xml"/><Relationship Id="rId293" Type="http://schemas.openxmlformats.org/officeDocument/2006/relationships/slide" Target="slides/slide292.xml"/><Relationship Id="rId307" Type="http://schemas.openxmlformats.org/officeDocument/2006/relationships/slide" Target="slides/slide306.xml"/><Relationship Id="rId328" Type="http://schemas.openxmlformats.org/officeDocument/2006/relationships/slide" Target="slides/slide327.xml"/><Relationship Id="rId349" Type="http://schemas.openxmlformats.org/officeDocument/2006/relationships/slide" Target="slides/slide348.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360" Type="http://schemas.openxmlformats.org/officeDocument/2006/relationships/slide" Target="slides/slide359.xml"/><Relationship Id="rId381" Type="http://schemas.openxmlformats.org/officeDocument/2006/relationships/slide" Target="slides/slide380.xml"/><Relationship Id="rId416" Type="http://schemas.openxmlformats.org/officeDocument/2006/relationships/slide" Target="slides/slide415.xml"/><Relationship Id="rId220" Type="http://schemas.openxmlformats.org/officeDocument/2006/relationships/slide" Target="slides/slide219.xml"/><Relationship Id="rId241" Type="http://schemas.openxmlformats.org/officeDocument/2006/relationships/slide" Target="slides/slide240.xml"/><Relationship Id="rId437" Type="http://schemas.openxmlformats.org/officeDocument/2006/relationships/slide" Target="slides/slide436.xml"/><Relationship Id="rId458" Type="http://schemas.openxmlformats.org/officeDocument/2006/relationships/slide" Target="slides/slide457.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slide" Target="slides/slide261.xml"/><Relationship Id="rId283" Type="http://schemas.openxmlformats.org/officeDocument/2006/relationships/slide" Target="slides/slide282.xml"/><Relationship Id="rId318" Type="http://schemas.openxmlformats.org/officeDocument/2006/relationships/slide" Target="slides/slide317.xml"/><Relationship Id="rId339" Type="http://schemas.openxmlformats.org/officeDocument/2006/relationships/slide" Target="slides/slide338.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350" Type="http://schemas.openxmlformats.org/officeDocument/2006/relationships/slide" Target="slides/slide349.xml"/><Relationship Id="rId371" Type="http://schemas.openxmlformats.org/officeDocument/2006/relationships/slide" Target="slides/slide370.xml"/><Relationship Id="rId406" Type="http://schemas.openxmlformats.org/officeDocument/2006/relationships/slide" Target="slides/slide405.xml"/><Relationship Id="rId9" Type="http://schemas.openxmlformats.org/officeDocument/2006/relationships/slide" Target="slides/slide8.xml"/><Relationship Id="rId210" Type="http://schemas.openxmlformats.org/officeDocument/2006/relationships/slide" Target="slides/slide209.xml"/><Relationship Id="rId392" Type="http://schemas.openxmlformats.org/officeDocument/2006/relationships/slide" Target="slides/slide391.xml"/><Relationship Id="rId427" Type="http://schemas.openxmlformats.org/officeDocument/2006/relationships/slide" Target="slides/slide426.xml"/><Relationship Id="rId448" Type="http://schemas.openxmlformats.org/officeDocument/2006/relationships/slide" Target="slides/slide447.xml"/><Relationship Id="rId469" Type="http://schemas.openxmlformats.org/officeDocument/2006/relationships/presProps" Target="presProps.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294" Type="http://schemas.openxmlformats.org/officeDocument/2006/relationships/slide" Target="slides/slide293.xml"/><Relationship Id="rId308" Type="http://schemas.openxmlformats.org/officeDocument/2006/relationships/slide" Target="slides/slide307.xml"/><Relationship Id="rId329" Type="http://schemas.openxmlformats.org/officeDocument/2006/relationships/slide" Target="slides/slide328.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340" Type="http://schemas.openxmlformats.org/officeDocument/2006/relationships/slide" Target="slides/slide339.xml"/><Relationship Id="rId361" Type="http://schemas.openxmlformats.org/officeDocument/2006/relationships/slide" Target="slides/slide360.xml"/><Relationship Id="rId196" Type="http://schemas.openxmlformats.org/officeDocument/2006/relationships/slide" Target="slides/slide195.xml"/><Relationship Id="rId200" Type="http://schemas.openxmlformats.org/officeDocument/2006/relationships/slide" Target="slides/slide199.xml"/><Relationship Id="rId382" Type="http://schemas.openxmlformats.org/officeDocument/2006/relationships/slide" Target="slides/slide381.xml"/><Relationship Id="rId417" Type="http://schemas.openxmlformats.org/officeDocument/2006/relationships/slide" Target="slides/slide416.xml"/><Relationship Id="rId438" Type="http://schemas.openxmlformats.org/officeDocument/2006/relationships/slide" Target="slides/slide437.xml"/><Relationship Id="rId459" Type="http://schemas.openxmlformats.org/officeDocument/2006/relationships/slide" Target="slides/slide458.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284" Type="http://schemas.openxmlformats.org/officeDocument/2006/relationships/slide" Target="slides/slide283.xml"/><Relationship Id="rId319" Type="http://schemas.openxmlformats.org/officeDocument/2006/relationships/slide" Target="slides/slide318.xml"/><Relationship Id="rId470" Type="http://schemas.openxmlformats.org/officeDocument/2006/relationships/viewProps" Target="view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330" Type="http://schemas.openxmlformats.org/officeDocument/2006/relationships/slide" Target="slides/slide329.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351" Type="http://schemas.openxmlformats.org/officeDocument/2006/relationships/slide" Target="slides/slide350.xml"/><Relationship Id="rId372" Type="http://schemas.openxmlformats.org/officeDocument/2006/relationships/slide" Target="slides/slide371.xml"/><Relationship Id="rId393" Type="http://schemas.openxmlformats.org/officeDocument/2006/relationships/slide" Target="slides/slide392.xml"/><Relationship Id="rId407" Type="http://schemas.openxmlformats.org/officeDocument/2006/relationships/slide" Target="slides/slide406.xml"/><Relationship Id="rId428" Type="http://schemas.openxmlformats.org/officeDocument/2006/relationships/slide" Target="slides/slide427.xml"/><Relationship Id="rId449" Type="http://schemas.openxmlformats.org/officeDocument/2006/relationships/slide" Target="slides/slide448.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95" Type="http://schemas.openxmlformats.org/officeDocument/2006/relationships/slide" Target="slides/slide294.xml"/><Relationship Id="rId309" Type="http://schemas.openxmlformats.org/officeDocument/2006/relationships/slide" Target="slides/slide308.xml"/><Relationship Id="rId460" Type="http://schemas.openxmlformats.org/officeDocument/2006/relationships/slide" Target="slides/slide45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320" Type="http://schemas.openxmlformats.org/officeDocument/2006/relationships/slide" Target="slides/slide319.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341" Type="http://schemas.openxmlformats.org/officeDocument/2006/relationships/slide" Target="slides/slide340.xml"/><Relationship Id="rId362" Type="http://schemas.openxmlformats.org/officeDocument/2006/relationships/slide" Target="slides/slide361.xml"/><Relationship Id="rId383" Type="http://schemas.openxmlformats.org/officeDocument/2006/relationships/slide" Target="slides/slide382.xml"/><Relationship Id="rId418" Type="http://schemas.openxmlformats.org/officeDocument/2006/relationships/slide" Target="slides/slide417.xml"/><Relationship Id="rId439" Type="http://schemas.openxmlformats.org/officeDocument/2006/relationships/slide" Target="slides/slide438.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285" Type="http://schemas.openxmlformats.org/officeDocument/2006/relationships/slide" Target="slides/slide284.xml"/><Relationship Id="rId450" Type="http://schemas.openxmlformats.org/officeDocument/2006/relationships/slide" Target="slides/slide449.xml"/><Relationship Id="rId471" Type="http://schemas.openxmlformats.org/officeDocument/2006/relationships/theme" Target="theme/theme1.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310" Type="http://schemas.openxmlformats.org/officeDocument/2006/relationships/slide" Target="slides/slide309.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331" Type="http://schemas.openxmlformats.org/officeDocument/2006/relationships/slide" Target="slides/slide330.xml"/><Relationship Id="rId352" Type="http://schemas.openxmlformats.org/officeDocument/2006/relationships/slide" Target="slides/slide351.xml"/><Relationship Id="rId373" Type="http://schemas.openxmlformats.org/officeDocument/2006/relationships/slide" Target="slides/slide372.xml"/><Relationship Id="rId394" Type="http://schemas.openxmlformats.org/officeDocument/2006/relationships/slide" Target="slides/slide393.xml"/><Relationship Id="rId408" Type="http://schemas.openxmlformats.org/officeDocument/2006/relationships/slide" Target="slides/slide407.xml"/><Relationship Id="rId429" Type="http://schemas.openxmlformats.org/officeDocument/2006/relationships/slide" Target="slides/slide428.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440" Type="http://schemas.openxmlformats.org/officeDocument/2006/relationships/slide" Target="slides/slide439.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296" Type="http://schemas.openxmlformats.org/officeDocument/2006/relationships/slide" Target="slides/slide295.xml"/><Relationship Id="rId300" Type="http://schemas.openxmlformats.org/officeDocument/2006/relationships/slide" Target="slides/slide299.xml"/><Relationship Id="rId461" Type="http://schemas.openxmlformats.org/officeDocument/2006/relationships/slide" Target="slides/slide460.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321" Type="http://schemas.openxmlformats.org/officeDocument/2006/relationships/slide" Target="slides/slide320.xml"/><Relationship Id="rId342" Type="http://schemas.openxmlformats.org/officeDocument/2006/relationships/slide" Target="slides/slide341.xml"/><Relationship Id="rId363" Type="http://schemas.openxmlformats.org/officeDocument/2006/relationships/slide" Target="slides/slide362.xml"/><Relationship Id="rId384" Type="http://schemas.openxmlformats.org/officeDocument/2006/relationships/slide" Target="slides/slide383.xml"/><Relationship Id="rId419" Type="http://schemas.openxmlformats.org/officeDocument/2006/relationships/slide" Target="slides/slide418.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430" Type="http://schemas.openxmlformats.org/officeDocument/2006/relationships/slide" Target="slides/slide429.xml"/><Relationship Id="rId18" Type="http://schemas.openxmlformats.org/officeDocument/2006/relationships/slide" Target="slides/slide17.xml"/><Relationship Id="rId39" Type="http://schemas.openxmlformats.org/officeDocument/2006/relationships/slide" Target="slides/slide38.xml"/><Relationship Id="rId265" Type="http://schemas.openxmlformats.org/officeDocument/2006/relationships/slide" Target="slides/slide264.xml"/><Relationship Id="rId286" Type="http://schemas.openxmlformats.org/officeDocument/2006/relationships/slide" Target="slides/slide285.xml"/><Relationship Id="rId451" Type="http://schemas.openxmlformats.org/officeDocument/2006/relationships/slide" Target="slides/slide450.xml"/><Relationship Id="rId472" Type="http://schemas.openxmlformats.org/officeDocument/2006/relationships/tableStyles" Target="tableStyles.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311" Type="http://schemas.openxmlformats.org/officeDocument/2006/relationships/slide" Target="slides/slide310.xml"/><Relationship Id="rId332" Type="http://schemas.openxmlformats.org/officeDocument/2006/relationships/slide" Target="slides/slide331.xml"/><Relationship Id="rId353" Type="http://schemas.openxmlformats.org/officeDocument/2006/relationships/slide" Target="slides/slide352.xml"/><Relationship Id="rId374" Type="http://schemas.openxmlformats.org/officeDocument/2006/relationships/slide" Target="slides/slide373.xml"/><Relationship Id="rId395" Type="http://schemas.openxmlformats.org/officeDocument/2006/relationships/slide" Target="slides/slide394.xml"/><Relationship Id="rId409" Type="http://schemas.openxmlformats.org/officeDocument/2006/relationships/slide" Target="slides/slide408.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420" Type="http://schemas.openxmlformats.org/officeDocument/2006/relationships/slide" Target="slides/slide419.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276" Type="http://schemas.openxmlformats.org/officeDocument/2006/relationships/slide" Target="slides/slide275.xml"/><Relationship Id="rId297" Type="http://schemas.openxmlformats.org/officeDocument/2006/relationships/slide" Target="slides/slide296.xml"/><Relationship Id="rId441" Type="http://schemas.openxmlformats.org/officeDocument/2006/relationships/slide" Target="slides/slide440.xml"/><Relationship Id="rId462" Type="http://schemas.openxmlformats.org/officeDocument/2006/relationships/slide" Target="slides/slide461.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301" Type="http://schemas.openxmlformats.org/officeDocument/2006/relationships/slide" Target="slides/slide300.xml"/><Relationship Id="rId322" Type="http://schemas.openxmlformats.org/officeDocument/2006/relationships/slide" Target="slides/slide321.xml"/><Relationship Id="rId343" Type="http://schemas.openxmlformats.org/officeDocument/2006/relationships/slide" Target="slides/slide342.xml"/><Relationship Id="rId364" Type="http://schemas.openxmlformats.org/officeDocument/2006/relationships/slide" Target="slides/slide363.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385" Type="http://schemas.openxmlformats.org/officeDocument/2006/relationships/slide" Target="slides/slide384.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266" Type="http://schemas.openxmlformats.org/officeDocument/2006/relationships/slide" Target="slides/slide265.xml"/><Relationship Id="rId287" Type="http://schemas.openxmlformats.org/officeDocument/2006/relationships/slide" Target="slides/slide286.xml"/><Relationship Id="rId410" Type="http://schemas.openxmlformats.org/officeDocument/2006/relationships/slide" Target="slides/slide409.xml"/><Relationship Id="rId431" Type="http://schemas.openxmlformats.org/officeDocument/2006/relationships/slide" Target="slides/slide430.xml"/><Relationship Id="rId452" Type="http://schemas.openxmlformats.org/officeDocument/2006/relationships/slide" Target="slides/slide45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312" Type="http://schemas.openxmlformats.org/officeDocument/2006/relationships/slide" Target="slides/slide311.xml"/><Relationship Id="rId333" Type="http://schemas.openxmlformats.org/officeDocument/2006/relationships/slide" Target="slides/slide332.xml"/><Relationship Id="rId354" Type="http://schemas.openxmlformats.org/officeDocument/2006/relationships/slide" Target="slides/slide353.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75" Type="http://schemas.openxmlformats.org/officeDocument/2006/relationships/slide" Target="slides/slide374.xml"/><Relationship Id="rId396" Type="http://schemas.openxmlformats.org/officeDocument/2006/relationships/slide" Target="slides/slide395.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277" Type="http://schemas.openxmlformats.org/officeDocument/2006/relationships/slide" Target="slides/slide276.xml"/><Relationship Id="rId298" Type="http://schemas.openxmlformats.org/officeDocument/2006/relationships/slide" Target="slides/slide297.xml"/><Relationship Id="rId400" Type="http://schemas.openxmlformats.org/officeDocument/2006/relationships/slide" Target="slides/slide399.xml"/><Relationship Id="rId421" Type="http://schemas.openxmlformats.org/officeDocument/2006/relationships/slide" Target="slides/slide420.xml"/><Relationship Id="rId442" Type="http://schemas.openxmlformats.org/officeDocument/2006/relationships/slide" Target="slides/slide441.xml"/><Relationship Id="rId463" Type="http://schemas.openxmlformats.org/officeDocument/2006/relationships/slide" Target="slides/slide462.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302" Type="http://schemas.openxmlformats.org/officeDocument/2006/relationships/slide" Target="slides/slide301.xml"/><Relationship Id="rId323" Type="http://schemas.openxmlformats.org/officeDocument/2006/relationships/slide" Target="slides/slide322.xml"/><Relationship Id="rId344" Type="http://schemas.openxmlformats.org/officeDocument/2006/relationships/slide" Target="slides/slide343.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365" Type="http://schemas.openxmlformats.org/officeDocument/2006/relationships/slide" Target="slides/slide364.xml"/><Relationship Id="rId386" Type="http://schemas.openxmlformats.org/officeDocument/2006/relationships/slide" Target="slides/slide385.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267" Type="http://schemas.openxmlformats.org/officeDocument/2006/relationships/slide" Target="slides/slide266.xml"/><Relationship Id="rId288" Type="http://schemas.openxmlformats.org/officeDocument/2006/relationships/slide" Target="slides/slide287.xml"/><Relationship Id="rId411" Type="http://schemas.openxmlformats.org/officeDocument/2006/relationships/slide" Target="slides/slide410.xml"/><Relationship Id="rId432" Type="http://schemas.openxmlformats.org/officeDocument/2006/relationships/slide" Target="slides/slide431.xml"/><Relationship Id="rId453" Type="http://schemas.openxmlformats.org/officeDocument/2006/relationships/slide" Target="slides/slide452.xml"/><Relationship Id="rId106" Type="http://schemas.openxmlformats.org/officeDocument/2006/relationships/slide" Target="slides/slide105.xml"/><Relationship Id="rId127" Type="http://schemas.openxmlformats.org/officeDocument/2006/relationships/slide" Target="slides/slide126.xml"/><Relationship Id="rId313" Type="http://schemas.openxmlformats.org/officeDocument/2006/relationships/slide" Target="slides/slide312.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334" Type="http://schemas.openxmlformats.org/officeDocument/2006/relationships/slide" Target="slides/slide333.xml"/><Relationship Id="rId355" Type="http://schemas.openxmlformats.org/officeDocument/2006/relationships/slide" Target="slides/slide354.xml"/><Relationship Id="rId376" Type="http://schemas.openxmlformats.org/officeDocument/2006/relationships/slide" Target="slides/slide375.xml"/><Relationship Id="rId397" Type="http://schemas.openxmlformats.org/officeDocument/2006/relationships/slide" Target="slides/slide396.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slide" Target="slides/slide277.xml"/><Relationship Id="rId401" Type="http://schemas.openxmlformats.org/officeDocument/2006/relationships/slide" Target="slides/slide400.xml"/><Relationship Id="rId422" Type="http://schemas.openxmlformats.org/officeDocument/2006/relationships/slide" Target="slides/slide421.xml"/><Relationship Id="rId443" Type="http://schemas.openxmlformats.org/officeDocument/2006/relationships/slide" Target="slides/slide442.xml"/><Relationship Id="rId464" Type="http://schemas.openxmlformats.org/officeDocument/2006/relationships/slide" Target="slides/slide463.xml"/><Relationship Id="rId303" Type="http://schemas.openxmlformats.org/officeDocument/2006/relationships/slide" Target="slides/slide302.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 Id="rId345" Type="http://schemas.openxmlformats.org/officeDocument/2006/relationships/slide" Target="slides/slide344.xml"/><Relationship Id="rId387" Type="http://schemas.openxmlformats.org/officeDocument/2006/relationships/slide" Target="slides/slide386.xml"/><Relationship Id="rId191" Type="http://schemas.openxmlformats.org/officeDocument/2006/relationships/slide" Target="slides/slide190.xml"/><Relationship Id="rId205" Type="http://schemas.openxmlformats.org/officeDocument/2006/relationships/slide" Target="slides/slide204.xml"/><Relationship Id="rId247" Type="http://schemas.openxmlformats.org/officeDocument/2006/relationships/slide" Target="slides/slide246.xml"/><Relationship Id="rId412" Type="http://schemas.openxmlformats.org/officeDocument/2006/relationships/slide" Target="slides/slide411.xml"/><Relationship Id="rId107" Type="http://schemas.openxmlformats.org/officeDocument/2006/relationships/slide" Target="slides/slide106.xml"/><Relationship Id="rId289" Type="http://schemas.openxmlformats.org/officeDocument/2006/relationships/slide" Target="slides/slide288.xml"/><Relationship Id="rId454" Type="http://schemas.openxmlformats.org/officeDocument/2006/relationships/slide" Target="slides/slide453.xml"/><Relationship Id="rId11" Type="http://schemas.openxmlformats.org/officeDocument/2006/relationships/slide" Target="slides/slide10.xml"/><Relationship Id="rId53" Type="http://schemas.openxmlformats.org/officeDocument/2006/relationships/slide" Target="slides/slide52.xml"/><Relationship Id="rId149" Type="http://schemas.openxmlformats.org/officeDocument/2006/relationships/slide" Target="slides/slide148.xml"/><Relationship Id="rId314" Type="http://schemas.openxmlformats.org/officeDocument/2006/relationships/slide" Target="slides/slide313.xml"/><Relationship Id="rId356" Type="http://schemas.openxmlformats.org/officeDocument/2006/relationships/slide" Target="slides/slide355.xml"/><Relationship Id="rId398" Type="http://schemas.openxmlformats.org/officeDocument/2006/relationships/slide" Target="slides/slide397.xml"/><Relationship Id="rId95" Type="http://schemas.openxmlformats.org/officeDocument/2006/relationships/slide" Target="slides/slide94.xml"/><Relationship Id="rId160" Type="http://schemas.openxmlformats.org/officeDocument/2006/relationships/slide" Target="slides/slide159.xml"/><Relationship Id="rId216" Type="http://schemas.openxmlformats.org/officeDocument/2006/relationships/slide" Target="slides/slide215.xml"/><Relationship Id="rId423" Type="http://schemas.openxmlformats.org/officeDocument/2006/relationships/slide" Target="slides/slide422.xml"/><Relationship Id="rId258" Type="http://schemas.openxmlformats.org/officeDocument/2006/relationships/slide" Target="slides/slide257.xml"/><Relationship Id="rId465" Type="http://schemas.openxmlformats.org/officeDocument/2006/relationships/slide" Target="slides/slide464.xml"/><Relationship Id="rId22" Type="http://schemas.openxmlformats.org/officeDocument/2006/relationships/slide" Target="slides/slide21.xml"/><Relationship Id="rId64" Type="http://schemas.openxmlformats.org/officeDocument/2006/relationships/slide" Target="slides/slide63.xml"/><Relationship Id="rId118" Type="http://schemas.openxmlformats.org/officeDocument/2006/relationships/slide" Target="slides/slide117.xml"/><Relationship Id="rId325" Type="http://schemas.openxmlformats.org/officeDocument/2006/relationships/slide" Target="slides/slide324.xml"/><Relationship Id="rId367" Type="http://schemas.openxmlformats.org/officeDocument/2006/relationships/slide" Target="slides/slide366.xml"/><Relationship Id="rId171" Type="http://schemas.openxmlformats.org/officeDocument/2006/relationships/slide" Target="slides/slide170.xml"/><Relationship Id="rId227" Type="http://schemas.openxmlformats.org/officeDocument/2006/relationships/slide" Target="slides/slide226.xml"/><Relationship Id="rId269" Type="http://schemas.openxmlformats.org/officeDocument/2006/relationships/slide" Target="slides/slide268.xml"/><Relationship Id="rId434" Type="http://schemas.openxmlformats.org/officeDocument/2006/relationships/slide" Target="slides/slide433.xml"/><Relationship Id="rId33" Type="http://schemas.openxmlformats.org/officeDocument/2006/relationships/slide" Target="slides/slide32.xml"/><Relationship Id="rId129" Type="http://schemas.openxmlformats.org/officeDocument/2006/relationships/slide" Target="slides/slide128.xml"/><Relationship Id="rId280" Type="http://schemas.openxmlformats.org/officeDocument/2006/relationships/slide" Target="slides/slide279.xml"/><Relationship Id="rId336" Type="http://schemas.openxmlformats.org/officeDocument/2006/relationships/slide" Target="slides/slide335.xml"/><Relationship Id="rId75" Type="http://schemas.openxmlformats.org/officeDocument/2006/relationships/slide" Target="slides/slide74.xml"/><Relationship Id="rId140" Type="http://schemas.openxmlformats.org/officeDocument/2006/relationships/slide" Target="slides/slide139.xml"/><Relationship Id="rId182" Type="http://schemas.openxmlformats.org/officeDocument/2006/relationships/slide" Target="slides/slide181.xml"/><Relationship Id="rId378" Type="http://schemas.openxmlformats.org/officeDocument/2006/relationships/slide" Target="slides/slide377.xml"/><Relationship Id="rId403" Type="http://schemas.openxmlformats.org/officeDocument/2006/relationships/slide" Target="slides/slide402.xml"/><Relationship Id="rId6" Type="http://schemas.openxmlformats.org/officeDocument/2006/relationships/slide" Target="slides/slide5.xml"/><Relationship Id="rId238" Type="http://schemas.openxmlformats.org/officeDocument/2006/relationships/slide" Target="slides/slide237.xml"/><Relationship Id="rId445" Type="http://schemas.openxmlformats.org/officeDocument/2006/relationships/slide" Target="slides/slide444.xml"/><Relationship Id="rId291" Type="http://schemas.openxmlformats.org/officeDocument/2006/relationships/slide" Target="slides/slide290.xml"/><Relationship Id="rId305" Type="http://schemas.openxmlformats.org/officeDocument/2006/relationships/slide" Target="slides/slide304.xml"/><Relationship Id="rId347" Type="http://schemas.openxmlformats.org/officeDocument/2006/relationships/slide" Target="slides/slide346.xml"/><Relationship Id="rId44" Type="http://schemas.openxmlformats.org/officeDocument/2006/relationships/slide" Target="slides/slide43.xml"/><Relationship Id="rId86" Type="http://schemas.openxmlformats.org/officeDocument/2006/relationships/slide" Target="slides/slide85.xml"/><Relationship Id="rId151" Type="http://schemas.openxmlformats.org/officeDocument/2006/relationships/slide" Target="slides/slide150.xml"/><Relationship Id="rId389" Type="http://schemas.openxmlformats.org/officeDocument/2006/relationships/slide" Target="slides/slide3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4D01165-7968-446B-B167-B9FE2A07CB95}" type="datetimeFigureOut">
              <a:rPr lang="en-US" smtClean="0"/>
              <a:pPr/>
              <a:t>8/8/2024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3688721-9E85-4A5A-9ABE-2892049CBFA9}" type="slidenum">
              <a:rPr lang="en-US" smtClean="0"/>
              <a:pPr/>
              <a:t>‹#›</a:t>
            </a:fld>
            <a:endParaRPr lang="en-US" dirty="0"/>
          </a:p>
        </p:txBody>
      </p:sp>
    </p:spTree>
    <p:extLst>
      <p:ext uri="{BB962C8B-B14F-4D97-AF65-F5344CB8AC3E}">
        <p14:creationId xmlns:p14="http://schemas.microsoft.com/office/powerpoint/2010/main" val="58652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688721-9E85-4A5A-9ABE-2892049CBFA9}" type="slidenum">
              <a:rPr lang="en-US" smtClean="0"/>
              <a:pPr/>
              <a:t>10</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688721-9E85-4A5A-9ABE-2892049CBFA9}" type="slidenum">
              <a:rPr lang="en-US" smtClean="0"/>
              <a:pPr/>
              <a:t>36</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23688721-9E85-4A5A-9ABE-2892049CBFA9}" type="slidenum">
              <a:rPr lang="en-US" smtClean="0"/>
              <a:pPr/>
              <a:t>342</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19" name="Footer Placeholder 18"/>
          <p:cNvSpPr>
            <a:spLocks noGrp="1"/>
          </p:cNvSpPr>
          <p:nvPr>
            <p:ph type="ftr" sz="quarter" idx="11"/>
          </p:nvPr>
        </p:nvSpPr>
        <p:spPr/>
        <p:txBody>
          <a:bodyPr/>
          <a:lstStyle/>
          <a:p>
            <a:endParaRPr lang="en-US" dirty="0"/>
          </a:p>
        </p:txBody>
      </p:sp>
      <p:sp>
        <p:nvSpPr>
          <p:cNvPr id="27" name="Slide Number Placeholder 26"/>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FF824B9-D98A-4815-84FD-6CF44CA7E1C8}" type="slidenum">
              <a:rPr lang="en-US" smtClean="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dirty="0"/>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6BB9999C-BE7C-496D-957B-0111DE99CEC6}" type="datetimeFigureOut">
              <a:rPr lang="en-US" smtClean="0"/>
              <a:pPr/>
              <a:t>8/8/2024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a:xfrm>
            <a:off x="8077200" y="6356350"/>
            <a:ext cx="609600" cy="365125"/>
          </a:xfrm>
        </p:spPr>
        <p:txBody>
          <a:bodyPr/>
          <a:lstStyle/>
          <a:p>
            <a:fld id="{5FF824B9-D98A-4815-84FD-6CF44CA7E1C8}" type="slidenum">
              <a:rPr lang="en-US" smtClean="0"/>
              <a:pPr/>
              <a:t>‹#›</a:t>
            </a:fld>
            <a:endParaRPr lang="en-US" dirty="0"/>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dirty="0"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dirty="0">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6BB9999C-BE7C-496D-957B-0111DE99CEC6}" type="datetimeFigureOut">
              <a:rPr lang="en-US" smtClean="0"/>
              <a:pPr/>
              <a:t>8/8/2024</a:t>
            </a:fld>
            <a:endParaRPr lang="en-US" dirty="0"/>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dirty="0"/>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5FF824B9-D98A-4815-84FD-6CF44CA7E1C8}" type="slidenum">
              <a:rPr lang="en-US" smtClean="0"/>
              <a:pPr/>
              <a:t>‹#›</a:t>
            </a:fld>
            <a:endParaRPr lang="en-US" dirty="0"/>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dirty="0"/>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2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png"/></Relationships>
</file>

<file path=ppt/slides/_rels/slide215.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2" Type="http://schemas.openxmlformats.org/officeDocument/2006/relationships/hyperlink" Target="https://www.geeksforgeeks.org/errors-and-exceptions-in-python/" TargetMode="External"/><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30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3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31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3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324.xml.rels><?xml version="1.0" encoding="UTF-8" standalone="yes"?>
<Relationships xmlns="http://schemas.openxmlformats.org/package/2006/relationships"><Relationship Id="rId2" Type="http://schemas.openxmlformats.org/officeDocument/2006/relationships/hyperlink" Target="https://www.geeksforgeeks.org/use-yield-keyword-instead-return-keyword-python/" TargetMode="External"/><Relationship Id="rId1" Type="http://schemas.openxmlformats.org/officeDocument/2006/relationships/slideLayout" Target="../slideLayouts/slideLayout2.xml"/></Relationships>
</file>

<file path=ppt/slides/_rels/slide32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32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3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3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34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3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8.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5.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3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8.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1.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3.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38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383.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388.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389.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3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6.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8.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3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40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40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5.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0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41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4.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42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25.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xml"/></Relationships>
</file>

<file path=ppt/slides/_rels/slide42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43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4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4.xml.rels><?xml version="1.0" encoding="UTF-8" standalone="yes"?>
<Relationships xmlns="http://schemas.openxmlformats.org/package/2006/relationships"><Relationship Id="rId2" Type="http://schemas.openxmlformats.org/officeDocument/2006/relationships/image" Target="../media/image146.gif"/><Relationship Id="rId1" Type="http://schemas.openxmlformats.org/officeDocument/2006/relationships/slideLayout" Target="../slideLayouts/slideLayout2.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1.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442.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44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444.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6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                  </a:t>
            </a:r>
            <a:r>
              <a:rPr lang="en-US" dirty="0" smtClean="0">
                <a:latin typeface="Algerian" pitchFamily="82" charset="0"/>
              </a:rPr>
              <a:t>PYTHON</a:t>
            </a:r>
            <a:endParaRPr lang="en-US" dirty="0"/>
          </a:p>
        </p:txBody>
      </p:sp>
      <p:sp>
        <p:nvSpPr>
          <p:cNvPr id="3" name="Subtitle 2"/>
          <p:cNvSpPr>
            <a:spLocks noGrp="1"/>
          </p:cNvSpPr>
          <p:nvPr>
            <p:ph type="subTitle" idx="1"/>
          </p:nvPr>
        </p:nvSpPr>
        <p:spPr/>
        <p:txBody>
          <a:bodyPr/>
          <a:lstStyle/>
          <a:p>
            <a:r>
              <a:rPr lang="en-US" dirty="0" smtClean="0"/>
              <a:t>Prepared by : MOUNIKA</a:t>
            </a:r>
            <a:endParaRPr 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companiesusedpython.png"/>
          <p:cNvPicPr>
            <a:picLocks noGrp="1" noChangeAspect="1"/>
          </p:cNvPicPr>
          <p:nvPr>
            <p:ph idx="1"/>
          </p:nvPr>
        </p:nvPicPr>
        <p:blipFill>
          <a:blip r:embed="rId3"/>
          <a:stretch>
            <a:fillRect/>
          </a:stretch>
        </p:blipFill>
        <p:spPr>
          <a:xfrm>
            <a:off x="933088" y="762001"/>
            <a:ext cx="7277823" cy="5562600"/>
          </a:xfr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66750" y="990600"/>
            <a:ext cx="7810500"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0187934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sample program:</a:t>
            </a:r>
            <a:endParaRPr lang="en-US" dirty="0"/>
          </a:p>
        </p:txBody>
      </p:sp>
      <p:sp>
        <p:nvSpPr>
          <p:cNvPr id="3" name="Content Placeholder 2"/>
          <p:cNvSpPr>
            <a:spLocks noGrp="1"/>
          </p:cNvSpPr>
          <p:nvPr>
            <p:ph idx="1"/>
          </p:nvPr>
        </p:nvSpPr>
        <p:spPr>
          <a:xfrm>
            <a:off x="304800" y="1600200"/>
            <a:ext cx="8229600" cy="4389120"/>
          </a:xfrm>
        </p:spPr>
        <p:txBody>
          <a:bodyPr/>
          <a:lstStyle/>
          <a:p>
            <a:pPr marL="0" indent="0">
              <a:buNone/>
            </a:pPr>
            <a:r>
              <a:rPr lang="en-US" sz="2000" dirty="0"/>
              <a:t>for </a:t>
            </a:r>
            <a:r>
              <a:rPr lang="en-US" sz="2000" dirty="0" err="1"/>
              <a:t>i</a:t>
            </a:r>
            <a:r>
              <a:rPr lang="en-US" sz="2000" dirty="0"/>
              <a:t> in range(1,8):</a:t>
            </a:r>
          </a:p>
          <a:p>
            <a:pPr marL="0" indent="0">
              <a:buNone/>
            </a:pPr>
            <a:r>
              <a:rPr lang="en-US" sz="2000" dirty="0"/>
              <a:t>    for j in range(</a:t>
            </a:r>
            <a:r>
              <a:rPr lang="en-US" sz="2000" dirty="0" err="1"/>
              <a:t>i</a:t>
            </a:r>
            <a:r>
              <a:rPr lang="en-US" sz="2000" dirty="0"/>
              <a:t>):</a:t>
            </a:r>
          </a:p>
          <a:p>
            <a:pPr marL="0" indent="0">
              <a:buNone/>
            </a:pPr>
            <a:r>
              <a:rPr lang="en-US" sz="2000" dirty="0"/>
              <a:t>        print(</a:t>
            </a:r>
            <a:r>
              <a:rPr lang="en-US" sz="2000" dirty="0" err="1"/>
              <a:t>i,end</a:t>
            </a:r>
            <a:r>
              <a:rPr lang="en-US" sz="2000" dirty="0"/>
              <a:t>=' ')</a:t>
            </a:r>
          </a:p>
          <a:p>
            <a:pPr marL="0" indent="0">
              <a:buNone/>
            </a:pPr>
            <a:r>
              <a:rPr lang="en-US" sz="2000" dirty="0"/>
              <a:t>    print()</a:t>
            </a:r>
          </a:p>
          <a:p>
            <a:pPr marL="0" indent="0">
              <a:buNone/>
            </a:pPr>
            <a:endParaRPr lang="en-US" dirty="0" smtClean="0"/>
          </a:p>
          <a:p>
            <a:pPr marL="0" indent="0">
              <a:buNone/>
            </a:pPr>
            <a:r>
              <a:rPr lang="en-US" sz="1800" dirty="0" err="1"/>
              <a:t>adj</a:t>
            </a:r>
            <a:r>
              <a:rPr lang="en-US" sz="1800" dirty="0"/>
              <a:t>=["</a:t>
            </a:r>
            <a:r>
              <a:rPr lang="en-US" sz="1800" dirty="0" err="1"/>
              <a:t>red","big","tasty</a:t>
            </a:r>
            <a:r>
              <a:rPr lang="en-US" sz="1800" dirty="0"/>
              <a:t>"]</a:t>
            </a:r>
          </a:p>
          <a:p>
            <a:pPr marL="0" indent="0">
              <a:buNone/>
            </a:pPr>
            <a:r>
              <a:rPr lang="en-US" sz="1800" dirty="0"/>
              <a:t>fruits=["</a:t>
            </a:r>
            <a:r>
              <a:rPr lang="en-US" sz="1800" dirty="0" err="1"/>
              <a:t>apple","banana","cherry</a:t>
            </a:r>
            <a:r>
              <a:rPr lang="en-US" sz="1800" dirty="0"/>
              <a:t>"]</a:t>
            </a:r>
          </a:p>
          <a:p>
            <a:pPr marL="0" indent="0">
              <a:buNone/>
            </a:pPr>
            <a:r>
              <a:rPr lang="en-US" sz="1800" dirty="0"/>
              <a:t>for x in </a:t>
            </a:r>
            <a:r>
              <a:rPr lang="en-US" sz="1800" dirty="0" err="1"/>
              <a:t>adj</a:t>
            </a:r>
            <a:r>
              <a:rPr lang="en-US" sz="1800" dirty="0"/>
              <a:t>:</a:t>
            </a:r>
          </a:p>
          <a:p>
            <a:pPr marL="0" indent="0">
              <a:buNone/>
            </a:pPr>
            <a:r>
              <a:rPr lang="en-US" sz="1800" dirty="0"/>
              <a:t>  for y in fruits:</a:t>
            </a:r>
          </a:p>
          <a:p>
            <a:pPr marL="0" indent="0">
              <a:buNone/>
            </a:pPr>
            <a:r>
              <a:rPr lang="en-US" sz="1800" dirty="0"/>
              <a:t>    print(x, y)</a:t>
            </a:r>
          </a:p>
        </p:txBody>
      </p:sp>
      <p:cxnSp>
        <p:nvCxnSpPr>
          <p:cNvPr id="5" name="Straight Connector 4"/>
          <p:cNvCxnSpPr/>
          <p:nvPr/>
        </p:nvCxnSpPr>
        <p:spPr>
          <a:xfrm flipH="1">
            <a:off x="4191000" y="1524000"/>
            <a:ext cx="76200" cy="4267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953000" y="1546741"/>
            <a:ext cx="2590800" cy="1477328"/>
          </a:xfrm>
          <a:prstGeom prst="rect">
            <a:avLst/>
          </a:prstGeom>
          <a:noFill/>
        </p:spPr>
        <p:txBody>
          <a:bodyPr wrap="square" rtlCol="0">
            <a:spAutoFit/>
          </a:bodyPr>
          <a:lstStyle/>
          <a:p>
            <a:r>
              <a:rPr lang="en-US" dirty="0"/>
              <a:t>x = [1, 2]</a:t>
            </a:r>
          </a:p>
          <a:p>
            <a:r>
              <a:rPr lang="en-US" dirty="0"/>
              <a:t>y = [4, 5]</a:t>
            </a:r>
          </a:p>
          <a:p>
            <a:r>
              <a:rPr lang="en-US" dirty="0"/>
              <a:t>for </a:t>
            </a:r>
            <a:r>
              <a:rPr lang="en-US" dirty="0" err="1"/>
              <a:t>i</a:t>
            </a:r>
            <a:r>
              <a:rPr lang="en-US" dirty="0"/>
              <a:t> in x:</a:t>
            </a:r>
          </a:p>
          <a:p>
            <a:r>
              <a:rPr lang="en-US" dirty="0"/>
              <a:t>  </a:t>
            </a:r>
            <a:r>
              <a:rPr lang="en-US" dirty="0" smtClean="0"/>
              <a:t>  for </a:t>
            </a:r>
            <a:r>
              <a:rPr lang="en-US" dirty="0"/>
              <a:t>j in y:</a:t>
            </a:r>
          </a:p>
          <a:p>
            <a:r>
              <a:rPr lang="en-US" dirty="0"/>
              <a:t>    </a:t>
            </a:r>
            <a:r>
              <a:rPr lang="en-US" dirty="0" smtClean="0"/>
              <a:t>    print(</a:t>
            </a:r>
            <a:r>
              <a:rPr lang="en-US" dirty="0" err="1" smtClean="0"/>
              <a:t>i</a:t>
            </a:r>
            <a:r>
              <a:rPr lang="en-US" dirty="0"/>
              <a:t>, j)</a:t>
            </a:r>
          </a:p>
        </p:txBody>
      </p:sp>
      <p:sp>
        <p:nvSpPr>
          <p:cNvPr id="7" name="TextBox 6"/>
          <p:cNvSpPr txBox="1"/>
          <p:nvPr/>
        </p:nvSpPr>
        <p:spPr>
          <a:xfrm>
            <a:off x="4419600" y="3276600"/>
            <a:ext cx="4939478" cy="2862322"/>
          </a:xfrm>
          <a:prstGeom prst="rect">
            <a:avLst/>
          </a:prstGeom>
          <a:noFill/>
        </p:spPr>
        <p:txBody>
          <a:bodyPr wrap="square" rtlCol="0">
            <a:spAutoFit/>
          </a:bodyPr>
          <a:lstStyle/>
          <a:p>
            <a:r>
              <a:rPr lang="en-US" dirty="0"/>
              <a:t># Running outer loop from 2 to 3</a:t>
            </a:r>
          </a:p>
          <a:p>
            <a:r>
              <a:rPr lang="en-US" dirty="0"/>
              <a:t>for </a:t>
            </a:r>
            <a:r>
              <a:rPr lang="en-US" dirty="0" err="1"/>
              <a:t>i</a:t>
            </a:r>
            <a:r>
              <a:rPr lang="en-US" dirty="0"/>
              <a:t> in range(2, 4):</a:t>
            </a:r>
          </a:p>
          <a:p>
            <a:r>
              <a:rPr lang="en-US" dirty="0"/>
              <a:t>        # Printing inside the outer loop</a:t>
            </a:r>
          </a:p>
          <a:p>
            <a:r>
              <a:rPr lang="en-US" dirty="0"/>
              <a:t>	# Running inner loop from 1 to 10</a:t>
            </a:r>
          </a:p>
          <a:p>
            <a:r>
              <a:rPr lang="en-US" dirty="0"/>
              <a:t>	for j in range(1, 11):</a:t>
            </a:r>
          </a:p>
          <a:p>
            <a:r>
              <a:rPr lang="en-US" dirty="0"/>
              <a:t>                # Printing inside the inner loop</a:t>
            </a:r>
          </a:p>
          <a:p>
            <a:r>
              <a:rPr lang="en-US" dirty="0"/>
              <a:t>		print(</a:t>
            </a:r>
            <a:r>
              <a:rPr lang="en-US" dirty="0" err="1"/>
              <a:t>i</a:t>
            </a:r>
            <a:r>
              <a:rPr lang="en-US" dirty="0"/>
              <a:t>, "*", j, "=", </a:t>
            </a:r>
            <a:r>
              <a:rPr lang="en-US" dirty="0" err="1"/>
              <a:t>i</a:t>
            </a:r>
            <a:r>
              <a:rPr lang="en-US" dirty="0"/>
              <a:t>*j)</a:t>
            </a:r>
          </a:p>
          <a:p>
            <a:r>
              <a:rPr lang="en-US" dirty="0"/>
              <a:t>	# Printing inside the outer loop</a:t>
            </a:r>
          </a:p>
          <a:p>
            <a:r>
              <a:rPr lang="en-US" dirty="0"/>
              <a:t>	print()</a:t>
            </a:r>
          </a:p>
          <a:p>
            <a:endParaRPr lang="en-US" dirty="0"/>
          </a:p>
        </p:txBody>
      </p:sp>
    </p:spTree>
    <p:extLst>
      <p:ext uri="{BB962C8B-B14F-4D97-AF65-F5344CB8AC3E}">
        <p14:creationId xmlns:p14="http://schemas.microsoft.com/office/powerpoint/2010/main" val="24979075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program:</a:t>
            </a:r>
            <a:endParaRPr lang="en-US" dirty="0"/>
          </a:p>
        </p:txBody>
      </p:sp>
      <p:sp>
        <p:nvSpPr>
          <p:cNvPr id="3" name="Content Placeholder 2"/>
          <p:cNvSpPr>
            <a:spLocks noGrp="1"/>
          </p:cNvSpPr>
          <p:nvPr>
            <p:ph idx="1"/>
          </p:nvPr>
        </p:nvSpPr>
        <p:spPr/>
        <p:txBody>
          <a:bodyPr/>
          <a:lstStyle/>
          <a:p>
            <a:pPr marL="0" indent="0">
              <a:buNone/>
            </a:pPr>
            <a:r>
              <a:rPr lang="en-US" dirty="0"/>
              <a:t>for </a:t>
            </a:r>
            <a:r>
              <a:rPr lang="en-US" dirty="0" err="1"/>
              <a:t>i</a:t>
            </a:r>
            <a:r>
              <a:rPr lang="en-US" dirty="0"/>
              <a:t> in range(5):</a:t>
            </a:r>
          </a:p>
          <a:p>
            <a:pPr marL="0" indent="0">
              <a:buNone/>
            </a:pPr>
            <a:r>
              <a:rPr lang="en-US" dirty="0"/>
              <a:t>    print(</a:t>
            </a:r>
            <a:r>
              <a:rPr lang="en-US" dirty="0" err="1"/>
              <a:t>i</a:t>
            </a:r>
            <a:r>
              <a:rPr lang="en-US" dirty="0"/>
              <a:t>)</a:t>
            </a:r>
          </a:p>
          <a:p>
            <a:pPr marL="0" indent="0">
              <a:buNone/>
            </a:pPr>
            <a:r>
              <a:rPr lang="en-US" dirty="0"/>
              <a:t>    for j in range(6,9):</a:t>
            </a:r>
          </a:p>
          <a:p>
            <a:pPr marL="0" indent="0">
              <a:buNone/>
            </a:pPr>
            <a:r>
              <a:rPr lang="en-US" dirty="0"/>
              <a:t>        print(j)</a:t>
            </a:r>
          </a:p>
          <a:p>
            <a:pPr marL="0" indent="0">
              <a:buNone/>
            </a:pPr>
            <a:r>
              <a:rPr lang="en-US" dirty="0"/>
              <a:t>        </a:t>
            </a:r>
            <a:r>
              <a:rPr lang="en-US" dirty="0" smtClean="0"/>
              <a:t>break</a:t>
            </a:r>
          </a:p>
          <a:p>
            <a:pPr marL="0" indent="0">
              <a:buNone/>
            </a:pPr>
            <a:r>
              <a:rPr lang="en-US" dirty="0" smtClean="0"/>
              <a:t>#pass</a:t>
            </a:r>
          </a:p>
          <a:p>
            <a:pPr marL="0" indent="0">
              <a:buNone/>
            </a:pPr>
            <a:r>
              <a:rPr lang="en-US" dirty="0" smtClean="0"/>
              <a:t>#continue</a:t>
            </a:r>
            <a:endParaRPr lang="en-US" dirty="0"/>
          </a:p>
        </p:txBody>
      </p:sp>
    </p:spTree>
    <p:extLst>
      <p:ext uri="{BB962C8B-B14F-4D97-AF65-F5344CB8AC3E}">
        <p14:creationId xmlns:p14="http://schemas.microsoft.com/office/powerpoint/2010/main" val="41625258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1143000"/>
          </a:xfrm>
        </p:spPr>
        <p:txBody>
          <a:bodyPr>
            <a:normAutofit/>
          </a:bodyPr>
          <a:lstStyle/>
          <a:p>
            <a:r>
              <a:rPr lang="en-US" sz="3600" dirty="0" smtClean="0"/>
              <a:t>program to find number palindrome or not:</a:t>
            </a:r>
            <a:endParaRPr lang="en-US" sz="3600" dirty="0"/>
          </a:p>
        </p:txBody>
      </p:sp>
      <p:sp>
        <p:nvSpPr>
          <p:cNvPr id="3" name="Content Placeholder 2"/>
          <p:cNvSpPr>
            <a:spLocks noGrp="1"/>
          </p:cNvSpPr>
          <p:nvPr>
            <p:ph idx="1"/>
          </p:nvPr>
        </p:nvSpPr>
        <p:spPr>
          <a:xfrm>
            <a:off x="533400" y="1524000"/>
            <a:ext cx="8229600" cy="4389120"/>
          </a:xfrm>
        </p:spPr>
        <p:txBody>
          <a:bodyPr>
            <a:normAutofit fontScale="92500" lnSpcReduction="20000"/>
          </a:bodyPr>
          <a:lstStyle/>
          <a:p>
            <a:pPr marL="0" indent="0">
              <a:buNone/>
            </a:pPr>
            <a:r>
              <a:rPr lang="en-US" dirty="0" err="1"/>
              <a:t>num</a:t>
            </a:r>
            <a:r>
              <a:rPr lang="en-US" dirty="0"/>
              <a:t> = </a:t>
            </a:r>
            <a:r>
              <a:rPr lang="en-US" dirty="0" err="1"/>
              <a:t>int</a:t>
            </a:r>
            <a:r>
              <a:rPr lang="en-US" dirty="0"/>
              <a:t>(input("Enter a number:"))</a:t>
            </a:r>
          </a:p>
          <a:p>
            <a:pPr marL="0" indent="0">
              <a:buNone/>
            </a:pPr>
            <a:r>
              <a:rPr lang="en-US" dirty="0"/>
              <a:t>temp = </a:t>
            </a:r>
            <a:r>
              <a:rPr lang="en-US" dirty="0" err="1"/>
              <a:t>num</a:t>
            </a:r>
            <a:endParaRPr lang="en-US" dirty="0"/>
          </a:p>
          <a:p>
            <a:pPr marL="0" indent="0">
              <a:buNone/>
            </a:pPr>
            <a:r>
              <a:rPr lang="en-US" dirty="0"/>
              <a:t>reverse = 0</a:t>
            </a:r>
          </a:p>
          <a:p>
            <a:pPr marL="0" indent="0">
              <a:buNone/>
            </a:pPr>
            <a:r>
              <a:rPr lang="en-US" dirty="0"/>
              <a:t>while temp &gt; 0:</a:t>
            </a:r>
          </a:p>
          <a:p>
            <a:pPr marL="0" indent="0">
              <a:buNone/>
            </a:pPr>
            <a:r>
              <a:rPr lang="en-US" dirty="0"/>
              <a:t>    remainder = temp % 10</a:t>
            </a:r>
          </a:p>
          <a:p>
            <a:pPr marL="0" indent="0">
              <a:buNone/>
            </a:pPr>
            <a:r>
              <a:rPr lang="en-US" dirty="0"/>
              <a:t>    reverse = (reverse * 10) + remainder</a:t>
            </a:r>
          </a:p>
          <a:p>
            <a:pPr marL="0" indent="0">
              <a:buNone/>
            </a:pPr>
            <a:r>
              <a:rPr lang="en-US" dirty="0"/>
              <a:t>    temp = temp//10</a:t>
            </a:r>
          </a:p>
          <a:p>
            <a:pPr marL="0" indent="0">
              <a:buNone/>
            </a:pPr>
            <a:r>
              <a:rPr lang="en-US" dirty="0"/>
              <a:t>if </a:t>
            </a:r>
            <a:r>
              <a:rPr lang="en-US" dirty="0" err="1"/>
              <a:t>num</a:t>
            </a:r>
            <a:r>
              <a:rPr lang="en-US" dirty="0"/>
              <a:t> == reverse:</a:t>
            </a:r>
          </a:p>
          <a:p>
            <a:pPr marL="0" indent="0">
              <a:buNone/>
            </a:pPr>
            <a:r>
              <a:rPr lang="en-US" dirty="0"/>
              <a:t>  print('Palindrome')</a:t>
            </a:r>
          </a:p>
          <a:p>
            <a:pPr marL="0" indent="0">
              <a:buNone/>
            </a:pPr>
            <a:r>
              <a:rPr lang="en-US" dirty="0"/>
              <a:t>else:</a:t>
            </a:r>
          </a:p>
          <a:p>
            <a:pPr marL="0" indent="0">
              <a:buNone/>
            </a:pPr>
            <a:r>
              <a:rPr lang="en-US" dirty="0"/>
              <a:t>  print("Not Palindrome")</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82769778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89120"/>
          </a:xfrm>
        </p:spPr>
        <p:txBody>
          <a:bodyPr>
            <a:normAutofit lnSpcReduction="10000"/>
          </a:bodyPr>
          <a:lstStyle/>
          <a:p>
            <a:pPr marL="0" indent="0">
              <a:buNone/>
            </a:pPr>
            <a:r>
              <a:rPr lang="en-US" sz="1800" b="1" u="sng" dirty="0" smtClean="0"/>
              <a:t>step 1:</a:t>
            </a:r>
          </a:p>
          <a:p>
            <a:pPr marL="0" indent="0">
              <a:buNone/>
            </a:pPr>
            <a:r>
              <a:rPr lang="en-US" sz="1800" dirty="0" err="1" smtClean="0"/>
              <a:t>num</a:t>
            </a:r>
            <a:r>
              <a:rPr lang="en-US" sz="1800" dirty="0" smtClean="0"/>
              <a:t>=121</a:t>
            </a:r>
          </a:p>
          <a:p>
            <a:pPr marL="0" indent="0">
              <a:buNone/>
            </a:pPr>
            <a:r>
              <a:rPr lang="en-US" sz="1800" dirty="0" smtClean="0"/>
              <a:t>temp=</a:t>
            </a:r>
            <a:r>
              <a:rPr lang="en-US" sz="1800" dirty="0" err="1" smtClean="0"/>
              <a:t>num</a:t>
            </a:r>
            <a:endParaRPr lang="en-US" sz="1800" dirty="0" smtClean="0"/>
          </a:p>
          <a:p>
            <a:pPr marL="0" indent="0">
              <a:buNone/>
            </a:pPr>
            <a:r>
              <a:rPr lang="en-US" sz="1800" dirty="0" smtClean="0"/>
              <a:t>reverse=0</a:t>
            </a:r>
          </a:p>
          <a:p>
            <a:pPr marL="0" indent="0">
              <a:buNone/>
            </a:pPr>
            <a:r>
              <a:rPr lang="en-US" sz="1800" dirty="0" smtClean="0"/>
              <a:t>temp&gt;0</a:t>
            </a:r>
          </a:p>
          <a:p>
            <a:pPr marL="0" indent="0">
              <a:buNone/>
            </a:pPr>
            <a:r>
              <a:rPr lang="en-US" sz="1800" dirty="0" smtClean="0"/>
              <a:t>121&gt;0</a:t>
            </a:r>
          </a:p>
          <a:p>
            <a:pPr marL="0" indent="0">
              <a:buNone/>
            </a:pPr>
            <a:r>
              <a:rPr lang="en-US" sz="1800" dirty="0" smtClean="0"/>
              <a:t>remainder=121%10</a:t>
            </a:r>
          </a:p>
          <a:p>
            <a:pPr marL="0" indent="0">
              <a:buNone/>
            </a:pPr>
            <a:r>
              <a:rPr lang="en-US" sz="1800" dirty="0"/>
              <a:t> </a:t>
            </a:r>
            <a:r>
              <a:rPr lang="en-US" sz="1800" dirty="0" smtClean="0"/>
              <a:t>                 =1</a:t>
            </a:r>
          </a:p>
          <a:p>
            <a:pPr marL="0" indent="0">
              <a:buNone/>
            </a:pPr>
            <a:r>
              <a:rPr lang="en-US" sz="1800" dirty="0" smtClean="0"/>
              <a:t>reverse=(reverse*10)+remainder</a:t>
            </a:r>
          </a:p>
          <a:p>
            <a:pPr marL="0" indent="0">
              <a:buNone/>
            </a:pPr>
            <a:r>
              <a:rPr lang="en-US" sz="1800" dirty="0"/>
              <a:t> </a:t>
            </a:r>
            <a:r>
              <a:rPr lang="en-US" sz="1800" dirty="0" smtClean="0"/>
              <a:t>            =(0*10)+1</a:t>
            </a:r>
          </a:p>
          <a:p>
            <a:pPr marL="0" indent="0">
              <a:buNone/>
            </a:pPr>
            <a:r>
              <a:rPr lang="en-US" sz="1800" dirty="0"/>
              <a:t> </a:t>
            </a:r>
            <a:r>
              <a:rPr lang="en-US" sz="1800" dirty="0" smtClean="0"/>
              <a:t>             =0+1</a:t>
            </a:r>
          </a:p>
          <a:p>
            <a:pPr marL="0" indent="0">
              <a:buNone/>
            </a:pPr>
            <a:r>
              <a:rPr lang="en-US" sz="1800" dirty="0"/>
              <a:t> </a:t>
            </a:r>
            <a:r>
              <a:rPr lang="en-US" sz="1800" dirty="0" smtClean="0"/>
              <a:t>              =1</a:t>
            </a:r>
          </a:p>
          <a:p>
            <a:pPr marL="0" indent="0">
              <a:buNone/>
            </a:pPr>
            <a:r>
              <a:rPr lang="en-US" sz="1800" dirty="0" smtClean="0"/>
              <a:t>temp=temp//10</a:t>
            </a:r>
          </a:p>
          <a:p>
            <a:pPr marL="0" indent="0">
              <a:buNone/>
            </a:pPr>
            <a:r>
              <a:rPr lang="en-US" sz="1800" dirty="0"/>
              <a:t> </a:t>
            </a:r>
            <a:r>
              <a:rPr lang="en-US" sz="1800" dirty="0" smtClean="0"/>
              <a:t>       =12</a:t>
            </a:r>
          </a:p>
          <a:p>
            <a:pPr marL="0" indent="0">
              <a:buNone/>
            </a:pPr>
            <a:endParaRPr lang="en-US" sz="1800" dirty="0" smtClean="0"/>
          </a:p>
          <a:p>
            <a:pPr marL="0" indent="0">
              <a:buNone/>
            </a:pPr>
            <a:endParaRPr lang="en-US" dirty="0" smtClean="0"/>
          </a:p>
          <a:p>
            <a:pPr marL="0" indent="0">
              <a:buNone/>
            </a:pPr>
            <a:endParaRPr lang="en-US" dirty="0"/>
          </a:p>
        </p:txBody>
      </p:sp>
      <p:cxnSp>
        <p:nvCxnSpPr>
          <p:cNvPr id="5" name="Straight Connector 4"/>
          <p:cNvCxnSpPr/>
          <p:nvPr/>
        </p:nvCxnSpPr>
        <p:spPr>
          <a:xfrm>
            <a:off x="3657600" y="1066800"/>
            <a:ext cx="0" cy="45720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3657600" y="10668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703727" y="1154668"/>
            <a:ext cx="2681953" cy="1200329"/>
          </a:xfrm>
          <a:prstGeom prst="rect">
            <a:avLst/>
          </a:prstGeom>
          <a:noFill/>
        </p:spPr>
        <p:txBody>
          <a:bodyPr wrap="none" rtlCol="0">
            <a:spAutoFit/>
          </a:bodyPr>
          <a:lstStyle/>
          <a:p>
            <a:r>
              <a:rPr lang="en-US" dirty="0" smtClean="0"/>
              <a:t>121</a:t>
            </a:r>
          </a:p>
          <a:p>
            <a:r>
              <a:rPr lang="en-US" dirty="0" smtClean="0"/>
              <a:t>120</a:t>
            </a:r>
          </a:p>
          <a:p>
            <a:r>
              <a:rPr lang="en-US" dirty="0" smtClean="0"/>
              <a:t>___</a:t>
            </a:r>
          </a:p>
          <a:p>
            <a:r>
              <a:rPr lang="en-US" dirty="0"/>
              <a:t> </a:t>
            </a:r>
            <a:r>
              <a:rPr lang="en-US" dirty="0" smtClean="0"/>
              <a:t> 1</a:t>
            </a:r>
            <a:r>
              <a:rPr lang="en-US" dirty="0" smtClean="0">
                <a:sym typeface="Wingdings" panose="05000000000000000000" pitchFamily="2" charset="2"/>
              </a:rPr>
              <a:t>remainder(modulus)</a:t>
            </a:r>
            <a:endParaRPr lang="en-US" dirty="0"/>
          </a:p>
        </p:txBody>
      </p:sp>
      <p:sp>
        <p:nvSpPr>
          <p:cNvPr id="9" name="TextBox 8"/>
          <p:cNvSpPr txBox="1"/>
          <p:nvPr/>
        </p:nvSpPr>
        <p:spPr>
          <a:xfrm>
            <a:off x="3321891" y="1110734"/>
            <a:ext cx="381836" cy="369332"/>
          </a:xfrm>
          <a:prstGeom prst="rect">
            <a:avLst/>
          </a:prstGeom>
          <a:noFill/>
        </p:spPr>
        <p:txBody>
          <a:bodyPr wrap="none" rtlCol="0">
            <a:spAutoFit/>
          </a:bodyPr>
          <a:lstStyle/>
          <a:p>
            <a:r>
              <a:rPr lang="en-US" dirty="0" smtClean="0"/>
              <a:t>10</a:t>
            </a:r>
            <a:endParaRPr lang="en-US" dirty="0"/>
          </a:p>
        </p:txBody>
      </p:sp>
      <p:sp>
        <p:nvSpPr>
          <p:cNvPr id="10" name="TextBox 9"/>
          <p:cNvSpPr txBox="1"/>
          <p:nvPr/>
        </p:nvSpPr>
        <p:spPr>
          <a:xfrm>
            <a:off x="3762374" y="697468"/>
            <a:ext cx="2868862" cy="369332"/>
          </a:xfrm>
          <a:prstGeom prst="rect">
            <a:avLst/>
          </a:prstGeom>
          <a:noFill/>
        </p:spPr>
        <p:txBody>
          <a:bodyPr wrap="none" rtlCol="0">
            <a:spAutoFit/>
          </a:bodyPr>
          <a:lstStyle/>
          <a:p>
            <a:r>
              <a:rPr lang="en-US" dirty="0" smtClean="0"/>
              <a:t>12</a:t>
            </a:r>
            <a:r>
              <a:rPr lang="en-US" dirty="0" smtClean="0">
                <a:sym typeface="Wingdings" panose="05000000000000000000" pitchFamily="2" charset="2"/>
              </a:rPr>
              <a:t>Quotient value(divide)</a:t>
            </a:r>
            <a:endParaRPr lang="en-US" dirty="0"/>
          </a:p>
        </p:txBody>
      </p:sp>
      <p:cxnSp>
        <p:nvCxnSpPr>
          <p:cNvPr id="12" name="Straight Connector 11"/>
          <p:cNvCxnSpPr/>
          <p:nvPr/>
        </p:nvCxnSpPr>
        <p:spPr>
          <a:xfrm>
            <a:off x="3886200" y="2514600"/>
            <a:ext cx="76200" cy="3810000"/>
          </a:xfrm>
          <a:prstGeom prst="line">
            <a:avLst/>
          </a:prstGeom>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114800" y="2590800"/>
            <a:ext cx="4419600" cy="2862322"/>
          </a:xfrm>
          <a:prstGeom prst="rect">
            <a:avLst/>
          </a:prstGeom>
          <a:noFill/>
        </p:spPr>
        <p:txBody>
          <a:bodyPr wrap="square" rtlCol="0">
            <a:spAutoFit/>
          </a:bodyPr>
          <a:lstStyle/>
          <a:p>
            <a:r>
              <a:rPr lang="en-US" b="1" u="sng" dirty="0" smtClean="0"/>
              <a:t>step 2:</a:t>
            </a:r>
          </a:p>
          <a:p>
            <a:r>
              <a:rPr lang="en-US" dirty="0" smtClean="0"/>
              <a:t>temp&gt;0</a:t>
            </a:r>
          </a:p>
          <a:p>
            <a:r>
              <a:rPr lang="en-US" dirty="0" smtClean="0"/>
              <a:t>12&gt;0</a:t>
            </a:r>
          </a:p>
          <a:p>
            <a:r>
              <a:rPr lang="en-US" dirty="0" smtClean="0"/>
              <a:t>remainder=12%10</a:t>
            </a:r>
          </a:p>
          <a:p>
            <a:r>
              <a:rPr lang="en-US" dirty="0"/>
              <a:t> </a:t>
            </a:r>
            <a:r>
              <a:rPr lang="en-US" dirty="0" smtClean="0"/>
              <a:t>                  =2</a:t>
            </a:r>
          </a:p>
          <a:p>
            <a:r>
              <a:rPr lang="en-US" dirty="0" smtClean="0"/>
              <a:t>reverse=(1*10)+2</a:t>
            </a:r>
          </a:p>
          <a:p>
            <a:r>
              <a:rPr lang="en-US" dirty="0"/>
              <a:t> </a:t>
            </a:r>
            <a:r>
              <a:rPr lang="en-US" dirty="0" smtClean="0"/>
              <a:t>            =10+2</a:t>
            </a:r>
          </a:p>
          <a:p>
            <a:r>
              <a:rPr lang="en-US" dirty="0"/>
              <a:t> </a:t>
            </a:r>
            <a:r>
              <a:rPr lang="en-US" dirty="0" smtClean="0"/>
              <a:t>            =12</a:t>
            </a:r>
          </a:p>
          <a:p>
            <a:r>
              <a:rPr lang="en-US" dirty="0" smtClean="0"/>
              <a:t>temp=12//10</a:t>
            </a:r>
          </a:p>
          <a:p>
            <a:r>
              <a:rPr lang="en-US" dirty="0"/>
              <a:t> </a:t>
            </a:r>
            <a:r>
              <a:rPr lang="en-US" dirty="0" smtClean="0"/>
              <a:t>        =1</a:t>
            </a:r>
            <a:endParaRPr lang="en-US" dirty="0"/>
          </a:p>
        </p:txBody>
      </p:sp>
      <p:cxnSp>
        <p:nvCxnSpPr>
          <p:cNvPr id="15" name="Straight Connector 14"/>
          <p:cNvCxnSpPr/>
          <p:nvPr/>
        </p:nvCxnSpPr>
        <p:spPr>
          <a:xfrm>
            <a:off x="7086600" y="2819400"/>
            <a:ext cx="0" cy="381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7086600" y="2819400"/>
            <a:ext cx="533400" cy="0"/>
          </a:xfrm>
          <a:prstGeom prst="line">
            <a:avLst/>
          </a:prstGeom>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190503" y="2406134"/>
            <a:ext cx="256802" cy="369332"/>
          </a:xfrm>
          <a:prstGeom prst="rect">
            <a:avLst/>
          </a:prstGeom>
          <a:noFill/>
        </p:spPr>
        <p:txBody>
          <a:bodyPr wrap="none" rtlCol="0">
            <a:spAutoFit/>
          </a:bodyPr>
          <a:lstStyle/>
          <a:p>
            <a:r>
              <a:rPr lang="en-US" dirty="0" smtClean="0"/>
              <a:t>1</a:t>
            </a:r>
            <a:endParaRPr lang="en-US" dirty="0"/>
          </a:p>
        </p:txBody>
      </p:sp>
      <p:sp>
        <p:nvSpPr>
          <p:cNvPr id="23" name="TextBox 22"/>
          <p:cNvSpPr txBox="1"/>
          <p:nvPr/>
        </p:nvSpPr>
        <p:spPr>
          <a:xfrm>
            <a:off x="7190503" y="2831068"/>
            <a:ext cx="415498" cy="1200329"/>
          </a:xfrm>
          <a:prstGeom prst="rect">
            <a:avLst/>
          </a:prstGeom>
          <a:noFill/>
        </p:spPr>
        <p:txBody>
          <a:bodyPr wrap="none" rtlCol="0">
            <a:spAutoFit/>
          </a:bodyPr>
          <a:lstStyle/>
          <a:p>
            <a:r>
              <a:rPr lang="en-US" dirty="0" smtClean="0"/>
              <a:t>12</a:t>
            </a:r>
          </a:p>
          <a:p>
            <a:r>
              <a:rPr lang="en-US" dirty="0" smtClean="0"/>
              <a:t>10</a:t>
            </a:r>
          </a:p>
          <a:p>
            <a:r>
              <a:rPr lang="en-US" dirty="0" smtClean="0"/>
              <a:t>__</a:t>
            </a:r>
          </a:p>
          <a:p>
            <a:r>
              <a:rPr lang="en-US" dirty="0"/>
              <a:t> </a:t>
            </a:r>
            <a:r>
              <a:rPr lang="en-US" dirty="0" smtClean="0"/>
              <a:t>2</a:t>
            </a:r>
            <a:endParaRPr lang="en-US" dirty="0"/>
          </a:p>
        </p:txBody>
      </p:sp>
      <p:sp>
        <p:nvSpPr>
          <p:cNvPr id="24" name="TextBox 23"/>
          <p:cNvSpPr txBox="1"/>
          <p:nvPr/>
        </p:nvSpPr>
        <p:spPr>
          <a:xfrm>
            <a:off x="6733339" y="2819400"/>
            <a:ext cx="381836" cy="369332"/>
          </a:xfrm>
          <a:prstGeom prst="rect">
            <a:avLst/>
          </a:prstGeom>
          <a:noFill/>
        </p:spPr>
        <p:txBody>
          <a:bodyPr wrap="none" rtlCol="0">
            <a:spAutoFit/>
          </a:bodyPr>
          <a:lstStyle/>
          <a:p>
            <a:r>
              <a:rPr lang="en-US" dirty="0" smtClean="0"/>
              <a:t>10</a:t>
            </a:r>
            <a:endParaRPr lang="en-US" dirty="0"/>
          </a:p>
        </p:txBody>
      </p:sp>
    </p:spTree>
    <p:extLst>
      <p:ext uri="{BB962C8B-B14F-4D97-AF65-F5344CB8AC3E}">
        <p14:creationId xmlns:p14="http://schemas.microsoft.com/office/powerpoint/2010/main" val="324574472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1143000"/>
            <a:ext cx="8229600" cy="4389120"/>
          </a:xfrm>
        </p:spPr>
        <p:txBody>
          <a:bodyPr>
            <a:normAutofit/>
          </a:bodyPr>
          <a:lstStyle/>
          <a:p>
            <a:pPr marL="0" indent="0">
              <a:buNone/>
            </a:pPr>
            <a:r>
              <a:rPr lang="en-US" sz="2000" dirty="0" smtClean="0"/>
              <a:t>step3:</a:t>
            </a:r>
          </a:p>
          <a:p>
            <a:pPr marL="0" indent="0">
              <a:buNone/>
            </a:pPr>
            <a:r>
              <a:rPr lang="en-US" sz="2000" dirty="0"/>
              <a:t>temp&gt;0</a:t>
            </a:r>
          </a:p>
          <a:p>
            <a:pPr marL="0" indent="0">
              <a:buNone/>
            </a:pPr>
            <a:r>
              <a:rPr lang="en-US" sz="2000" dirty="0" smtClean="0"/>
              <a:t>1&gt;0</a:t>
            </a:r>
            <a:endParaRPr lang="en-US" sz="2000" dirty="0"/>
          </a:p>
          <a:p>
            <a:pPr marL="0" indent="0">
              <a:buNone/>
            </a:pPr>
            <a:r>
              <a:rPr lang="en-US" sz="2000" dirty="0" smtClean="0"/>
              <a:t>remainder=1%10</a:t>
            </a:r>
            <a:endParaRPr lang="en-US" sz="2000" dirty="0"/>
          </a:p>
          <a:p>
            <a:pPr marL="0" indent="0">
              <a:buNone/>
            </a:pPr>
            <a:r>
              <a:rPr lang="en-US" sz="2000" dirty="0"/>
              <a:t>                   </a:t>
            </a:r>
            <a:r>
              <a:rPr lang="en-US" sz="2000" dirty="0" smtClean="0"/>
              <a:t>=1</a:t>
            </a:r>
            <a:endParaRPr lang="en-US" sz="2000" dirty="0"/>
          </a:p>
          <a:p>
            <a:pPr marL="0" indent="0">
              <a:buNone/>
            </a:pPr>
            <a:r>
              <a:rPr lang="en-US" sz="2000" dirty="0"/>
              <a:t>reverse=(</a:t>
            </a:r>
            <a:r>
              <a:rPr lang="en-US" sz="2000" dirty="0" smtClean="0"/>
              <a:t>12*10)+1</a:t>
            </a:r>
            <a:endParaRPr lang="en-US" sz="2000" dirty="0"/>
          </a:p>
          <a:p>
            <a:pPr marL="0" indent="0">
              <a:buNone/>
            </a:pPr>
            <a:r>
              <a:rPr lang="en-US" sz="2000" dirty="0"/>
              <a:t>             =</a:t>
            </a:r>
            <a:r>
              <a:rPr lang="en-US" sz="2000" dirty="0" smtClean="0"/>
              <a:t>120+1</a:t>
            </a:r>
            <a:endParaRPr lang="en-US" sz="2000" dirty="0"/>
          </a:p>
          <a:p>
            <a:pPr marL="0" indent="0">
              <a:buNone/>
            </a:pPr>
            <a:r>
              <a:rPr lang="en-US" sz="2000" dirty="0"/>
              <a:t>             =</a:t>
            </a:r>
            <a:r>
              <a:rPr lang="en-US" sz="2000" dirty="0" smtClean="0"/>
              <a:t>121</a:t>
            </a:r>
            <a:endParaRPr lang="en-US" sz="2000" dirty="0"/>
          </a:p>
          <a:p>
            <a:pPr marL="0" indent="0">
              <a:buNone/>
            </a:pPr>
            <a:r>
              <a:rPr lang="en-US" sz="2000" dirty="0" smtClean="0"/>
              <a:t>temp=1//</a:t>
            </a:r>
            <a:r>
              <a:rPr lang="en-US" sz="2000" dirty="0"/>
              <a:t>0</a:t>
            </a:r>
          </a:p>
          <a:p>
            <a:pPr marL="0" indent="0">
              <a:buNone/>
            </a:pPr>
            <a:r>
              <a:rPr lang="en-US" sz="2000" dirty="0"/>
              <a:t>         </a:t>
            </a:r>
            <a:r>
              <a:rPr lang="en-US" sz="2000" dirty="0" smtClean="0"/>
              <a:t>=0</a:t>
            </a:r>
            <a:r>
              <a:rPr lang="en-US" sz="2000" dirty="0" smtClean="0">
                <a:sym typeface="Wingdings" panose="05000000000000000000" pitchFamily="2" charset="2"/>
              </a:rPr>
              <a:t> it execute fail</a:t>
            </a:r>
            <a:endParaRPr lang="en-US" sz="2000" dirty="0"/>
          </a:p>
          <a:p>
            <a:pPr marL="0" indent="0">
              <a:buNone/>
            </a:pPr>
            <a:endParaRPr lang="en-US" sz="2000" dirty="0" smtClean="0"/>
          </a:p>
          <a:p>
            <a:pPr marL="0" indent="0">
              <a:buNone/>
            </a:pPr>
            <a:endParaRPr lang="en-US" sz="2000" dirty="0"/>
          </a:p>
        </p:txBody>
      </p:sp>
    </p:spTree>
    <p:extLst>
      <p:ext uri="{BB962C8B-B14F-4D97-AF65-F5344CB8AC3E}">
        <p14:creationId xmlns:p14="http://schemas.microsoft.com/office/powerpoint/2010/main" val="260460936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534400" cy="743712"/>
          </a:xfrm>
        </p:spPr>
        <p:txBody>
          <a:bodyPr>
            <a:normAutofit/>
          </a:bodyPr>
          <a:lstStyle/>
          <a:p>
            <a:r>
              <a:rPr lang="en-US" sz="3200" dirty="0" smtClean="0"/>
              <a:t>program for to find letter palindrome:</a:t>
            </a:r>
            <a:endParaRPr lang="en-US" sz="3200" dirty="0"/>
          </a:p>
        </p:txBody>
      </p:sp>
      <p:sp>
        <p:nvSpPr>
          <p:cNvPr id="3" name="Content Placeholder 2"/>
          <p:cNvSpPr>
            <a:spLocks noGrp="1"/>
          </p:cNvSpPr>
          <p:nvPr>
            <p:ph idx="1"/>
          </p:nvPr>
        </p:nvSpPr>
        <p:spPr/>
        <p:txBody>
          <a:bodyPr/>
          <a:lstStyle/>
          <a:p>
            <a:pPr marL="0" indent="0">
              <a:buNone/>
            </a:pPr>
            <a:r>
              <a:rPr lang="en-US" dirty="0" err="1"/>
              <a:t>str</a:t>
            </a:r>
            <a:r>
              <a:rPr lang="en-US" dirty="0"/>
              <a:t>=input("Enter a Letter:")</a:t>
            </a:r>
          </a:p>
          <a:p>
            <a:pPr marL="0" indent="0">
              <a:buNone/>
            </a:pPr>
            <a:r>
              <a:rPr lang="en-US" dirty="0"/>
              <a:t>if(</a:t>
            </a:r>
            <a:r>
              <a:rPr lang="en-US" dirty="0" err="1"/>
              <a:t>str</a:t>
            </a:r>
            <a:r>
              <a:rPr lang="en-US" dirty="0"/>
              <a:t>==</a:t>
            </a:r>
            <a:r>
              <a:rPr lang="en-US" dirty="0" err="1" smtClean="0"/>
              <a:t>str</a:t>
            </a:r>
            <a:r>
              <a:rPr lang="en-US" dirty="0" smtClean="0"/>
              <a:t>[::-</a:t>
            </a:r>
            <a:r>
              <a:rPr lang="en-US" dirty="0"/>
              <a:t>1]):</a:t>
            </a:r>
          </a:p>
          <a:p>
            <a:pPr marL="0" indent="0">
              <a:buNone/>
            </a:pPr>
            <a:r>
              <a:rPr lang="en-US" dirty="0"/>
              <a:t>    print("palindrome")</a:t>
            </a:r>
          </a:p>
          <a:p>
            <a:pPr marL="0" indent="0">
              <a:buNone/>
            </a:pPr>
            <a:r>
              <a:rPr lang="en-US" dirty="0"/>
              <a:t>else:</a:t>
            </a:r>
          </a:p>
          <a:p>
            <a:pPr marL="0" indent="0">
              <a:buNone/>
            </a:pPr>
            <a:r>
              <a:rPr lang="en-US" dirty="0"/>
              <a:t>    print("not palindrome")</a:t>
            </a:r>
          </a:p>
        </p:txBody>
      </p:sp>
    </p:spTree>
    <p:extLst>
      <p:ext uri="{BB962C8B-B14F-4D97-AF65-F5344CB8AC3E}">
        <p14:creationId xmlns:p14="http://schemas.microsoft.com/office/powerpoint/2010/main" val="51742733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914400"/>
          </a:xfrm>
        </p:spPr>
        <p:txBody>
          <a:bodyPr/>
          <a:lstStyle/>
          <a:p>
            <a:r>
              <a:rPr lang="en-US" dirty="0" smtClean="0">
                <a:latin typeface="Algerian" pitchFamily="82" charset="0"/>
              </a:rPr>
              <a:t>Python string</a:t>
            </a:r>
            <a:endParaRPr lang="en-US" dirty="0">
              <a:latin typeface="Algerian" pitchFamily="82" charset="0"/>
            </a:endParaRPr>
          </a:p>
        </p:txBody>
      </p:sp>
      <p:sp>
        <p:nvSpPr>
          <p:cNvPr id="3" name="Content Placeholder 2"/>
          <p:cNvSpPr>
            <a:spLocks noGrp="1"/>
          </p:cNvSpPr>
          <p:nvPr>
            <p:ph idx="1"/>
          </p:nvPr>
        </p:nvSpPr>
        <p:spPr>
          <a:xfrm>
            <a:off x="457200" y="1371600"/>
            <a:ext cx="8229600" cy="4389120"/>
          </a:xfrm>
        </p:spPr>
        <p:txBody>
          <a:bodyPr>
            <a:normAutofit fontScale="77500" lnSpcReduction="20000"/>
          </a:bodyPr>
          <a:lstStyle/>
          <a:p>
            <a:r>
              <a:rPr lang="en-US" dirty="0" smtClean="0"/>
              <a:t>String Literals</a:t>
            </a:r>
            <a:br>
              <a:rPr lang="en-US" dirty="0" smtClean="0"/>
            </a:br>
            <a:r>
              <a:rPr lang="en-US" dirty="0" smtClean="0"/>
              <a:t>print("Hello")</a:t>
            </a:r>
            <a:br>
              <a:rPr lang="en-US" dirty="0" smtClean="0"/>
            </a:br>
            <a:r>
              <a:rPr lang="en-US" dirty="0" smtClean="0"/>
              <a:t>print('Hello')</a:t>
            </a:r>
          </a:p>
          <a:p>
            <a:endParaRPr lang="en-US" dirty="0" smtClean="0"/>
          </a:p>
          <a:p>
            <a:r>
              <a:rPr lang="en-US" dirty="0" smtClean="0"/>
              <a:t>Assign String to a Variable</a:t>
            </a:r>
          </a:p>
          <a:p>
            <a:pPr>
              <a:buNone/>
            </a:pPr>
            <a:r>
              <a:rPr lang="en-US" dirty="0" smtClean="0"/>
              <a:t>	a = "Hello"</a:t>
            </a:r>
            <a:br>
              <a:rPr lang="en-US" dirty="0" smtClean="0"/>
            </a:br>
            <a:r>
              <a:rPr lang="en-US" dirty="0" smtClean="0"/>
              <a:t>print(a)</a:t>
            </a:r>
          </a:p>
          <a:p>
            <a:pPr>
              <a:buNone/>
            </a:pPr>
            <a:endParaRPr lang="en-US" dirty="0" smtClean="0"/>
          </a:p>
          <a:p>
            <a:r>
              <a:rPr lang="en-US" dirty="0" smtClean="0"/>
              <a:t>Multiline Strings</a:t>
            </a:r>
          </a:p>
          <a:p>
            <a:pPr>
              <a:buNone/>
            </a:pPr>
            <a:r>
              <a:rPr lang="en-US" dirty="0" smtClean="0"/>
              <a:t/>
            </a:r>
            <a:br>
              <a:rPr lang="en-US" dirty="0" smtClean="0"/>
            </a:br>
            <a:r>
              <a:rPr lang="en-US" dirty="0" smtClean="0"/>
              <a:t>a = ""“Hi everyone welcome to livewire, we are going to learn python"""</a:t>
            </a:r>
            <a:br>
              <a:rPr lang="en-US" dirty="0" smtClean="0"/>
            </a:br>
            <a:r>
              <a:rPr lang="en-US" dirty="0" smtClean="0"/>
              <a:t>print(a)</a:t>
            </a:r>
            <a:br>
              <a:rPr lang="en-US" dirty="0" smtClean="0"/>
            </a:br>
            <a:endParaRPr lang="en-US" dirty="0" smtClean="0"/>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5257800" cy="609600"/>
          </a:xfrm>
        </p:spPr>
        <p:txBody>
          <a:bodyPr>
            <a:normAutofit fontScale="90000"/>
          </a:bodyPr>
          <a:lstStyle/>
          <a:p>
            <a:r>
              <a:rPr lang="en-US" dirty="0" smtClean="0"/>
              <a:t/>
            </a:r>
            <a:br>
              <a:rPr lang="en-US" dirty="0" smtClean="0"/>
            </a:br>
            <a:r>
              <a:rPr lang="en-US" dirty="0"/>
              <a:t/>
            </a:r>
            <a:br>
              <a:rPr lang="en-US" dirty="0"/>
            </a:br>
            <a:r>
              <a:rPr lang="en-US" dirty="0" smtClean="0"/>
              <a:t>sample program:</a:t>
            </a:r>
            <a:endParaRPr lang="en-US" dirty="0"/>
          </a:p>
        </p:txBody>
      </p:sp>
      <p:sp>
        <p:nvSpPr>
          <p:cNvPr id="3" name="Content Placeholder 2"/>
          <p:cNvSpPr>
            <a:spLocks noGrp="1"/>
          </p:cNvSpPr>
          <p:nvPr>
            <p:ph idx="1"/>
          </p:nvPr>
        </p:nvSpPr>
        <p:spPr>
          <a:xfrm>
            <a:off x="457200" y="1219200"/>
            <a:ext cx="8229600" cy="4389120"/>
          </a:xfrm>
        </p:spPr>
        <p:txBody>
          <a:bodyPr/>
          <a:lstStyle/>
          <a:p>
            <a:pPr marL="0" indent="0">
              <a:buNone/>
            </a:pPr>
            <a:endParaRPr lang="en-US" dirty="0"/>
          </a:p>
          <a:p>
            <a:pPr marL="0" indent="0">
              <a:buNone/>
            </a:pPr>
            <a:r>
              <a:rPr lang="en-US" sz="2000" dirty="0"/>
              <a:t>name='</a:t>
            </a:r>
            <a:r>
              <a:rPr lang="en-US" sz="2000" dirty="0" err="1"/>
              <a:t>Livewire,tambaram</a:t>
            </a:r>
            <a:r>
              <a:rPr lang="en-US" sz="2000" dirty="0"/>
              <a:t>'</a:t>
            </a:r>
          </a:p>
          <a:p>
            <a:pPr marL="0" indent="0">
              <a:buNone/>
            </a:pPr>
            <a:r>
              <a:rPr lang="en-US" sz="2000" dirty="0"/>
              <a:t>print(name[0])</a:t>
            </a:r>
          </a:p>
          <a:p>
            <a:pPr marL="0" indent="0">
              <a:buNone/>
            </a:pPr>
            <a:r>
              <a:rPr lang="en-US" sz="2000" dirty="0"/>
              <a:t>print(name[-1])</a:t>
            </a:r>
          </a:p>
          <a:p>
            <a:pPr marL="0" indent="0">
              <a:buNone/>
            </a:pPr>
            <a:r>
              <a:rPr lang="en-US" sz="2000" dirty="0"/>
              <a:t>print(name[0:4])</a:t>
            </a:r>
          </a:p>
          <a:p>
            <a:pPr marL="0" indent="0">
              <a:buNone/>
            </a:pPr>
            <a:r>
              <a:rPr lang="en-US" sz="2000" dirty="0"/>
              <a:t>print(name[0:])</a:t>
            </a:r>
          </a:p>
          <a:p>
            <a:pPr marL="0" indent="0">
              <a:buNone/>
            </a:pPr>
            <a:r>
              <a:rPr lang="en-US" sz="2000" dirty="0"/>
              <a:t>print(name[:6])</a:t>
            </a:r>
          </a:p>
          <a:p>
            <a:pPr marL="0" indent="0">
              <a:buNone/>
            </a:pPr>
            <a:r>
              <a:rPr lang="en-US" sz="2000" dirty="0"/>
              <a:t>print(name[::-1])</a:t>
            </a:r>
          </a:p>
        </p:txBody>
      </p:sp>
    </p:spTree>
    <p:extLst>
      <p:ext uri="{BB962C8B-B14F-4D97-AF65-F5344CB8AC3E}">
        <p14:creationId xmlns:p14="http://schemas.microsoft.com/office/powerpoint/2010/main" val="70525662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19200"/>
            <a:ext cx="8229600" cy="4389120"/>
          </a:xfrm>
        </p:spPr>
        <p:txBody>
          <a:bodyPr>
            <a:normAutofit fontScale="92500" lnSpcReduction="20000"/>
          </a:bodyPr>
          <a:lstStyle/>
          <a:p>
            <a:r>
              <a:rPr lang="en-US" dirty="0" smtClean="0"/>
              <a:t>Strings are Arrays- Get the character at position 1 (remember that the first character has the position 0):</a:t>
            </a:r>
          </a:p>
          <a:p>
            <a:pPr>
              <a:buNone/>
            </a:pPr>
            <a:r>
              <a:rPr lang="en-US" dirty="0" smtClean="0"/>
              <a:t/>
            </a:r>
            <a:br>
              <a:rPr lang="en-US" dirty="0" smtClean="0"/>
            </a:br>
            <a:r>
              <a:rPr lang="en-US" dirty="0" smtClean="0"/>
              <a:t>a = "Hello, World!"</a:t>
            </a:r>
            <a:br>
              <a:rPr lang="en-US" dirty="0" smtClean="0"/>
            </a:br>
            <a:r>
              <a:rPr lang="en-US" dirty="0" smtClean="0"/>
              <a:t>print(a[1])</a:t>
            </a:r>
          </a:p>
          <a:p>
            <a:pPr>
              <a:buNone/>
            </a:pPr>
            <a:endParaRPr lang="en-US" dirty="0" smtClean="0"/>
          </a:p>
          <a:p>
            <a:r>
              <a:rPr lang="en-US" dirty="0" smtClean="0"/>
              <a:t>Slicing- Get the characters from position 2 to position 5 (not included):</a:t>
            </a:r>
          </a:p>
          <a:p>
            <a:endParaRPr lang="en-US" dirty="0" smtClean="0"/>
          </a:p>
          <a:p>
            <a:pPr>
              <a:buNone/>
            </a:pPr>
            <a:r>
              <a:rPr lang="en-US" dirty="0" smtClean="0"/>
              <a:t>	b = "Hello, World!"</a:t>
            </a:r>
            <a:br>
              <a:rPr lang="en-US" dirty="0" smtClean="0"/>
            </a:br>
            <a:r>
              <a:rPr lang="en-US" dirty="0" smtClean="0"/>
              <a:t>print(b[2:5])</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90600"/>
          </a:xfrm>
        </p:spPr>
        <p:txBody>
          <a:bodyPr/>
          <a:lstStyle/>
          <a:p>
            <a:r>
              <a:rPr lang="en-US" dirty="0" smtClean="0">
                <a:latin typeface="Algerian" pitchFamily="82" charset="0"/>
              </a:rPr>
              <a:t>Why we choose python?</a:t>
            </a:r>
            <a:endParaRPr lang="en-US" dirty="0">
              <a:latin typeface="Algerian" pitchFamily="82" charset="0"/>
            </a:endParaRPr>
          </a:p>
        </p:txBody>
      </p:sp>
      <p:pic>
        <p:nvPicPr>
          <p:cNvPr id="6" name="Content Placeholder 3" descr="Why-Python-01.png"/>
          <p:cNvPicPr>
            <a:picLocks noGrp="1" noChangeAspect="1"/>
          </p:cNvPicPr>
          <p:nvPr>
            <p:ph idx="1"/>
          </p:nvPr>
        </p:nvPicPr>
        <p:blipFill>
          <a:blip r:embed="rId2"/>
          <a:stretch>
            <a:fillRect/>
          </a:stretch>
        </p:blipFill>
        <p:spPr>
          <a:xfrm>
            <a:off x="457200" y="2017776"/>
            <a:ext cx="8229600" cy="4306824"/>
          </a:xfr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371600"/>
            <a:ext cx="8229600" cy="4389120"/>
          </a:xfrm>
        </p:spPr>
        <p:txBody>
          <a:bodyPr>
            <a:normAutofit fontScale="77500" lnSpcReduction="20000"/>
          </a:bodyPr>
          <a:lstStyle/>
          <a:p>
            <a:pPr>
              <a:buNone/>
            </a:pPr>
            <a:r>
              <a:rPr lang="en-US" dirty="0" smtClean="0"/>
              <a:t>Negative Indexing:</a:t>
            </a:r>
          </a:p>
          <a:p>
            <a:r>
              <a:rPr lang="en-US" dirty="0" smtClean="0"/>
              <a:t>Get the characters from position 5 to position 1, starting the count from the end of the string:</a:t>
            </a:r>
          </a:p>
          <a:p>
            <a:pPr>
              <a:buNone/>
            </a:pPr>
            <a:r>
              <a:rPr lang="en-US" dirty="0" smtClean="0"/>
              <a:t/>
            </a:r>
            <a:br>
              <a:rPr lang="en-US" dirty="0" smtClean="0"/>
            </a:br>
            <a:r>
              <a:rPr lang="en-US" dirty="0" smtClean="0"/>
              <a:t>b = "Hello, World!"</a:t>
            </a:r>
            <a:br>
              <a:rPr lang="en-US" dirty="0" smtClean="0"/>
            </a:br>
            <a:r>
              <a:rPr lang="en-US" dirty="0" smtClean="0"/>
              <a:t>print(b[-5:-2])</a:t>
            </a:r>
          </a:p>
          <a:p>
            <a:pPr>
              <a:buNone/>
            </a:pPr>
            <a:endParaRPr lang="en-US" dirty="0" smtClean="0"/>
          </a:p>
          <a:p>
            <a:pPr>
              <a:buNone/>
            </a:pPr>
            <a:r>
              <a:rPr lang="en-US" dirty="0" smtClean="0"/>
              <a:t>String Length:</a:t>
            </a:r>
          </a:p>
          <a:p>
            <a:r>
              <a:rPr lang="en-US" dirty="0" smtClean="0"/>
              <a:t>The </a:t>
            </a:r>
            <a:r>
              <a:rPr lang="en-US" dirty="0" err="1" smtClean="0"/>
              <a:t>len</a:t>
            </a:r>
            <a:r>
              <a:rPr lang="en-US" dirty="0" smtClean="0"/>
              <a:t>() function returns the length of a string:</a:t>
            </a:r>
          </a:p>
          <a:p>
            <a:endParaRPr lang="en-US" dirty="0" smtClean="0"/>
          </a:p>
          <a:p>
            <a:pPr>
              <a:buNone/>
            </a:pPr>
            <a:r>
              <a:rPr lang="en-US" dirty="0" smtClean="0"/>
              <a:t>	a = "Hello, World!"</a:t>
            </a:r>
            <a:br>
              <a:rPr lang="en-US" dirty="0" smtClean="0"/>
            </a:br>
            <a:r>
              <a:rPr lang="en-US" dirty="0" smtClean="0"/>
              <a:t>print(</a:t>
            </a:r>
            <a:r>
              <a:rPr lang="en-US" dirty="0" err="1" smtClean="0"/>
              <a:t>len</a:t>
            </a:r>
            <a:r>
              <a:rPr lang="en-US" dirty="0" smtClean="0"/>
              <a:t>(a))</a:t>
            </a:r>
          </a:p>
          <a:p>
            <a:pPr>
              <a:buNone/>
            </a:pPr>
            <a:r>
              <a:rPr lang="en-US" dirty="0" smtClean="0"/>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String methods</a:t>
            </a:r>
            <a:endParaRPr lang="en-US" dirty="0">
              <a:latin typeface="Algerian" pitchFamily="82" charset="0"/>
            </a:endParaRPr>
          </a:p>
        </p:txBody>
      </p:sp>
      <p:sp>
        <p:nvSpPr>
          <p:cNvPr id="3" name="Content Placeholder 2"/>
          <p:cNvSpPr>
            <a:spLocks noGrp="1"/>
          </p:cNvSpPr>
          <p:nvPr>
            <p:ph idx="1"/>
          </p:nvPr>
        </p:nvSpPr>
        <p:spPr/>
        <p:txBody>
          <a:bodyPr>
            <a:noAutofit/>
          </a:bodyPr>
          <a:lstStyle/>
          <a:p>
            <a:r>
              <a:rPr lang="en-US" sz="1800" dirty="0" smtClean="0"/>
              <a:t>a = "Hello, World!"</a:t>
            </a:r>
            <a:br>
              <a:rPr lang="en-US" sz="1800" dirty="0" smtClean="0"/>
            </a:br>
            <a:r>
              <a:rPr lang="en-US" sz="1800" dirty="0" smtClean="0"/>
              <a:t>print(</a:t>
            </a:r>
            <a:r>
              <a:rPr lang="en-US" sz="1800" dirty="0" err="1" smtClean="0"/>
              <a:t>len</a:t>
            </a:r>
            <a:r>
              <a:rPr lang="en-US" sz="1800" dirty="0" smtClean="0"/>
              <a:t>(a))</a:t>
            </a:r>
          </a:p>
          <a:p>
            <a:r>
              <a:rPr lang="en-US" sz="1800" dirty="0" smtClean="0"/>
              <a:t>The strip() method removes any whitespace from the beginning or the end</a:t>
            </a:r>
            <a:br>
              <a:rPr lang="en-US" sz="1800" dirty="0" smtClean="0"/>
            </a:br>
            <a:r>
              <a:rPr lang="en-US" sz="1800" dirty="0" smtClean="0"/>
              <a:t>print(</a:t>
            </a:r>
            <a:r>
              <a:rPr lang="en-US" sz="1800" dirty="0" err="1" smtClean="0"/>
              <a:t>a.strip</a:t>
            </a:r>
            <a:r>
              <a:rPr lang="en-US" sz="1800" dirty="0" smtClean="0"/>
              <a:t>()) # returns "Hello, World!“</a:t>
            </a:r>
          </a:p>
          <a:p>
            <a:pPr>
              <a:buNone/>
            </a:pPr>
            <a:r>
              <a:rPr lang="en-US" sz="1800" dirty="0" smtClean="0"/>
              <a:t>	print(</a:t>
            </a:r>
            <a:r>
              <a:rPr lang="en-US" sz="1800" dirty="0" err="1" smtClean="0"/>
              <a:t>a.lower</a:t>
            </a:r>
            <a:r>
              <a:rPr lang="en-US" sz="1800" dirty="0" smtClean="0"/>
              <a:t>())</a:t>
            </a:r>
          </a:p>
          <a:p>
            <a:pPr>
              <a:buNone/>
            </a:pPr>
            <a:r>
              <a:rPr lang="en-US" sz="1800" dirty="0" smtClean="0"/>
              <a:t>	print(</a:t>
            </a:r>
            <a:r>
              <a:rPr lang="en-US" sz="1800" dirty="0" err="1" smtClean="0"/>
              <a:t>a.upper</a:t>
            </a:r>
            <a:r>
              <a:rPr lang="en-US" sz="1800" dirty="0" smtClean="0"/>
              <a:t>())</a:t>
            </a:r>
          </a:p>
          <a:p>
            <a:pPr>
              <a:buNone/>
            </a:pPr>
            <a:r>
              <a:rPr lang="en-US" sz="1800" dirty="0" smtClean="0"/>
              <a:t>	print(</a:t>
            </a:r>
            <a:r>
              <a:rPr lang="en-US" sz="1800" dirty="0" err="1" smtClean="0"/>
              <a:t>a.replace</a:t>
            </a:r>
            <a:r>
              <a:rPr lang="en-US" sz="1800" dirty="0" smtClean="0"/>
              <a:t>("H", “C"))</a:t>
            </a:r>
          </a:p>
          <a:p>
            <a:pPr>
              <a:buNone/>
            </a:pPr>
            <a:r>
              <a:rPr lang="en-US" sz="1800" dirty="0" smtClean="0"/>
              <a:t>	print(</a:t>
            </a:r>
            <a:r>
              <a:rPr lang="en-US" sz="1800" dirty="0" err="1" smtClean="0"/>
              <a:t>a.split</a:t>
            </a:r>
            <a:r>
              <a:rPr lang="en-US" sz="1800" dirty="0" smtClean="0"/>
              <a:t>(",")) # returns ['Hello', ' World!']</a:t>
            </a:r>
          </a:p>
          <a:p>
            <a:pPr>
              <a:buNone/>
            </a:pPr>
            <a:r>
              <a:rPr lang="en-US" sz="1800" dirty="0" smtClean="0"/>
              <a:t>	print(</a:t>
            </a:r>
            <a:r>
              <a:rPr lang="en-US" sz="1800" dirty="0" err="1" smtClean="0"/>
              <a:t>a.title</a:t>
            </a:r>
            <a:r>
              <a:rPr lang="en-US" sz="1800" dirty="0" smtClean="0"/>
              <a:t>())</a:t>
            </a:r>
          </a:p>
          <a:p>
            <a:r>
              <a:rPr lang="en-US" sz="1800" dirty="0" smtClean="0"/>
              <a:t>txt = "I love apples, apple are my favorite fruit"</a:t>
            </a:r>
            <a:br>
              <a:rPr lang="en-US" sz="1800" dirty="0" smtClean="0"/>
            </a:br>
            <a:r>
              <a:rPr lang="en-US" sz="1800" dirty="0" smtClean="0"/>
              <a:t>x = </a:t>
            </a:r>
            <a:r>
              <a:rPr lang="en-US" sz="1800" dirty="0" err="1" smtClean="0"/>
              <a:t>txt.count</a:t>
            </a:r>
            <a:r>
              <a:rPr lang="en-US" sz="1800" dirty="0" smtClean="0"/>
              <a:t>("apple")</a:t>
            </a:r>
            <a:br>
              <a:rPr lang="en-US" sz="1800" dirty="0" smtClean="0"/>
            </a:br>
            <a:r>
              <a:rPr lang="en-US" sz="1800" dirty="0" smtClean="0"/>
              <a:t>print(x) </a:t>
            </a:r>
            <a:br>
              <a:rPr lang="en-US" sz="1800" dirty="0" smtClean="0"/>
            </a:br>
            <a:endParaRPr lang="en-US" sz="1800" dirty="0" smtClean="0"/>
          </a:p>
          <a:p>
            <a:pPr>
              <a:buNone/>
            </a:pPr>
            <a:r>
              <a:rPr lang="en-US" sz="1800" dirty="0" smtClean="0"/>
              <a:t/>
            </a:r>
            <a:br>
              <a:rPr lang="en-US" sz="1800" dirty="0" smtClean="0"/>
            </a:br>
            <a:r>
              <a:rPr lang="en-US" sz="1800" dirty="0" smtClean="0"/>
              <a:t/>
            </a:r>
            <a:br>
              <a:rPr lang="en-US" sz="1800" dirty="0" smtClean="0"/>
            </a:br>
            <a:r>
              <a:rPr lang="en-US" sz="1800" dirty="0" smtClean="0"/>
              <a:t>	</a:t>
            </a:r>
          </a:p>
          <a:p>
            <a:pPr>
              <a:buNone/>
            </a:pPr>
            <a:r>
              <a:rPr lang="en-US" sz="1800" dirty="0" smtClean="0"/>
              <a:t/>
            </a:r>
            <a:br>
              <a:rPr lang="en-US" sz="1800" dirty="0" smtClean="0"/>
            </a:br>
            <a:endParaRPr lang="en-US" sz="1800" dirty="0" smtClean="0"/>
          </a:p>
          <a:p>
            <a:endParaRPr lang="en-US" sz="1800" dirty="0" smtClean="0"/>
          </a:p>
          <a:p>
            <a:pPr>
              <a:buNone/>
            </a:pPr>
            <a:r>
              <a:rPr lang="en-US" sz="1800" dirty="0" smtClean="0"/>
              <a:t/>
            </a:r>
            <a:br>
              <a:rPr lang="en-US" sz="1800" dirty="0" smtClean="0"/>
            </a:br>
            <a:endParaRPr lang="en-US" sz="1800" dirty="0"/>
          </a:p>
        </p:txBody>
      </p:sp>
    </p:spTree>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Examples:</a:t>
            </a:r>
            <a:endParaRPr lang="en-US" dirty="0"/>
          </a:p>
        </p:txBody>
      </p:sp>
      <p:sp>
        <p:nvSpPr>
          <p:cNvPr id="3" name="Content Placeholder 2"/>
          <p:cNvSpPr>
            <a:spLocks noGrp="1"/>
          </p:cNvSpPr>
          <p:nvPr>
            <p:ph idx="1"/>
          </p:nvPr>
        </p:nvSpPr>
        <p:spPr>
          <a:xfrm>
            <a:off x="457200" y="1371600"/>
            <a:ext cx="8229600" cy="5029200"/>
          </a:xfrm>
        </p:spPr>
        <p:txBody>
          <a:bodyPr>
            <a:normAutofit fontScale="92500" lnSpcReduction="20000"/>
          </a:bodyPr>
          <a:lstStyle/>
          <a:p>
            <a:pPr marL="0" indent="0">
              <a:buNone/>
            </a:pPr>
            <a:r>
              <a:rPr lang="en-US" dirty="0"/>
              <a:t>name='</a:t>
            </a:r>
            <a:r>
              <a:rPr lang="en-US" dirty="0" err="1"/>
              <a:t>livewire,tambaram</a:t>
            </a:r>
            <a:r>
              <a:rPr lang="en-US" dirty="0"/>
              <a:t>'</a:t>
            </a:r>
          </a:p>
          <a:p>
            <a:pPr marL="0" indent="0">
              <a:buNone/>
            </a:pPr>
            <a:r>
              <a:rPr lang="en-US" dirty="0"/>
              <a:t>print(</a:t>
            </a:r>
            <a:r>
              <a:rPr lang="en-US" dirty="0" err="1"/>
              <a:t>name.upper</a:t>
            </a:r>
            <a:r>
              <a:rPr lang="en-US" dirty="0"/>
              <a:t>())</a:t>
            </a:r>
          </a:p>
          <a:p>
            <a:pPr marL="0" indent="0">
              <a:buNone/>
            </a:pPr>
            <a:r>
              <a:rPr lang="en-US" dirty="0"/>
              <a:t>print(</a:t>
            </a:r>
            <a:r>
              <a:rPr lang="en-US" dirty="0" err="1"/>
              <a:t>name.lower</a:t>
            </a:r>
            <a:r>
              <a:rPr lang="en-US" dirty="0"/>
              <a:t>())</a:t>
            </a:r>
          </a:p>
          <a:p>
            <a:pPr marL="0" indent="0">
              <a:buNone/>
            </a:pPr>
            <a:r>
              <a:rPr lang="en-US" dirty="0"/>
              <a:t>print(</a:t>
            </a:r>
            <a:r>
              <a:rPr lang="en-US" dirty="0" err="1"/>
              <a:t>name.capitalize</a:t>
            </a:r>
            <a:r>
              <a:rPr lang="en-US" dirty="0"/>
              <a:t>())</a:t>
            </a:r>
          </a:p>
          <a:p>
            <a:pPr marL="0" indent="0">
              <a:buNone/>
            </a:pPr>
            <a:r>
              <a:rPr lang="en-US" dirty="0"/>
              <a:t>print(</a:t>
            </a:r>
            <a:r>
              <a:rPr lang="en-US" dirty="0" err="1"/>
              <a:t>name.title</a:t>
            </a:r>
            <a:r>
              <a:rPr lang="en-US" dirty="0"/>
              <a:t>())</a:t>
            </a:r>
          </a:p>
          <a:p>
            <a:pPr marL="0" indent="0">
              <a:buNone/>
            </a:pPr>
            <a:endParaRPr lang="en-US" dirty="0"/>
          </a:p>
          <a:p>
            <a:pPr marL="0" indent="0">
              <a:buNone/>
            </a:pPr>
            <a:r>
              <a:rPr lang="en-US" dirty="0"/>
              <a:t>print(</a:t>
            </a:r>
            <a:r>
              <a:rPr lang="en-US" dirty="0" err="1"/>
              <a:t>name.index</a:t>
            </a:r>
            <a:r>
              <a:rPr lang="en-US" dirty="0"/>
              <a:t>('e'))</a:t>
            </a:r>
          </a:p>
          <a:p>
            <a:pPr marL="0" indent="0">
              <a:buNone/>
            </a:pPr>
            <a:r>
              <a:rPr lang="en-US" dirty="0"/>
              <a:t>print(</a:t>
            </a:r>
            <a:r>
              <a:rPr lang="en-US" dirty="0" err="1"/>
              <a:t>name.rindex</a:t>
            </a:r>
            <a:r>
              <a:rPr lang="en-US" dirty="0"/>
              <a:t>('e'))</a:t>
            </a:r>
          </a:p>
          <a:p>
            <a:pPr marL="0" indent="0">
              <a:buNone/>
            </a:pPr>
            <a:r>
              <a:rPr lang="en-US" dirty="0"/>
              <a:t>print(</a:t>
            </a:r>
            <a:r>
              <a:rPr lang="en-US" dirty="0" err="1"/>
              <a:t>name.find</a:t>
            </a:r>
            <a:r>
              <a:rPr lang="en-US" dirty="0"/>
              <a:t>('e'))</a:t>
            </a:r>
          </a:p>
          <a:p>
            <a:pPr marL="0" indent="0">
              <a:buNone/>
            </a:pPr>
            <a:r>
              <a:rPr lang="en-US" dirty="0"/>
              <a:t>print(</a:t>
            </a:r>
            <a:r>
              <a:rPr lang="en-US" dirty="0" err="1"/>
              <a:t>name.rfind</a:t>
            </a:r>
            <a:r>
              <a:rPr lang="en-US" dirty="0"/>
              <a:t>('</a:t>
            </a:r>
            <a:r>
              <a:rPr lang="en-US" dirty="0" err="1"/>
              <a:t>i</a:t>
            </a:r>
            <a:r>
              <a:rPr lang="en-US" dirty="0"/>
              <a:t>'))</a:t>
            </a:r>
          </a:p>
          <a:p>
            <a:pPr marL="0" indent="0">
              <a:buNone/>
            </a:pPr>
            <a:endParaRPr lang="en-US" dirty="0"/>
          </a:p>
          <a:p>
            <a:pPr marL="0" indent="0">
              <a:buNone/>
            </a:pPr>
            <a:r>
              <a:rPr lang="en-US" dirty="0"/>
              <a:t>print(</a:t>
            </a:r>
            <a:r>
              <a:rPr lang="en-US" dirty="0" err="1"/>
              <a:t>name.startswith</a:t>
            </a:r>
            <a:r>
              <a:rPr lang="en-US" dirty="0"/>
              <a:t>('Li'))</a:t>
            </a:r>
          </a:p>
          <a:p>
            <a:pPr marL="0" indent="0">
              <a:buNone/>
            </a:pPr>
            <a:r>
              <a:rPr lang="en-US" dirty="0"/>
              <a:t>print(</a:t>
            </a:r>
            <a:r>
              <a:rPr lang="en-US" dirty="0" err="1"/>
              <a:t>name.endswith</a:t>
            </a:r>
            <a:r>
              <a:rPr lang="en-US" dirty="0"/>
              <a:t>('re'))</a:t>
            </a:r>
          </a:p>
        </p:txBody>
      </p:sp>
      <p:sp>
        <p:nvSpPr>
          <p:cNvPr id="4" name="TextBox 3"/>
          <p:cNvSpPr txBox="1"/>
          <p:nvPr/>
        </p:nvSpPr>
        <p:spPr>
          <a:xfrm>
            <a:off x="5181600" y="2133600"/>
            <a:ext cx="2971800" cy="3416320"/>
          </a:xfrm>
          <a:prstGeom prst="rect">
            <a:avLst/>
          </a:prstGeom>
          <a:noFill/>
        </p:spPr>
        <p:txBody>
          <a:bodyPr wrap="square" rtlCol="0">
            <a:spAutoFit/>
          </a:bodyPr>
          <a:lstStyle/>
          <a:p>
            <a:r>
              <a:rPr lang="en-US" dirty="0" smtClean="0"/>
              <a:t>output:</a:t>
            </a:r>
          </a:p>
          <a:p>
            <a:endParaRPr lang="en-US" dirty="0"/>
          </a:p>
          <a:p>
            <a:r>
              <a:rPr lang="pt-BR" dirty="0"/>
              <a:t>LIVEWIRE,TAMBARAM</a:t>
            </a:r>
          </a:p>
          <a:p>
            <a:r>
              <a:rPr lang="pt-BR" dirty="0"/>
              <a:t>livewire,tambaram</a:t>
            </a:r>
          </a:p>
          <a:p>
            <a:r>
              <a:rPr lang="pt-BR" dirty="0"/>
              <a:t>Livewire,tambaram</a:t>
            </a:r>
          </a:p>
          <a:p>
            <a:r>
              <a:rPr lang="pt-BR" dirty="0"/>
              <a:t>Livewire,Tambaram</a:t>
            </a:r>
          </a:p>
          <a:p>
            <a:r>
              <a:rPr lang="pt-BR" dirty="0"/>
              <a:t>3</a:t>
            </a:r>
          </a:p>
          <a:p>
            <a:r>
              <a:rPr lang="pt-BR" dirty="0"/>
              <a:t>7</a:t>
            </a:r>
          </a:p>
          <a:p>
            <a:r>
              <a:rPr lang="pt-BR" dirty="0"/>
              <a:t>3</a:t>
            </a:r>
          </a:p>
          <a:p>
            <a:r>
              <a:rPr lang="pt-BR" dirty="0"/>
              <a:t>5</a:t>
            </a:r>
          </a:p>
          <a:p>
            <a:r>
              <a:rPr lang="pt-BR" dirty="0"/>
              <a:t>False</a:t>
            </a:r>
          </a:p>
          <a:p>
            <a:r>
              <a:rPr lang="pt-BR" dirty="0"/>
              <a:t>False</a:t>
            </a:r>
            <a:endParaRPr lang="en-US" dirty="0"/>
          </a:p>
        </p:txBody>
      </p:sp>
    </p:spTree>
    <p:extLst>
      <p:ext uri="{BB962C8B-B14F-4D97-AF65-F5344CB8AC3E}">
        <p14:creationId xmlns:p14="http://schemas.microsoft.com/office/powerpoint/2010/main" val="368342422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914400"/>
            <a:ext cx="8229600" cy="5257800"/>
          </a:xfrm>
        </p:spPr>
        <p:txBody>
          <a:bodyPr>
            <a:noAutofit/>
          </a:bodyPr>
          <a:lstStyle/>
          <a:p>
            <a:pPr marL="0" indent="0">
              <a:buNone/>
            </a:pPr>
            <a:r>
              <a:rPr lang="en-US" sz="2000" dirty="0"/>
              <a:t>print(</a:t>
            </a:r>
            <a:r>
              <a:rPr lang="en-US" sz="2000" dirty="0" err="1"/>
              <a:t>name.count</a:t>
            </a:r>
            <a:r>
              <a:rPr lang="en-US" sz="2000" dirty="0"/>
              <a:t>('a'))</a:t>
            </a:r>
          </a:p>
          <a:p>
            <a:pPr marL="0" indent="0">
              <a:buNone/>
            </a:pPr>
            <a:r>
              <a:rPr lang="en-US" sz="2000" dirty="0"/>
              <a:t>print(</a:t>
            </a:r>
            <a:r>
              <a:rPr lang="en-US" sz="2000" dirty="0" err="1"/>
              <a:t>name.replace</a:t>
            </a:r>
            <a:r>
              <a:rPr lang="en-US" sz="2000" dirty="0"/>
              <a:t>('</a:t>
            </a:r>
            <a:r>
              <a:rPr lang="en-US" sz="2000" dirty="0" err="1"/>
              <a:t>i</a:t>
            </a:r>
            <a:r>
              <a:rPr lang="en-US" sz="2000" dirty="0"/>
              <a:t>','I'))</a:t>
            </a:r>
          </a:p>
          <a:p>
            <a:pPr marL="0" indent="0">
              <a:buNone/>
            </a:pPr>
            <a:r>
              <a:rPr lang="en-US" sz="2000" dirty="0"/>
              <a:t>print(</a:t>
            </a:r>
            <a:r>
              <a:rPr lang="en-US" sz="2000" dirty="0" err="1"/>
              <a:t>len</a:t>
            </a:r>
            <a:r>
              <a:rPr lang="en-US" sz="2000" dirty="0"/>
              <a:t>(name</a:t>
            </a:r>
            <a:r>
              <a:rPr lang="en-US" sz="2000" dirty="0" smtClean="0"/>
              <a:t>)) </a:t>
            </a:r>
            <a:endParaRPr lang="en-US" sz="2000" dirty="0"/>
          </a:p>
          <a:p>
            <a:pPr marL="0" indent="0">
              <a:buNone/>
            </a:pPr>
            <a:r>
              <a:rPr lang="en-US" sz="2000" dirty="0"/>
              <a:t>print(</a:t>
            </a:r>
            <a:r>
              <a:rPr lang="en-US" sz="2000" dirty="0" err="1"/>
              <a:t>name.strip</a:t>
            </a:r>
            <a:r>
              <a:rPr lang="en-US" sz="2000" dirty="0"/>
              <a:t>())</a:t>
            </a:r>
          </a:p>
          <a:p>
            <a:pPr marL="0" indent="0">
              <a:buNone/>
            </a:pPr>
            <a:r>
              <a:rPr lang="en-US" sz="2000" dirty="0"/>
              <a:t>print(</a:t>
            </a:r>
            <a:r>
              <a:rPr lang="en-US" sz="2000" dirty="0" err="1"/>
              <a:t>name.split</a:t>
            </a:r>
            <a:r>
              <a:rPr lang="en-US" sz="2000" dirty="0"/>
              <a:t>(','))</a:t>
            </a:r>
          </a:p>
          <a:p>
            <a:pPr marL="0" indent="0">
              <a:buNone/>
            </a:pPr>
            <a:r>
              <a:rPr lang="en-US" sz="2000" dirty="0" err="1"/>
              <a:t>num</a:t>
            </a:r>
            <a:r>
              <a:rPr lang="en-US" sz="2000" dirty="0"/>
              <a:t>='12345'</a:t>
            </a:r>
          </a:p>
          <a:p>
            <a:pPr marL="0" indent="0">
              <a:buNone/>
            </a:pPr>
            <a:r>
              <a:rPr lang="en-US" sz="2000" dirty="0"/>
              <a:t>print('-'.join(</a:t>
            </a:r>
            <a:r>
              <a:rPr lang="en-US" sz="2000" dirty="0" err="1"/>
              <a:t>num</a:t>
            </a:r>
            <a:r>
              <a:rPr lang="en-US" sz="2000" dirty="0"/>
              <a:t>))</a:t>
            </a:r>
          </a:p>
          <a:p>
            <a:pPr marL="0" indent="0">
              <a:buNone/>
            </a:pPr>
            <a:r>
              <a:rPr lang="en-US" sz="2000" dirty="0"/>
              <a:t>print(</a:t>
            </a:r>
            <a:r>
              <a:rPr lang="en-US" sz="2000" dirty="0" err="1"/>
              <a:t>num.isdigit</a:t>
            </a:r>
            <a:r>
              <a:rPr lang="en-US" sz="2000" dirty="0"/>
              <a:t>())</a:t>
            </a:r>
          </a:p>
          <a:p>
            <a:pPr marL="0" indent="0">
              <a:buNone/>
            </a:pPr>
            <a:r>
              <a:rPr lang="en-US" sz="2000" dirty="0"/>
              <a:t>print(</a:t>
            </a:r>
            <a:r>
              <a:rPr lang="en-US" sz="2000" dirty="0" err="1"/>
              <a:t>name.isalpha</a:t>
            </a:r>
            <a:r>
              <a:rPr lang="en-US" sz="2000" dirty="0"/>
              <a:t>())</a:t>
            </a:r>
          </a:p>
          <a:p>
            <a:pPr marL="0" indent="0">
              <a:buNone/>
            </a:pPr>
            <a:r>
              <a:rPr lang="en-US" sz="2000" dirty="0"/>
              <a:t>print(</a:t>
            </a:r>
            <a:r>
              <a:rPr lang="en-US" sz="2000" dirty="0" err="1"/>
              <a:t>num.isalnum</a:t>
            </a:r>
            <a:r>
              <a:rPr lang="en-US" sz="2000" dirty="0"/>
              <a:t>())</a:t>
            </a:r>
          </a:p>
          <a:p>
            <a:pPr marL="0" indent="0">
              <a:buNone/>
            </a:pPr>
            <a:r>
              <a:rPr lang="en-US" sz="2000" dirty="0"/>
              <a:t>print(</a:t>
            </a:r>
            <a:r>
              <a:rPr lang="en-US" sz="2000" dirty="0" err="1"/>
              <a:t>num.isspace</a:t>
            </a:r>
            <a:r>
              <a:rPr lang="en-US" sz="2000" dirty="0"/>
              <a:t>())</a:t>
            </a:r>
          </a:p>
          <a:p>
            <a:pPr marL="0" indent="0">
              <a:buNone/>
            </a:pPr>
            <a:r>
              <a:rPr lang="en-US" sz="2000" dirty="0"/>
              <a:t>print(</a:t>
            </a:r>
            <a:r>
              <a:rPr lang="en-US" sz="2000" dirty="0" err="1"/>
              <a:t>name.isidentifier</a:t>
            </a:r>
            <a:r>
              <a:rPr lang="en-US" sz="2000" dirty="0"/>
              <a:t>())</a:t>
            </a:r>
          </a:p>
          <a:p>
            <a:pPr marL="0" indent="0">
              <a:buNone/>
            </a:pPr>
            <a:r>
              <a:rPr lang="en-US" sz="2000" dirty="0"/>
              <a:t>ex='</a:t>
            </a:r>
            <a:r>
              <a:rPr lang="en-US" sz="2000" dirty="0" err="1"/>
              <a:t>hai</a:t>
            </a:r>
            <a:r>
              <a:rPr lang="en-US" sz="2000" dirty="0"/>
              <a:t>\</a:t>
            </a:r>
            <a:r>
              <a:rPr lang="en-US" sz="2000" dirty="0" err="1"/>
              <a:t>thello</a:t>
            </a:r>
            <a:r>
              <a:rPr lang="en-US" sz="2000" dirty="0"/>
              <a:t>'</a:t>
            </a:r>
          </a:p>
          <a:p>
            <a:pPr marL="0" indent="0">
              <a:buNone/>
            </a:pPr>
            <a:r>
              <a:rPr lang="en-US" sz="2000" dirty="0"/>
              <a:t>print(</a:t>
            </a:r>
            <a:r>
              <a:rPr lang="en-US" sz="2000" dirty="0" err="1"/>
              <a:t>num.center</a:t>
            </a:r>
            <a:r>
              <a:rPr lang="en-US" sz="2000" dirty="0"/>
              <a:t>(20))</a:t>
            </a:r>
          </a:p>
          <a:p>
            <a:pPr marL="0" indent="0">
              <a:buNone/>
            </a:pPr>
            <a:r>
              <a:rPr lang="en-US" sz="2000" dirty="0"/>
              <a:t>print(</a:t>
            </a:r>
            <a:r>
              <a:rPr lang="en-US" sz="2000" dirty="0" err="1"/>
              <a:t>ex.expandtabs</a:t>
            </a:r>
            <a:r>
              <a:rPr lang="en-US" sz="2000" dirty="0"/>
              <a:t>(20))</a:t>
            </a:r>
          </a:p>
        </p:txBody>
      </p:sp>
      <p:sp>
        <p:nvSpPr>
          <p:cNvPr id="4" name="TextBox 3"/>
          <p:cNvSpPr txBox="1"/>
          <p:nvPr/>
        </p:nvSpPr>
        <p:spPr>
          <a:xfrm>
            <a:off x="4572000" y="1676400"/>
            <a:ext cx="4267200" cy="4524315"/>
          </a:xfrm>
          <a:prstGeom prst="rect">
            <a:avLst/>
          </a:prstGeom>
          <a:noFill/>
        </p:spPr>
        <p:txBody>
          <a:bodyPr wrap="square" rtlCol="0">
            <a:spAutoFit/>
          </a:bodyPr>
          <a:lstStyle/>
          <a:p>
            <a:r>
              <a:rPr lang="en-US" dirty="0" smtClean="0"/>
              <a:t>output:</a:t>
            </a:r>
          </a:p>
          <a:p>
            <a:endParaRPr lang="en-US" dirty="0" smtClean="0"/>
          </a:p>
          <a:p>
            <a:r>
              <a:rPr lang="en-US" dirty="0"/>
              <a:t>3</a:t>
            </a:r>
          </a:p>
          <a:p>
            <a:r>
              <a:rPr lang="en-US" dirty="0" err="1"/>
              <a:t>lIvewIre,tambaram</a:t>
            </a:r>
            <a:endParaRPr lang="en-US" dirty="0"/>
          </a:p>
          <a:p>
            <a:r>
              <a:rPr lang="en-US" dirty="0" err="1" smtClean="0"/>
              <a:t>livewire,tambaram</a:t>
            </a:r>
            <a:endParaRPr lang="en-US" dirty="0" smtClean="0"/>
          </a:p>
          <a:p>
            <a:r>
              <a:rPr lang="en-US" dirty="0" smtClean="0"/>
              <a:t>17</a:t>
            </a:r>
            <a:endParaRPr lang="en-US" dirty="0"/>
          </a:p>
          <a:p>
            <a:r>
              <a:rPr lang="en-US" dirty="0"/>
              <a:t>['livewire', '</a:t>
            </a:r>
            <a:r>
              <a:rPr lang="en-US" dirty="0" err="1"/>
              <a:t>tambaram</a:t>
            </a:r>
            <a:r>
              <a:rPr lang="en-US" dirty="0"/>
              <a:t>']</a:t>
            </a:r>
          </a:p>
          <a:p>
            <a:r>
              <a:rPr lang="en-US" dirty="0"/>
              <a:t>1-2-3-4-5</a:t>
            </a:r>
          </a:p>
          <a:p>
            <a:r>
              <a:rPr lang="en-US" dirty="0"/>
              <a:t>True</a:t>
            </a:r>
          </a:p>
          <a:p>
            <a:r>
              <a:rPr lang="en-US" dirty="0"/>
              <a:t>False</a:t>
            </a:r>
          </a:p>
          <a:p>
            <a:r>
              <a:rPr lang="en-US" dirty="0"/>
              <a:t>True</a:t>
            </a:r>
          </a:p>
          <a:p>
            <a:r>
              <a:rPr lang="en-US" dirty="0"/>
              <a:t>False</a:t>
            </a:r>
          </a:p>
          <a:p>
            <a:r>
              <a:rPr lang="en-US" dirty="0"/>
              <a:t>False</a:t>
            </a:r>
          </a:p>
          <a:p>
            <a:r>
              <a:rPr lang="en-US" dirty="0"/>
              <a:t>       12345        </a:t>
            </a:r>
          </a:p>
          <a:p>
            <a:r>
              <a:rPr lang="en-US" dirty="0" err="1"/>
              <a:t>hai</a:t>
            </a:r>
            <a:r>
              <a:rPr lang="en-US" dirty="0"/>
              <a:t>                 hello</a:t>
            </a:r>
          </a:p>
          <a:p>
            <a:endParaRPr lang="en-US" dirty="0"/>
          </a:p>
        </p:txBody>
      </p:sp>
    </p:spTree>
    <p:extLst>
      <p:ext uri="{BB962C8B-B14F-4D97-AF65-F5344CB8AC3E}">
        <p14:creationId xmlns:p14="http://schemas.microsoft.com/office/powerpoint/2010/main" val="1597967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Check String</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txt = "The rain in Spain stays mainly in the plain"</a:t>
            </a:r>
            <a:br>
              <a:rPr lang="en-US" dirty="0" smtClean="0"/>
            </a:br>
            <a:r>
              <a:rPr lang="en-US" dirty="0" smtClean="0"/>
              <a:t>x = "</a:t>
            </a:r>
            <a:r>
              <a:rPr lang="en-US" dirty="0" err="1" smtClean="0"/>
              <a:t>ain</a:t>
            </a:r>
            <a:r>
              <a:rPr lang="en-US" dirty="0" smtClean="0"/>
              <a:t>" in txt</a:t>
            </a:r>
            <a:br>
              <a:rPr lang="en-US" dirty="0" smtClean="0"/>
            </a:br>
            <a:r>
              <a:rPr lang="en-US" dirty="0" smtClean="0"/>
              <a:t>print(x)</a:t>
            </a:r>
          </a:p>
          <a:p>
            <a:endParaRPr lang="en-US" dirty="0" smtClean="0"/>
          </a:p>
          <a:p>
            <a:r>
              <a:rPr lang="en-US" dirty="0" smtClean="0"/>
              <a:t>txt = "The rain in Spain stays mainly in the plain"</a:t>
            </a:r>
            <a:br>
              <a:rPr lang="en-US" dirty="0" smtClean="0"/>
            </a:br>
            <a:r>
              <a:rPr lang="en-US" dirty="0" smtClean="0"/>
              <a:t>x = "</a:t>
            </a:r>
            <a:r>
              <a:rPr lang="en-US" dirty="0" err="1" smtClean="0"/>
              <a:t>ain</a:t>
            </a:r>
            <a:r>
              <a:rPr lang="en-US" dirty="0" smtClean="0"/>
              <a:t>" not in txt</a:t>
            </a:r>
            <a:br>
              <a:rPr lang="en-US" dirty="0" smtClean="0"/>
            </a:br>
            <a:r>
              <a:rPr lang="en-US" dirty="0" smtClean="0"/>
              <a:t>print(x) </a:t>
            </a:r>
          </a:p>
        </p:txBody>
      </p:sp>
    </p:spTree>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0"/>
            <a:ext cx="8229600" cy="1143000"/>
          </a:xfrm>
        </p:spPr>
        <p:txBody>
          <a:bodyPr/>
          <a:lstStyle/>
          <a:p>
            <a:r>
              <a:rPr lang="en-US" dirty="0" smtClean="0">
                <a:latin typeface="Algerian" pitchFamily="82" charset="0"/>
              </a:rPr>
              <a:t>String concatenation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a = "Hello"</a:t>
            </a:r>
            <a:br>
              <a:rPr lang="en-US" dirty="0" smtClean="0"/>
            </a:br>
            <a:r>
              <a:rPr lang="en-US" dirty="0" smtClean="0"/>
              <a:t>b = "World"</a:t>
            </a:r>
            <a:br>
              <a:rPr lang="en-US" dirty="0" smtClean="0"/>
            </a:br>
            <a:r>
              <a:rPr lang="en-US" dirty="0" smtClean="0"/>
              <a:t>c = a + b</a:t>
            </a:r>
            <a:br>
              <a:rPr lang="en-US" dirty="0" smtClean="0"/>
            </a:br>
            <a:r>
              <a:rPr lang="en-US" dirty="0" smtClean="0"/>
              <a:t>print(c)</a:t>
            </a:r>
          </a:p>
          <a:p>
            <a:endParaRPr lang="en-US" dirty="0" smtClean="0"/>
          </a:p>
          <a:p>
            <a:r>
              <a:rPr lang="en-US" dirty="0" smtClean="0"/>
              <a:t>a = "Hello"</a:t>
            </a:r>
            <a:br>
              <a:rPr lang="en-US" dirty="0" smtClean="0"/>
            </a:br>
            <a:r>
              <a:rPr lang="en-US" dirty="0" smtClean="0"/>
              <a:t>b = "World"</a:t>
            </a:r>
            <a:br>
              <a:rPr lang="en-US" dirty="0" smtClean="0"/>
            </a:br>
            <a:r>
              <a:rPr lang="en-US" dirty="0" smtClean="0"/>
              <a:t>c = a + " " + b</a:t>
            </a:r>
            <a:br>
              <a:rPr lang="en-US" dirty="0" smtClean="0"/>
            </a:br>
            <a:r>
              <a:rPr lang="en-US" dirty="0" smtClean="0"/>
              <a:t>print(c)</a:t>
            </a:r>
            <a:endParaRPr lang="en-US" dirty="0"/>
          </a:p>
        </p:txBody>
      </p:sp>
    </p:spTree>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String format</a:t>
            </a:r>
            <a:endParaRPr lang="en-US" dirty="0">
              <a:latin typeface="Algerian" pitchFamily="82" charset="0"/>
            </a:endParaRPr>
          </a:p>
        </p:txBody>
      </p:sp>
      <p:sp>
        <p:nvSpPr>
          <p:cNvPr id="3" name="Content Placeholder 2"/>
          <p:cNvSpPr>
            <a:spLocks noGrp="1"/>
          </p:cNvSpPr>
          <p:nvPr>
            <p:ph idx="1"/>
          </p:nvPr>
        </p:nvSpPr>
        <p:spPr/>
        <p:txBody>
          <a:bodyPr>
            <a:noAutofit/>
          </a:bodyPr>
          <a:lstStyle/>
          <a:p>
            <a:r>
              <a:rPr lang="en-US" sz="1600" dirty="0" smtClean="0"/>
              <a:t>age = 36</a:t>
            </a:r>
            <a:br>
              <a:rPr lang="en-US" sz="1600" dirty="0" smtClean="0"/>
            </a:br>
            <a:r>
              <a:rPr lang="en-US" sz="1600" dirty="0" smtClean="0"/>
              <a:t>txt = "My name is John, I am " ,age</a:t>
            </a:r>
            <a:br>
              <a:rPr lang="en-US" sz="1600" dirty="0" smtClean="0"/>
            </a:br>
            <a:r>
              <a:rPr lang="en-US" sz="1600" dirty="0" smtClean="0"/>
              <a:t>print(txt) #error</a:t>
            </a:r>
          </a:p>
          <a:p>
            <a:r>
              <a:rPr lang="en-US" sz="1600" dirty="0" smtClean="0"/>
              <a:t>Use the format() method to insert numbers into strings:</a:t>
            </a:r>
          </a:p>
          <a:p>
            <a:pPr>
              <a:buNone/>
            </a:pPr>
            <a:r>
              <a:rPr lang="en-US" sz="1600" dirty="0" smtClean="0"/>
              <a:t>	age = 36</a:t>
            </a:r>
            <a:br>
              <a:rPr lang="en-US" sz="1600" dirty="0" smtClean="0"/>
            </a:br>
            <a:r>
              <a:rPr lang="en-US" sz="1600" dirty="0" smtClean="0"/>
              <a:t>txt = "My name is John, and I am {}"</a:t>
            </a:r>
            <a:br>
              <a:rPr lang="en-US" sz="1600" dirty="0" smtClean="0"/>
            </a:br>
            <a:r>
              <a:rPr lang="en-US" sz="1600" dirty="0" smtClean="0"/>
              <a:t>print(</a:t>
            </a:r>
            <a:r>
              <a:rPr lang="en-US" sz="1600" dirty="0" err="1" smtClean="0"/>
              <a:t>txt.format</a:t>
            </a:r>
            <a:r>
              <a:rPr lang="en-US" sz="1600" dirty="0" smtClean="0"/>
              <a:t>(age))</a:t>
            </a:r>
          </a:p>
          <a:p>
            <a:endParaRPr lang="en-US" sz="1600" dirty="0" smtClean="0"/>
          </a:p>
          <a:p>
            <a:r>
              <a:rPr lang="en-US" sz="1600" dirty="0" smtClean="0"/>
              <a:t>The format() method takes unlimited number of arguments, and are placed into the respective placeholders:</a:t>
            </a:r>
          </a:p>
          <a:p>
            <a:pPr>
              <a:buNone/>
            </a:pPr>
            <a:r>
              <a:rPr lang="en-US" sz="1600" dirty="0" smtClean="0"/>
              <a:t/>
            </a:r>
            <a:br>
              <a:rPr lang="en-US" sz="1600" dirty="0" smtClean="0"/>
            </a:br>
            <a:r>
              <a:rPr lang="en-US" sz="1600" dirty="0" smtClean="0"/>
              <a:t>quantity = 3</a:t>
            </a:r>
            <a:br>
              <a:rPr lang="en-US" sz="1600" dirty="0" smtClean="0"/>
            </a:br>
            <a:r>
              <a:rPr lang="en-US" sz="1600" dirty="0" err="1" smtClean="0"/>
              <a:t>itemno</a:t>
            </a:r>
            <a:r>
              <a:rPr lang="en-US" sz="1600" dirty="0" smtClean="0"/>
              <a:t> = 567</a:t>
            </a:r>
            <a:br>
              <a:rPr lang="en-US" sz="1600" dirty="0" smtClean="0"/>
            </a:br>
            <a:r>
              <a:rPr lang="en-US" sz="1600" dirty="0" smtClean="0"/>
              <a:t>price = 49</a:t>
            </a:r>
            <a:br>
              <a:rPr lang="en-US" sz="1600" dirty="0" smtClean="0"/>
            </a:br>
            <a:r>
              <a:rPr lang="en-US" sz="1600" dirty="0" err="1" smtClean="0"/>
              <a:t>myorder</a:t>
            </a:r>
            <a:r>
              <a:rPr lang="en-US" sz="1600" dirty="0" smtClean="0"/>
              <a:t> = "I want {} pieces of item {} for {} dollars."</a:t>
            </a:r>
            <a:br>
              <a:rPr lang="en-US" sz="1600" dirty="0" smtClean="0"/>
            </a:br>
            <a:r>
              <a:rPr lang="en-US" sz="1600" dirty="0" smtClean="0"/>
              <a:t>print(</a:t>
            </a:r>
            <a:r>
              <a:rPr lang="en-US" sz="1600" dirty="0" err="1" smtClean="0"/>
              <a:t>myorder.format</a:t>
            </a:r>
            <a:r>
              <a:rPr lang="en-US" sz="1600" dirty="0" smtClean="0"/>
              <a:t>(quantity, </a:t>
            </a:r>
            <a:r>
              <a:rPr lang="en-US" sz="1600" dirty="0" err="1" smtClean="0"/>
              <a:t>itemno</a:t>
            </a:r>
            <a:r>
              <a:rPr lang="en-US" sz="1600" dirty="0" smtClean="0"/>
              <a:t>, price))</a:t>
            </a:r>
          </a:p>
          <a:p>
            <a:pPr>
              <a:buNone/>
            </a:pPr>
            <a:r>
              <a:rPr lang="en-US" sz="1600" dirty="0" smtClean="0"/>
              <a:t/>
            </a:r>
            <a:br>
              <a:rPr lang="en-US" sz="1600" dirty="0" smtClean="0"/>
            </a:br>
            <a:endParaRPr lang="en-US" sz="1600" dirty="0" smtClean="0"/>
          </a:p>
          <a:p>
            <a:pPr>
              <a:buNone/>
            </a:pPr>
            <a:r>
              <a:rPr lang="en-US" sz="1600" dirty="0" smtClean="0"/>
              <a:t/>
            </a:r>
            <a:br>
              <a:rPr lang="en-US" sz="1600" dirty="0" smtClean="0"/>
            </a:br>
            <a:endParaRPr lang="en-US" sz="1600" dirty="0"/>
          </a:p>
        </p:txBody>
      </p:sp>
    </p:spTree>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5151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95400"/>
            <a:ext cx="8229600" cy="4389120"/>
          </a:xfrm>
        </p:spPr>
        <p:txBody>
          <a:bodyPr>
            <a:normAutofit/>
          </a:bodyPr>
          <a:lstStyle/>
          <a:p>
            <a:pPr marL="0" indent="0">
              <a:buNone/>
            </a:pPr>
            <a:r>
              <a:rPr lang="en-US" sz="2000" dirty="0"/>
              <a:t>sent='</a:t>
            </a:r>
            <a:r>
              <a:rPr lang="en-US" sz="2000" dirty="0" err="1"/>
              <a:t>i</a:t>
            </a:r>
            <a:r>
              <a:rPr lang="en-US" sz="2000" dirty="0"/>
              <a:t> am {name} from {place}'</a:t>
            </a:r>
          </a:p>
          <a:p>
            <a:pPr marL="0" indent="0">
              <a:buNone/>
            </a:pPr>
            <a:r>
              <a:rPr lang="en-US" sz="2000" dirty="0"/>
              <a:t>print(</a:t>
            </a:r>
            <a:r>
              <a:rPr lang="en-US" sz="2000" dirty="0" err="1"/>
              <a:t>sent.format</a:t>
            </a:r>
            <a:r>
              <a:rPr lang="en-US" sz="2000" dirty="0"/>
              <a:t>(name='</a:t>
            </a:r>
            <a:r>
              <a:rPr lang="en-US" sz="2000" dirty="0" err="1"/>
              <a:t>mounika</a:t>
            </a:r>
            <a:r>
              <a:rPr lang="en-US" sz="2000" dirty="0"/>
              <a:t>',place=</a:t>
            </a:r>
            <a:r>
              <a:rPr lang="en-US" sz="2000" dirty="0" smtClean="0"/>
              <a:t>'</a:t>
            </a:r>
            <a:r>
              <a:rPr lang="en-US" sz="2000" dirty="0" err="1" smtClean="0"/>
              <a:t>mayiladuthurai</a:t>
            </a:r>
            <a:r>
              <a:rPr lang="en-US" sz="2000" dirty="0" smtClean="0"/>
              <a:t>'))</a:t>
            </a:r>
            <a:endParaRPr lang="en-US" sz="2000" dirty="0"/>
          </a:p>
          <a:p>
            <a:pPr marL="0" indent="0">
              <a:buNone/>
            </a:pPr>
            <a:r>
              <a:rPr lang="en-US" sz="2000" dirty="0"/>
              <a:t>print(</a:t>
            </a:r>
            <a:r>
              <a:rPr lang="en-US" sz="2000" dirty="0" err="1"/>
              <a:t>sent.format</a:t>
            </a:r>
            <a:r>
              <a:rPr lang="en-US" sz="2000" dirty="0"/>
              <a:t>(name='</a:t>
            </a:r>
            <a:r>
              <a:rPr lang="en-US" sz="2000" dirty="0" err="1"/>
              <a:t>abcd</a:t>
            </a:r>
            <a:r>
              <a:rPr lang="en-US" sz="2000" dirty="0"/>
              <a:t>',place='</a:t>
            </a:r>
            <a:r>
              <a:rPr lang="en-US" sz="2000" dirty="0" err="1"/>
              <a:t>chennai</a:t>
            </a:r>
            <a:r>
              <a:rPr lang="en-US" sz="2000" dirty="0"/>
              <a:t>'))</a:t>
            </a:r>
          </a:p>
          <a:p>
            <a:pPr marL="0" indent="0">
              <a:buNone/>
            </a:pPr>
            <a:r>
              <a:rPr lang="en-US" sz="2000" dirty="0"/>
              <a:t>print(</a:t>
            </a:r>
            <a:r>
              <a:rPr lang="en-US" sz="2000" dirty="0" err="1"/>
              <a:t>sent.format</a:t>
            </a:r>
            <a:r>
              <a:rPr lang="en-US" sz="2000" dirty="0"/>
              <a:t>(place='</a:t>
            </a:r>
            <a:r>
              <a:rPr lang="en-US" sz="2000" dirty="0" err="1"/>
              <a:t>madras',name</a:t>
            </a:r>
            <a:r>
              <a:rPr lang="en-US" sz="2000" dirty="0"/>
              <a:t>='xyz</a:t>
            </a:r>
            <a:r>
              <a:rPr lang="en-US" sz="2000" dirty="0" smtClean="0"/>
              <a:t>'))</a:t>
            </a:r>
          </a:p>
          <a:p>
            <a:pPr marL="0" indent="0">
              <a:buNone/>
            </a:pPr>
            <a:endParaRPr lang="en-US" sz="2000" dirty="0"/>
          </a:p>
          <a:p>
            <a:pPr marL="0" indent="0">
              <a:buNone/>
            </a:pPr>
            <a:r>
              <a:rPr lang="en-US" sz="2000" dirty="0" smtClean="0"/>
              <a:t>output:</a:t>
            </a:r>
          </a:p>
          <a:p>
            <a:pPr marL="0" indent="0">
              <a:buNone/>
            </a:pPr>
            <a:r>
              <a:rPr lang="en-US" sz="2000" dirty="0" err="1"/>
              <a:t>i</a:t>
            </a:r>
            <a:r>
              <a:rPr lang="en-US" sz="2000" dirty="0"/>
              <a:t> am </a:t>
            </a:r>
            <a:r>
              <a:rPr lang="en-US" sz="2000" dirty="0" err="1"/>
              <a:t>mounika</a:t>
            </a:r>
            <a:r>
              <a:rPr lang="en-US" sz="2000" dirty="0"/>
              <a:t> from </a:t>
            </a:r>
            <a:r>
              <a:rPr lang="en-US" sz="2000" dirty="0" err="1"/>
              <a:t>mayiladuthurai</a:t>
            </a:r>
            <a:endParaRPr lang="en-US" sz="2000" dirty="0"/>
          </a:p>
          <a:p>
            <a:pPr marL="0" indent="0">
              <a:buNone/>
            </a:pPr>
            <a:r>
              <a:rPr lang="en-US" sz="2000" dirty="0" err="1"/>
              <a:t>i</a:t>
            </a:r>
            <a:r>
              <a:rPr lang="en-US" sz="2000" dirty="0"/>
              <a:t> am </a:t>
            </a:r>
            <a:r>
              <a:rPr lang="en-US" sz="2000" dirty="0" err="1"/>
              <a:t>abcd</a:t>
            </a:r>
            <a:r>
              <a:rPr lang="en-US" sz="2000" dirty="0"/>
              <a:t> from </a:t>
            </a:r>
            <a:r>
              <a:rPr lang="en-US" sz="2000" dirty="0" err="1"/>
              <a:t>chennai</a:t>
            </a:r>
            <a:endParaRPr lang="en-US" sz="2000" dirty="0"/>
          </a:p>
          <a:p>
            <a:pPr marL="0" indent="0">
              <a:buNone/>
            </a:pPr>
            <a:r>
              <a:rPr lang="en-US" sz="2000" dirty="0" err="1"/>
              <a:t>i</a:t>
            </a:r>
            <a:r>
              <a:rPr lang="en-US" sz="2000" dirty="0"/>
              <a:t> am xyz from madras</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2761789727"/>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 String:</a:t>
            </a:r>
            <a:endParaRPr lang="en-US" dirty="0"/>
          </a:p>
        </p:txBody>
      </p:sp>
      <p:sp>
        <p:nvSpPr>
          <p:cNvPr id="3" name="Content Placeholder 2"/>
          <p:cNvSpPr>
            <a:spLocks noGrp="1"/>
          </p:cNvSpPr>
          <p:nvPr>
            <p:ph idx="1"/>
          </p:nvPr>
        </p:nvSpPr>
        <p:spPr>
          <a:xfrm>
            <a:off x="457200" y="2468880"/>
            <a:ext cx="8229600" cy="4389120"/>
          </a:xfrm>
        </p:spPr>
        <p:txBody>
          <a:bodyPr/>
          <a:lstStyle/>
          <a:p>
            <a:pPr marL="0" indent="0">
              <a:buNone/>
            </a:pPr>
            <a:r>
              <a:rPr lang="en-US" dirty="0"/>
              <a:t>story='''While drawing in class at </a:t>
            </a:r>
            <a:r>
              <a:rPr lang="en-US" dirty="0" err="1"/>
              <a:t>Stagwood</a:t>
            </a:r>
            <a:r>
              <a:rPr lang="en-US" dirty="0"/>
              <a:t> School, 12-year old Cal sees </a:t>
            </a:r>
            <a:r>
              <a:rPr lang="en-US" dirty="0" smtClean="0"/>
              <a:t>a frog </a:t>
            </a:r>
            <a:r>
              <a:rPr lang="en-US" dirty="0"/>
              <a:t>staring at him through the window. Stranger than that, is the fact </a:t>
            </a:r>
            <a:r>
              <a:rPr lang="en-US" dirty="0" smtClean="0"/>
              <a:t>that this </a:t>
            </a:r>
            <a:r>
              <a:rPr lang="en-US" dirty="0"/>
              <a:t>frog happens to be wearing glasses. '''</a:t>
            </a:r>
          </a:p>
          <a:p>
            <a:pPr marL="0" indent="0">
              <a:buNone/>
            </a:pPr>
            <a:r>
              <a:rPr lang="en-US" dirty="0"/>
              <a:t>print(story)</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702569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a:t>
            </a:r>
            <a:endParaRPr lang="en-US" dirty="0"/>
          </a:p>
        </p:txBody>
      </p:sp>
      <p:sp>
        <p:nvSpPr>
          <p:cNvPr id="3" name="Content Placeholder 2"/>
          <p:cNvSpPr>
            <a:spLocks noGrp="1"/>
          </p:cNvSpPr>
          <p:nvPr>
            <p:ph idx="1"/>
          </p:nvPr>
        </p:nvSpPr>
        <p:spPr/>
        <p:txBody>
          <a:bodyPr>
            <a:normAutofit fontScale="92500" lnSpcReduction="20000"/>
          </a:bodyPr>
          <a:lstStyle/>
          <a:p>
            <a:r>
              <a:rPr lang="en-US" dirty="0"/>
              <a:t>The join() method takes all items in an </a:t>
            </a:r>
            <a:r>
              <a:rPr lang="en-US" dirty="0" err="1"/>
              <a:t>iterable</a:t>
            </a:r>
            <a:r>
              <a:rPr lang="en-US" dirty="0"/>
              <a:t> and joins them into one string.</a:t>
            </a:r>
          </a:p>
          <a:p>
            <a:r>
              <a:rPr lang="en-US" dirty="0"/>
              <a:t>A string must be specified as the separator.</a:t>
            </a:r>
          </a:p>
          <a:p>
            <a:r>
              <a:rPr lang="en-US" dirty="0"/>
              <a:t>Join all items in a tuple into a string, using a hash character as separator:</a:t>
            </a:r>
          </a:p>
          <a:p>
            <a:r>
              <a:rPr lang="en-US" dirty="0" smtClean="0"/>
              <a:t>m </a:t>
            </a:r>
            <a:r>
              <a:rPr lang="en-US" dirty="0"/>
              <a:t>= ("John", "Peter", "Vicky")</a:t>
            </a:r>
            <a:br>
              <a:rPr lang="en-US" dirty="0"/>
            </a:br>
            <a:r>
              <a:rPr lang="en-US" dirty="0" smtClean="0"/>
              <a:t>x </a:t>
            </a:r>
            <a:r>
              <a:rPr lang="en-US" dirty="0"/>
              <a:t>= "#".</a:t>
            </a:r>
            <a:r>
              <a:rPr lang="en-US" dirty="0" smtClean="0"/>
              <a:t>join(m)</a:t>
            </a:r>
          </a:p>
          <a:p>
            <a:pPr marL="0" indent="0">
              <a:buNone/>
            </a:pPr>
            <a:r>
              <a:rPr lang="en-US" dirty="0"/>
              <a:t> </a:t>
            </a:r>
            <a:r>
              <a:rPr lang="en-US" dirty="0" smtClean="0"/>
              <a:t>   print(x)</a:t>
            </a:r>
          </a:p>
          <a:p>
            <a:pPr marL="0" indent="0">
              <a:buNone/>
            </a:pPr>
            <a:r>
              <a:rPr lang="en-US" dirty="0" smtClean="0"/>
              <a:t>output:</a:t>
            </a:r>
          </a:p>
          <a:p>
            <a:pPr marL="0" indent="0">
              <a:buNone/>
            </a:pPr>
            <a:r>
              <a:rPr lang="en-US" dirty="0" err="1"/>
              <a:t>John#Peter#Vicky</a:t>
            </a:r>
            <a:endParaRPr lang="en-US" dirty="0"/>
          </a:p>
          <a:p>
            <a:pPr marL="0" indent="0">
              <a:buNone/>
            </a:pPr>
            <a:r>
              <a:rPr lang="en-US" dirty="0"/>
              <a:t/>
            </a:r>
            <a:br>
              <a:rPr lang="en-US" dirty="0"/>
            </a:br>
            <a:endParaRPr lang="en-US" dirty="0"/>
          </a:p>
        </p:txBody>
      </p:sp>
    </p:spTree>
    <p:extLst>
      <p:ext uri="{BB962C8B-B14F-4D97-AF65-F5344CB8AC3E}">
        <p14:creationId xmlns:p14="http://schemas.microsoft.com/office/powerpoint/2010/main" val="11400667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219200"/>
          </a:xfrm>
        </p:spPr>
        <p:txBody>
          <a:bodyPr>
            <a:normAutofit fontScale="90000"/>
          </a:bodyPr>
          <a:lstStyle/>
          <a:p>
            <a:r>
              <a:rPr lang="en-US" dirty="0" smtClean="0"/>
              <a:t>Applications that runs by Python</a:t>
            </a:r>
            <a:endParaRPr lang="en-US" dirty="0"/>
          </a:p>
        </p:txBody>
      </p:sp>
      <p:pic>
        <p:nvPicPr>
          <p:cNvPr id="4" name="Content Placeholder 3" descr="Application_Python.png"/>
          <p:cNvPicPr>
            <a:picLocks noGrp="1" noChangeAspect="1"/>
          </p:cNvPicPr>
          <p:nvPr>
            <p:ph idx="1"/>
          </p:nvPr>
        </p:nvPicPr>
        <p:blipFill>
          <a:blip r:embed="rId2"/>
          <a:stretch>
            <a:fillRect/>
          </a:stretch>
        </p:blipFill>
        <p:spPr>
          <a:xfrm>
            <a:off x="381001" y="1600200"/>
            <a:ext cx="8282470" cy="4648200"/>
          </a:xfrm>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914400"/>
          </a:xfrm>
        </p:spPr>
        <p:txBody>
          <a:bodyPr/>
          <a:lstStyle/>
          <a:p>
            <a:r>
              <a:rPr lang="en-US" dirty="0" smtClean="0">
                <a:latin typeface="Algerian" pitchFamily="82" charset="0"/>
              </a:rPr>
              <a:t>Collection data types</a:t>
            </a:r>
            <a:endParaRPr lang="en-US" dirty="0">
              <a:latin typeface="Algerian" pitchFamily="82" charset="0"/>
            </a:endParaRPr>
          </a:p>
        </p:txBody>
      </p:sp>
      <p:sp>
        <p:nvSpPr>
          <p:cNvPr id="3" name="Content Placeholder 2"/>
          <p:cNvSpPr>
            <a:spLocks noGrp="1"/>
          </p:cNvSpPr>
          <p:nvPr>
            <p:ph idx="1"/>
          </p:nvPr>
        </p:nvSpPr>
        <p:spPr/>
        <p:txBody>
          <a:bodyPr/>
          <a:lstStyle/>
          <a:p>
            <a:r>
              <a:rPr lang="en-US" b="1" dirty="0" smtClean="0"/>
              <a:t>List</a:t>
            </a:r>
            <a:r>
              <a:rPr lang="en-US" dirty="0" smtClean="0"/>
              <a:t> is a collection which is ordered and changeable. Allows duplicate members.</a:t>
            </a:r>
          </a:p>
          <a:p>
            <a:r>
              <a:rPr lang="en-US" b="1" dirty="0" err="1" smtClean="0"/>
              <a:t>Tuple</a:t>
            </a:r>
            <a:r>
              <a:rPr lang="en-US" dirty="0" smtClean="0"/>
              <a:t> is a collection which is Ordered and unchangeable. Allows duplicate members.</a:t>
            </a:r>
          </a:p>
          <a:p>
            <a:r>
              <a:rPr lang="en-US" b="1" dirty="0" smtClean="0"/>
              <a:t>Set</a:t>
            </a:r>
            <a:r>
              <a:rPr lang="en-US" dirty="0" smtClean="0"/>
              <a:t> is a collection which is unordered and un-indexed. No duplicate members.</a:t>
            </a:r>
          </a:p>
          <a:p>
            <a:r>
              <a:rPr lang="en-US" b="1" dirty="0" smtClean="0"/>
              <a:t>Dictionary</a:t>
            </a:r>
            <a:r>
              <a:rPr lang="en-US" dirty="0" smtClean="0"/>
              <a:t> is a collection which is ordered, changeable and indexed. No duplicate members.</a:t>
            </a:r>
          </a:p>
          <a:p>
            <a:endParaRPr lang="en-US" dirty="0"/>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list</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pPr>
              <a:buNone/>
            </a:pPr>
            <a:r>
              <a:rPr lang="en-US" dirty="0" smtClean="0"/>
              <a:t>Create a List:</a:t>
            </a:r>
          </a:p>
          <a:p>
            <a:r>
              <a:rPr lang="en-US" dirty="0" smtClean="0"/>
              <a:t>list= ["apple", "banana", "cherry"]</a:t>
            </a:r>
            <a:br>
              <a:rPr lang="en-US" dirty="0" smtClean="0"/>
            </a:br>
            <a:r>
              <a:rPr lang="en-US" dirty="0" smtClean="0"/>
              <a:t>print(list)</a:t>
            </a:r>
          </a:p>
          <a:p>
            <a:pPr marL="0" indent="0">
              <a:buNone/>
            </a:pPr>
            <a:endParaRPr lang="en-US" dirty="0" smtClean="0"/>
          </a:p>
          <a:p>
            <a:pPr>
              <a:buNone/>
            </a:pPr>
            <a:r>
              <a:rPr lang="en-US" dirty="0" smtClean="0"/>
              <a:t>Access Items:</a:t>
            </a:r>
          </a:p>
          <a:p>
            <a:r>
              <a:rPr lang="en-US" dirty="0" smtClean="0"/>
              <a:t>You access the list items by referring to the index number:</a:t>
            </a:r>
          </a:p>
          <a:p>
            <a:r>
              <a:rPr lang="en-US" dirty="0" smtClean="0"/>
              <a:t>list = ["apple", "banana", "cherry"]</a:t>
            </a:r>
            <a:br>
              <a:rPr lang="en-US" dirty="0" smtClean="0"/>
            </a:br>
            <a:r>
              <a:rPr lang="en-US" dirty="0" smtClean="0"/>
              <a:t>print(list[1])</a:t>
            </a:r>
          </a:p>
          <a:p>
            <a:pPr marL="0" indent="0">
              <a:buNone/>
            </a:pPr>
            <a:r>
              <a:rPr lang="en-US" dirty="0" smtClean="0"/>
              <a:t>output: banana</a:t>
            </a:r>
          </a:p>
          <a:p>
            <a:endParaRPr 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914400"/>
            <a:ext cx="7848600" cy="4876800"/>
          </a:xfrm>
        </p:spPr>
        <p:txBody>
          <a:bodyPr>
            <a:normAutofit/>
          </a:bodyPr>
          <a:lstStyle/>
          <a:p>
            <a:r>
              <a:rPr lang="en-US" sz="2000" dirty="0" smtClean="0"/>
              <a:t>Negative Indexing</a:t>
            </a:r>
            <a:br>
              <a:rPr lang="en-US" sz="2000" dirty="0" smtClean="0"/>
            </a:br>
            <a:r>
              <a:rPr lang="en-US" sz="2000" dirty="0" smtClean="0"/>
              <a:t>list = ["apple", "banana", "cherry"]</a:t>
            </a:r>
            <a:br>
              <a:rPr lang="en-US" sz="2000" dirty="0" smtClean="0"/>
            </a:br>
            <a:r>
              <a:rPr lang="en-US" sz="2000" dirty="0" smtClean="0"/>
              <a:t>print(list[-1]) </a:t>
            </a:r>
          </a:p>
          <a:p>
            <a:pPr marL="0" indent="0">
              <a:buNone/>
            </a:pPr>
            <a:r>
              <a:rPr lang="en-US" sz="2000" dirty="0" err="1" smtClean="0"/>
              <a:t>output:cherry</a:t>
            </a:r>
            <a:endParaRPr lang="en-US" sz="2000" dirty="0" smtClean="0"/>
          </a:p>
          <a:p>
            <a:endParaRPr lang="en-US" sz="2000" dirty="0" smtClean="0"/>
          </a:p>
          <a:p>
            <a:pPr>
              <a:buNone/>
            </a:pPr>
            <a:r>
              <a:rPr lang="en-US" sz="2000" dirty="0" smtClean="0"/>
              <a:t>Range of Indexes:</a:t>
            </a:r>
          </a:p>
          <a:p>
            <a:r>
              <a:rPr lang="en-US" sz="2000" dirty="0" smtClean="0"/>
              <a:t>You can specify a range of indexes by specifying where to start and where to end the range.</a:t>
            </a:r>
          </a:p>
          <a:p>
            <a:pPr marL="0" indent="0">
              <a:buNone/>
            </a:pPr>
            <a:endParaRPr lang="en-US" sz="2000" dirty="0" smtClean="0"/>
          </a:p>
          <a:p>
            <a:pPr marL="0" indent="0">
              <a:buNone/>
            </a:pPr>
            <a:r>
              <a:rPr lang="en-US" sz="2000" dirty="0" smtClean="0"/>
              <a:t>list=["apple", "banana", "cherry", "orange", "kiwi", "melon", "mango"]</a:t>
            </a:r>
            <a:br>
              <a:rPr lang="en-US" sz="2000" dirty="0" smtClean="0"/>
            </a:br>
            <a:r>
              <a:rPr lang="en-US" sz="2000" dirty="0" smtClean="0"/>
              <a:t>print(list[2:5])</a:t>
            </a:r>
          </a:p>
          <a:p>
            <a:pPr marL="0" indent="0">
              <a:buNone/>
            </a:pPr>
            <a:endParaRPr lang="en-US" dirty="0"/>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458200" cy="4389120"/>
          </a:xfrm>
        </p:spPr>
        <p:txBody>
          <a:bodyPr>
            <a:normAutofit/>
          </a:bodyPr>
          <a:lstStyle/>
          <a:p>
            <a:r>
              <a:rPr lang="en-US" sz="2000" dirty="0" smtClean="0"/>
              <a:t>By leaving out the start value, the range will start at the first item:</a:t>
            </a:r>
          </a:p>
          <a:p>
            <a:pPr marL="0" indent="0">
              <a:buNone/>
            </a:pPr>
            <a:endParaRPr lang="en-US" sz="2000" dirty="0" smtClean="0"/>
          </a:p>
          <a:p>
            <a:pPr marL="0" indent="0">
              <a:buNone/>
            </a:pPr>
            <a:r>
              <a:rPr lang="en-US" sz="2000" dirty="0" smtClean="0"/>
              <a:t>         list=["apple", "banana", "cherry", "orange", "kiwi", "melon", "mango"]</a:t>
            </a:r>
            <a:br>
              <a:rPr lang="en-US" sz="2000" dirty="0" smtClean="0"/>
            </a:br>
            <a:r>
              <a:rPr lang="en-US" sz="2000" dirty="0" smtClean="0"/>
              <a:t>         print(list[:4])</a:t>
            </a:r>
          </a:p>
          <a:p>
            <a:endParaRPr lang="en-US" sz="2000" dirty="0" smtClean="0"/>
          </a:p>
          <a:p>
            <a:r>
              <a:rPr lang="en-US" sz="2000" dirty="0" smtClean="0"/>
              <a:t>By leaving out the end value, the range will go on to the end of the list:</a:t>
            </a:r>
          </a:p>
          <a:p>
            <a:pPr marL="0" indent="0">
              <a:buNone/>
            </a:pPr>
            <a:endParaRPr lang="en-US" sz="2000" dirty="0" smtClean="0"/>
          </a:p>
          <a:p>
            <a:pPr marL="0" indent="0">
              <a:buNone/>
            </a:pPr>
            <a:r>
              <a:rPr lang="en-US" sz="2000" dirty="0" smtClean="0"/>
              <a:t>      list=["apple", "banana", "cherry", "orange", "kiwi", "melon", "mango"]</a:t>
            </a:r>
            <a:br>
              <a:rPr lang="en-US" sz="2000" dirty="0" smtClean="0"/>
            </a:br>
            <a:r>
              <a:rPr lang="en-US" sz="2000" dirty="0" smtClean="0"/>
              <a:t>      print(list[2:])</a:t>
            </a:r>
            <a:endParaRPr lang="en-US" sz="20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sz="2000" dirty="0" smtClean="0"/>
              <a:t>Range of Negative Indexes</a:t>
            </a:r>
          </a:p>
          <a:p>
            <a:r>
              <a:rPr lang="en-US" sz="2000" dirty="0" smtClean="0"/>
              <a:t>This example returns the items from index -4 (included) to index -1 (excluded)</a:t>
            </a:r>
            <a:br>
              <a:rPr lang="en-US" sz="2000" dirty="0" smtClean="0"/>
            </a:br>
            <a:r>
              <a:rPr lang="en-US" sz="2000" dirty="0" smtClean="0"/>
              <a:t> </a:t>
            </a:r>
          </a:p>
          <a:p>
            <a:pPr marL="0" indent="0">
              <a:buNone/>
            </a:pPr>
            <a:r>
              <a:rPr lang="en-US" sz="2000" dirty="0"/>
              <a:t> </a:t>
            </a:r>
            <a:r>
              <a:rPr lang="en-US" sz="2000" dirty="0" smtClean="0"/>
              <a:t>    list = ["apple", "banana", "cherry", "orange", "kiwi", "melon", "mango"]</a:t>
            </a:r>
            <a:br>
              <a:rPr lang="en-US" sz="2000" dirty="0" smtClean="0"/>
            </a:br>
            <a:r>
              <a:rPr lang="en-US" sz="2000" dirty="0" smtClean="0"/>
              <a:t>     print(list[-4:-1])</a:t>
            </a:r>
          </a:p>
          <a:p>
            <a:pPr marL="0" indent="0">
              <a:buNone/>
            </a:pPr>
            <a:endParaRPr lang="en-US" sz="2000" dirty="0" smtClean="0"/>
          </a:p>
          <a:p>
            <a:pPr marL="0" indent="0">
              <a:buNone/>
            </a:pPr>
            <a:r>
              <a:rPr lang="en-US" sz="2000" dirty="0"/>
              <a:t> </a:t>
            </a:r>
            <a:r>
              <a:rPr lang="en-US" sz="2000" dirty="0" smtClean="0"/>
              <a:t>     output: [</a:t>
            </a:r>
            <a:r>
              <a:rPr lang="en-US" sz="2000" dirty="0"/>
              <a:t> "orange", "kiwi", "</a:t>
            </a:r>
            <a:r>
              <a:rPr lang="en-US" sz="2000" dirty="0" smtClean="0"/>
              <a:t>melon“, ”mango”]</a:t>
            </a:r>
            <a:endParaRPr lang="en-US" sz="2000"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229600" cy="4389120"/>
          </a:xfrm>
        </p:spPr>
        <p:txBody>
          <a:bodyPr>
            <a:normAutofit fontScale="77500" lnSpcReduction="20000"/>
          </a:bodyPr>
          <a:lstStyle/>
          <a:p>
            <a:r>
              <a:rPr lang="en-US" dirty="0" smtClean="0"/>
              <a:t>Change Item Value:</a:t>
            </a:r>
            <a:endParaRPr lang="en-US" dirty="0"/>
          </a:p>
          <a:p>
            <a:pPr marL="0" indent="0">
              <a:buNone/>
            </a:pPr>
            <a:r>
              <a:rPr lang="en-US" dirty="0" smtClean="0"/>
              <a:t>     list = ["apple", "banana", "cherry"]</a:t>
            </a:r>
            <a:br>
              <a:rPr lang="en-US" dirty="0" smtClean="0"/>
            </a:br>
            <a:r>
              <a:rPr lang="en-US" dirty="0"/>
              <a:t> </a:t>
            </a:r>
            <a:r>
              <a:rPr lang="en-US" dirty="0" smtClean="0"/>
              <a:t>    list[1] = "blackcurrant"</a:t>
            </a:r>
            <a:br>
              <a:rPr lang="en-US" dirty="0" smtClean="0"/>
            </a:br>
            <a:r>
              <a:rPr lang="en-US" dirty="0" smtClean="0"/>
              <a:t>     print(list)</a:t>
            </a:r>
          </a:p>
          <a:p>
            <a:pPr>
              <a:buNone/>
            </a:pPr>
            <a:endParaRPr lang="en-US" dirty="0" smtClean="0"/>
          </a:p>
          <a:p>
            <a:r>
              <a:rPr lang="en-US" dirty="0" smtClean="0"/>
              <a:t>Loop Through a List</a:t>
            </a:r>
          </a:p>
          <a:p>
            <a:r>
              <a:rPr lang="en-US" dirty="0" smtClean="0"/>
              <a:t>list = ["apple", "banana", "cherry"]</a:t>
            </a:r>
            <a:br>
              <a:rPr lang="en-US" dirty="0" smtClean="0"/>
            </a:br>
            <a:r>
              <a:rPr lang="en-US" dirty="0" smtClean="0"/>
              <a:t>for x in </a:t>
            </a:r>
            <a:r>
              <a:rPr lang="en-US" dirty="0"/>
              <a:t>l</a:t>
            </a:r>
            <a:r>
              <a:rPr lang="en-US" dirty="0" smtClean="0"/>
              <a:t>ist:</a:t>
            </a:r>
            <a:br>
              <a:rPr lang="en-US" dirty="0" smtClean="0"/>
            </a:br>
            <a:r>
              <a:rPr lang="en-US" dirty="0" smtClean="0"/>
              <a:t>  print(x)</a:t>
            </a:r>
          </a:p>
          <a:p>
            <a:pPr>
              <a:buNone/>
            </a:pPr>
            <a:endParaRPr lang="en-US" dirty="0" smtClean="0"/>
          </a:p>
          <a:p>
            <a:r>
              <a:rPr lang="en-US" dirty="0" smtClean="0"/>
              <a:t>Check if Item Exists</a:t>
            </a:r>
          </a:p>
          <a:p>
            <a:pPr>
              <a:buNone/>
            </a:pPr>
            <a:r>
              <a:rPr lang="en-US" dirty="0"/>
              <a:t> </a:t>
            </a:r>
            <a:r>
              <a:rPr lang="en-US" dirty="0" smtClean="0"/>
              <a:t>    list = ["apple", "banana", "cherry"]</a:t>
            </a:r>
            <a:br>
              <a:rPr lang="en-US" dirty="0" smtClean="0"/>
            </a:br>
            <a:r>
              <a:rPr lang="en-US" dirty="0" smtClean="0"/>
              <a:t>if "apple" in list:</a:t>
            </a:r>
            <a:br>
              <a:rPr lang="en-US" dirty="0" smtClean="0"/>
            </a:br>
            <a:r>
              <a:rPr lang="en-US" dirty="0" smtClean="0"/>
              <a:t>  print("Yes, 'apple' is in the fruits list") </a:t>
            </a:r>
            <a:br>
              <a:rPr lang="en-US" dirty="0" smtClean="0"/>
            </a:br>
            <a:endParaRPr lang="en-US" dirty="0"/>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List methods</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pPr>
              <a:buNone/>
            </a:pPr>
            <a:r>
              <a:rPr lang="en-US" dirty="0"/>
              <a:t>list=["</a:t>
            </a:r>
            <a:r>
              <a:rPr lang="en-US" dirty="0" err="1"/>
              <a:t>apple","banana","cherry</a:t>
            </a:r>
            <a:r>
              <a:rPr lang="en-US" dirty="0"/>
              <a:t>"]</a:t>
            </a:r>
          </a:p>
          <a:p>
            <a:pPr>
              <a:buNone/>
            </a:pPr>
            <a:r>
              <a:rPr lang="en-US" dirty="0"/>
              <a:t>print(</a:t>
            </a:r>
            <a:r>
              <a:rPr lang="en-US" dirty="0" err="1"/>
              <a:t>len</a:t>
            </a:r>
            <a:r>
              <a:rPr lang="en-US" dirty="0"/>
              <a:t>(list))</a:t>
            </a:r>
          </a:p>
          <a:p>
            <a:pPr>
              <a:buNone/>
            </a:pPr>
            <a:r>
              <a:rPr lang="en-US" dirty="0" err="1"/>
              <a:t>list.append</a:t>
            </a:r>
            <a:r>
              <a:rPr lang="en-US" dirty="0"/>
              <a:t>("orange")</a:t>
            </a:r>
          </a:p>
          <a:p>
            <a:pPr>
              <a:buNone/>
            </a:pPr>
            <a:r>
              <a:rPr lang="en-US" dirty="0"/>
              <a:t>print(list)</a:t>
            </a:r>
          </a:p>
          <a:p>
            <a:pPr>
              <a:buNone/>
            </a:pPr>
            <a:r>
              <a:rPr lang="en-US" dirty="0" err="1"/>
              <a:t>list.insert</a:t>
            </a:r>
            <a:r>
              <a:rPr lang="en-US" dirty="0"/>
              <a:t>(1,"orange")</a:t>
            </a:r>
          </a:p>
          <a:p>
            <a:pPr>
              <a:buNone/>
            </a:pPr>
            <a:r>
              <a:rPr lang="en-US" dirty="0"/>
              <a:t>print(list)</a:t>
            </a:r>
          </a:p>
          <a:p>
            <a:pPr>
              <a:buNone/>
            </a:pPr>
            <a:r>
              <a:rPr lang="en-US" dirty="0" err="1"/>
              <a:t>list.remove</a:t>
            </a:r>
            <a:r>
              <a:rPr lang="en-US" dirty="0"/>
              <a:t>("banana")</a:t>
            </a:r>
          </a:p>
          <a:p>
            <a:pPr>
              <a:buNone/>
            </a:pPr>
            <a:r>
              <a:rPr lang="en-US" dirty="0"/>
              <a:t>print(list)</a:t>
            </a:r>
          </a:p>
          <a:p>
            <a:pPr>
              <a:buNone/>
            </a:pPr>
            <a:r>
              <a:rPr lang="en-US" dirty="0" err="1"/>
              <a:t>list.pop</a:t>
            </a:r>
            <a:r>
              <a:rPr lang="en-US" dirty="0"/>
              <a:t>()</a:t>
            </a:r>
          </a:p>
          <a:p>
            <a:pPr>
              <a:buNone/>
            </a:pPr>
            <a:r>
              <a:rPr lang="en-US" dirty="0"/>
              <a:t>print(list)</a:t>
            </a:r>
          </a:p>
        </p:txBody>
      </p:sp>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sz="2800" dirty="0" smtClean="0"/>
              <a:t>del list[0]</a:t>
            </a:r>
            <a:br>
              <a:rPr lang="en-US" sz="2800" dirty="0" smtClean="0"/>
            </a:br>
            <a:r>
              <a:rPr lang="en-US" sz="2800" dirty="0" smtClean="0"/>
              <a:t>print(list)</a:t>
            </a:r>
          </a:p>
          <a:p>
            <a:endParaRPr lang="en-US" sz="2800" dirty="0" smtClean="0"/>
          </a:p>
          <a:p>
            <a:r>
              <a:rPr lang="en-US" sz="2800" dirty="0" smtClean="0"/>
              <a:t>del list</a:t>
            </a:r>
          </a:p>
          <a:p>
            <a:pPr>
              <a:buNone/>
            </a:pPr>
            <a:r>
              <a:rPr lang="en-US" sz="2800" dirty="0" smtClean="0"/>
              <a:t>	Print(list)</a:t>
            </a:r>
          </a:p>
          <a:p>
            <a:pPr>
              <a:buNone/>
            </a:pPr>
            <a:endParaRPr lang="en-US" sz="2800" dirty="0" smtClean="0"/>
          </a:p>
          <a:p>
            <a:r>
              <a:rPr lang="en-US" sz="2800" dirty="0" err="1" smtClean="0"/>
              <a:t>list.clear</a:t>
            </a:r>
            <a:r>
              <a:rPr lang="en-US" sz="2800" dirty="0" smtClean="0"/>
              <a:t>()</a:t>
            </a:r>
            <a:br>
              <a:rPr lang="en-US" sz="2800" dirty="0" smtClean="0"/>
            </a:br>
            <a:r>
              <a:rPr lang="en-US" sz="2800" dirty="0" smtClean="0"/>
              <a:t>print(list)</a:t>
            </a:r>
          </a:p>
          <a:p>
            <a:endParaRPr lang="en-US" sz="2800" dirty="0" smtClean="0"/>
          </a:p>
          <a:p>
            <a:r>
              <a:rPr lang="en-US" sz="2800" dirty="0" err="1" smtClean="0"/>
              <a:t>mylist</a:t>
            </a:r>
            <a:r>
              <a:rPr lang="en-US" sz="2800" dirty="0" smtClean="0"/>
              <a:t> = </a:t>
            </a:r>
            <a:r>
              <a:rPr lang="en-US" sz="2800" dirty="0" err="1" smtClean="0"/>
              <a:t>list.copy</a:t>
            </a:r>
            <a:r>
              <a:rPr lang="en-US" sz="2800" dirty="0" smtClean="0"/>
              <a:t>()</a:t>
            </a:r>
            <a:br>
              <a:rPr lang="en-US" sz="2800" dirty="0" smtClean="0"/>
            </a:br>
            <a:r>
              <a:rPr lang="en-US" sz="2800" dirty="0" smtClean="0"/>
              <a:t>print(</a:t>
            </a:r>
            <a:r>
              <a:rPr lang="en-US" sz="2800" dirty="0" err="1" smtClean="0"/>
              <a:t>mylist</a:t>
            </a:r>
            <a:r>
              <a:rPr lang="en-US" sz="2800" dirty="0" smtClean="0"/>
              <a:t>)</a:t>
            </a:r>
          </a:p>
          <a:p>
            <a:endParaRPr lang="en-US" dirty="0"/>
          </a:p>
        </p:txBody>
      </p:sp>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a:t>
            </a:r>
            <a:endParaRPr lang="en-US" dirty="0"/>
          </a:p>
        </p:txBody>
      </p:sp>
      <p:sp>
        <p:nvSpPr>
          <p:cNvPr id="3" name="Content Placeholder 2"/>
          <p:cNvSpPr>
            <a:spLocks noGrp="1"/>
          </p:cNvSpPr>
          <p:nvPr>
            <p:ph idx="1"/>
          </p:nvPr>
        </p:nvSpPr>
        <p:spPr/>
        <p:txBody>
          <a:bodyPr>
            <a:noAutofit/>
          </a:bodyPr>
          <a:lstStyle/>
          <a:p>
            <a:endParaRPr lang="en-US" sz="1600" dirty="0" smtClean="0"/>
          </a:p>
          <a:p>
            <a:r>
              <a:rPr lang="en-US" sz="2000" dirty="0" smtClean="0"/>
              <a:t>Join two list:</a:t>
            </a:r>
          </a:p>
          <a:p>
            <a:pPr>
              <a:buNone/>
            </a:pPr>
            <a:r>
              <a:rPr lang="en-US" sz="2000" dirty="0" smtClean="0"/>
              <a:t>	list1 = ["a", "b" , "c"]</a:t>
            </a:r>
            <a:br>
              <a:rPr lang="en-US" sz="2000" dirty="0" smtClean="0"/>
            </a:br>
            <a:r>
              <a:rPr lang="en-US" sz="2000" dirty="0" smtClean="0"/>
              <a:t>list2 = [1, 2, 3]</a:t>
            </a:r>
            <a:br>
              <a:rPr lang="en-US" sz="2000" dirty="0" smtClean="0"/>
            </a:br>
            <a:r>
              <a:rPr lang="en-US" sz="2000" dirty="0" smtClean="0"/>
              <a:t>list3 = list1 + list2</a:t>
            </a:r>
            <a:br>
              <a:rPr lang="en-US" sz="2000" dirty="0" smtClean="0"/>
            </a:br>
            <a:r>
              <a:rPr lang="en-US" sz="2000" dirty="0" smtClean="0"/>
              <a:t>print(list3)</a:t>
            </a:r>
          </a:p>
          <a:p>
            <a:pPr>
              <a:buNone/>
            </a:pPr>
            <a:endParaRPr lang="en-US" sz="2000" dirty="0" smtClean="0"/>
          </a:p>
          <a:p>
            <a:r>
              <a:rPr lang="en-US" sz="2000" dirty="0" smtClean="0"/>
              <a:t>Append list2 into list1:</a:t>
            </a:r>
          </a:p>
          <a:p>
            <a:pPr>
              <a:buNone/>
            </a:pPr>
            <a:r>
              <a:rPr lang="en-US" sz="2000" dirty="0" smtClean="0"/>
              <a:t>	list1 = ["a", "b" , "c"]</a:t>
            </a:r>
            <a:br>
              <a:rPr lang="en-US" sz="2000" dirty="0" smtClean="0"/>
            </a:br>
            <a:r>
              <a:rPr lang="en-US" sz="2000" dirty="0" smtClean="0"/>
              <a:t>list2 = [1, 2, 3]</a:t>
            </a:r>
            <a:br>
              <a:rPr lang="en-US" sz="2000" dirty="0" smtClean="0"/>
            </a:br>
            <a:r>
              <a:rPr lang="en-US" sz="2000" dirty="0" smtClean="0"/>
              <a:t>for x in list2:</a:t>
            </a:r>
            <a:br>
              <a:rPr lang="en-US" sz="2000" dirty="0" smtClean="0"/>
            </a:br>
            <a:r>
              <a:rPr lang="en-US" sz="2000" dirty="0" smtClean="0"/>
              <a:t>  list1.append(x)</a:t>
            </a:r>
          </a:p>
          <a:p>
            <a:pPr>
              <a:buNone/>
            </a:pPr>
            <a:r>
              <a:rPr lang="en-US" sz="2000" dirty="0" smtClean="0"/>
              <a:t>	  print(list1)</a:t>
            </a:r>
          </a:p>
          <a:p>
            <a:pPr>
              <a:buNone/>
            </a:pPr>
            <a:endParaRPr lang="en-US" sz="2000" dirty="0" smtClean="0"/>
          </a:p>
          <a:p>
            <a:pPr>
              <a:buNone/>
            </a:pPr>
            <a:endParaRPr lang="en-US" sz="2000" dirty="0" smtClean="0"/>
          </a:p>
        </p:txBody>
      </p:sp>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389120"/>
          </a:xfrm>
        </p:spPr>
        <p:txBody>
          <a:bodyPr/>
          <a:lstStyle/>
          <a:p>
            <a:r>
              <a:rPr lang="en-US" dirty="0" smtClean="0"/>
              <a:t>Use the extend() method to add list2 at the end of list1:</a:t>
            </a:r>
          </a:p>
          <a:p>
            <a:pPr>
              <a:buNone/>
            </a:pPr>
            <a:r>
              <a:rPr lang="en-US" dirty="0" smtClean="0"/>
              <a:t>	list1 = ["a", "b" , "c"]</a:t>
            </a:r>
            <a:br>
              <a:rPr lang="en-US" dirty="0" smtClean="0"/>
            </a:br>
            <a:r>
              <a:rPr lang="en-US" dirty="0" smtClean="0"/>
              <a:t>list2 = [1, 2, 3]</a:t>
            </a:r>
            <a:br>
              <a:rPr lang="en-US" dirty="0" smtClean="0"/>
            </a:br>
            <a:r>
              <a:rPr lang="en-US" dirty="0" smtClean="0"/>
              <a:t>list1.extend(list2)</a:t>
            </a:r>
            <a:br>
              <a:rPr lang="en-US" dirty="0" smtClean="0"/>
            </a:br>
            <a:r>
              <a:rPr lang="en-US" dirty="0" smtClean="0"/>
              <a:t>print(list1)</a:t>
            </a:r>
          </a:p>
          <a:p>
            <a:endParaRPr lang="en-US"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lstStyle/>
          <a:p>
            <a:r>
              <a:rPr lang="en-US" dirty="0" smtClean="0">
                <a:latin typeface="Algerian" pitchFamily="82" charset="0"/>
              </a:rPr>
              <a:t>Interpreted language</a:t>
            </a:r>
            <a:endParaRPr lang="en-US" dirty="0">
              <a:latin typeface="Algerian" pitchFamily="82" charset="0"/>
            </a:endParaRPr>
          </a:p>
        </p:txBody>
      </p:sp>
      <p:pic>
        <p:nvPicPr>
          <p:cNvPr id="6" name="Content Placeholder 5" descr="Compiler-vs-interpreter.png"/>
          <p:cNvPicPr>
            <a:picLocks noGrp="1" noChangeAspect="1"/>
          </p:cNvPicPr>
          <p:nvPr>
            <p:ph idx="1"/>
          </p:nvPr>
        </p:nvPicPr>
        <p:blipFill>
          <a:blip r:embed="rId2"/>
          <a:stretch>
            <a:fillRect/>
          </a:stretch>
        </p:blipFill>
        <p:spPr>
          <a:xfrm>
            <a:off x="1752600" y="1935163"/>
            <a:ext cx="5791200" cy="4389437"/>
          </a:xfr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a:t>
            </a:r>
            <a:r>
              <a:rPr lang="en-US" dirty="0" err="1" smtClean="0">
                <a:latin typeface="Algerian" pitchFamily="82" charset="0"/>
              </a:rPr>
              <a:t>tuple</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A </a:t>
            </a:r>
            <a:r>
              <a:rPr lang="en-US" dirty="0" err="1" smtClean="0"/>
              <a:t>tuple</a:t>
            </a:r>
            <a:r>
              <a:rPr lang="en-US" dirty="0" smtClean="0"/>
              <a:t> is a collection which is ordered and </a:t>
            </a:r>
            <a:r>
              <a:rPr lang="en-US" b="1" dirty="0" smtClean="0"/>
              <a:t>unchangeable</a:t>
            </a:r>
            <a:r>
              <a:rPr lang="en-US" dirty="0" smtClean="0"/>
              <a:t>. In Python </a:t>
            </a:r>
            <a:r>
              <a:rPr lang="en-US" dirty="0" err="1" smtClean="0"/>
              <a:t>tuples</a:t>
            </a:r>
            <a:r>
              <a:rPr lang="en-US" dirty="0" smtClean="0"/>
              <a:t> are written with round brackets.</a:t>
            </a:r>
          </a:p>
          <a:p>
            <a:r>
              <a:rPr lang="en-US" dirty="0" smtClean="0"/>
              <a:t>Create a </a:t>
            </a:r>
            <a:r>
              <a:rPr lang="en-US" dirty="0" err="1" smtClean="0"/>
              <a:t>Tuple</a:t>
            </a:r>
            <a:r>
              <a:rPr lang="en-US" dirty="0" smtClean="0"/>
              <a:t>:</a:t>
            </a:r>
          </a:p>
          <a:p>
            <a:pPr>
              <a:buNone/>
            </a:pPr>
            <a:r>
              <a:rPr lang="en-US" dirty="0" smtClean="0"/>
              <a:t>	tuple = ("apple", "banana", "cherry")</a:t>
            </a:r>
            <a:br>
              <a:rPr lang="en-US" dirty="0" smtClean="0"/>
            </a:br>
            <a:r>
              <a:rPr lang="en-US" dirty="0" smtClean="0"/>
              <a:t>print(tuple)</a:t>
            </a:r>
          </a:p>
          <a:p>
            <a:r>
              <a:rPr lang="en-US" dirty="0" smtClean="0"/>
              <a:t>Access </a:t>
            </a:r>
            <a:r>
              <a:rPr lang="en-US" dirty="0" err="1" smtClean="0"/>
              <a:t>Tuple</a:t>
            </a:r>
            <a:r>
              <a:rPr lang="en-US" dirty="0" smtClean="0"/>
              <a:t> Items:</a:t>
            </a:r>
          </a:p>
          <a:p>
            <a:pPr>
              <a:buNone/>
            </a:pPr>
            <a:r>
              <a:rPr lang="en-US" dirty="0" smtClean="0"/>
              <a:t>	tuple = ("apple", "banana", "cherry")</a:t>
            </a:r>
            <a:br>
              <a:rPr lang="en-US" dirty="0" smtClean="0"/>
            </a:br>
            <a:r>
              <a:rPr lang="en-US" dirty="0" smtClean="0"/>
              <a:t>print(tuple[1])</a:t>
            </a:r>
            <a:endParaRPr lang="en-US" dirty="0"/>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pPr>
              <a:buNone/>
            </a:pPr>
            <a:r>
              <a:rPr lang="en-US" dirty="0" smtClean="0"/>
              <a:t>Negative Indexing</a:t>
            </a:r>
          </a:p>
          <a:p>
            <a:r>
              <a:rPr lang="en-US" dirty="0" err="1" smtClean="0"/>
              <a:t>thistuple</a:t>
            </a:r>
            <a:r>
              <a:rPr lang="en-US" dirty="0" smtClean="0"/>
              <a:t> = ("apple", "banana", "cherry")</a:t>
            </a:r>
            <a:br>
              <a:rPr lang="en-US" dirty="0" smtClean="0"/>
            </a:br>
            <a:r>
              <a:rPr lang="en-US" dirty="0" smtClean="0"/>
              <a:t>print(</a:t>
            </a:r>
            <a:r>
              <a:rPr lang="en-US" dirty="0" err="1" smtClean="0"/>
              <a:t>thistuple</a:t>
            </a:r>
            <a:r>
              <a:rPr lang="en-US" dirty="0" smtClean="0"/>
              <a:t>[-1])</a:t>
            </a:r>
          </a:p>
          <a:p>
            <a:pPr>
              <a:buNone/>
            </a:pPr>
            <a:r>
              <a:rPr lang="en-US" dirty="0" smtClean="0"/>
              <a:t>Range of Indexes</a:t>
            </a:r>
          </a:p>
          <a:p>
            <a:r>
              <a:rPr lang="en-US" dirty="0" err="1" smtClean="0"/>
              <a:t>thistuple</a:t>
            </a:r>
            <a:r>
              <a:rPr lang="en-US" dirty="0" smtClean="0"/>
              <a:t> = ("apple", "banana", "cherry", "orange", "kiwi", "melon", "mango")</a:t>
            </a:r>
            <a:br>
              <a:rPr lang="en-US" dirty="0" smtClean="0"/>
            </a:br>
            <a:r>
              <a:rPr lang="en-US" dirty="0" smtClean="0"/>
              <a:t>print(</a:t>
            </a:r>
            <a:r>
              <a:rPr lang="en-US" dirty="0" err="1" smtClean="0"/>
              <a:t>thistuple</a:t>
            </a:r>
            <a:r>
              <a:rPr lang="en-US" dirty="0" smtClean="0"/>
              <a:t>[2:5])</a:t>
            </a:r>
          </a:p>
          <a:p>
            <a:r>
              <a:rPr lang="en-US" dirty="0" smtClean="0"/>
              <a:t>print(</a:t>
            </a:r>
            <a:r>
              <a:rPr lang="en-US" dirty="0" err="1" smtClean="0"/>
              <a:t>thistuple</a:t>
            </a:r>
            <a:r>
              <a:rPr lang="en-US" dirty="0" smtClean="0"/>
              <a:t>[-4:-1]) </a:t>
            </a:r>
            <a:br>
              <a:rPr lang="en-US" dirty="0" smtClean="0"/>
            </a:br>
            <a:endParaRPr lang="en-US" dirty="0"/>
          </a:p>
        </p:txBody>
      </p:sp>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Change </a:t>
            </a:r>
            <a:r>
              <a:rPr lang="en-US" dirty="0" err="1" smtClean="0">
                <a:latin typeface="Algerian" pitchFamily="82" charset="0"/>
              </a:rPr>
              <a:t>tuple</a:t>
            </a:r>
            <a:r>
              <a:rPr lang="en-US" dirty="0" smtClean="0">
                <a:latin typeface="Algerian" pitchFamily="82" charset="0"/>
              </a:rPr>
              <a:t> values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x = ("apple", "banana", "cherry")</a:t>
            </a:r>
            <a:br>
              <a:rPr lang="en-US" dirty="0" smtClean="0"/>
            </a:br>
            <a:r>
              <a:rPr lang="en-US" dirty="0" smtClean="0"/>
              <a:t>y = list(x)</a:t>
            </a:r>
            <a:br>
              <a:rPr lang="en-US" dirty="0" smtClean="0"/>
            </a:br>
            <a:r>
              <a:rPr lang="en-US" dirty="0" smtClean="0"/>
              <a:t>y[1] = "kiwi"</a:t>
            </a:r>
            <a:br>
              <a:rPr lang="en-US" dirty="0" smtClean="0"/>
            </a:br>
            <a:r>
              <a:rPr lang="en-US" dirty="0" smtClean="0"/>
              <a:t>x = </a:t>
            </a:r>
            <a:r>
              <a:rPr lang="en-US" dirty="0" err="1" smtClean="0"/>
              <a:t>tuple</a:t>
            </a:r>
            <a:r>
              <a:rPr lang="en-US" dirty="0" smtClean="0"/>
              <a:t>(y)</a:t>
            </a:r>
            <a:br>
              <a:rPr lang="en-US" dirty="0" smtClean="0"/>
            </a:br>
            <a:r>
              <a:rPr lang="en-US" dirty="0" smtClean="0"/>
              <a:t>print(x)</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t>
            </a:r>
            <a:endParaRPr lang="en-US" dirty="0">
              <a:latin typeface="Algerian" pitchFamily="82" charset="0"/>
            </a:endParaRPr>
          </a:p>
        </p:txBody>
      </p:sp>
      <p:sp>
        <p:nvSpPr>
          <p:cNvPr id="3" name="Content Placeholder 2"/>
          <p:cNvSpPr>
            <a:spLocks noGrp="1"/>
          </p:cNvSpPr>
          <p:nvPr>
            <p:ph idx="1"/>
          </p:nvPr>
        </p:nvSpPr>
        <p:spPr/>
        <p:txBody>
          <a:bodyPr/>
          <a:lstStyle/>
          <a:p>
            <a:pPr>
              <a:buNone/>
            </a:pPr>
            <a:r>
              <a:rPr lang="en-US" dirty="0" smtClean="0"/>
              <a:t>Loop through a </a:t>
            </a:r>
            <a:r>
              <a:rPr lang="en-US" dirty="0" err="1" smtClean="0"/>
              <a:t>tuple</a:t>
            </a:r>
            <a:r>
              <a:rPr lang="en-US" dirty="0" smtClean="0"/>
              <a:t>:</a:t>
            </a:r>
          </a:p>
          <a:p>
            <a:r>
              <a:rPr lang="en-US" dirty="0" smtClean="0"/>
              <a:t>tuple = ("apple", "banana", "cherry")</a:t>
            </a:r>
            <a:br>
              <a:rPr lang="en-US" dirty="0" smtClean="0"/>
            </a:br>
            <a:r>
              <a:rPr lang="en-US" dirty="0" smtClean="0"/>
              <a:t>for x in tuple:</a:t>
            </a:r>
            <a:br>
              <a:rPr lang="en-US" dirty="0" smtClean="0"/>
            </a:br>
            <a:r>
              <a:rPr lang="en-US" dirty="0" smtClean="0"/>
              <a:t>  print(x)</a:t>
            </a:r>
          </a:p>
          <a:p>
            <a:pPr>
              <a:buNone/>
            </a:pPr>
            <a:r>
              <a:rPr lang="en-US" dirty="0" smtClean="0"/>
              <a:t>Check if Item Exists</a:t>
            </a:r>
          </a:p>
          <a:p>
            <a:r>
              <a:rPr lang="en-US" dirty="0" err="1" smtClean="0"/>
              <a:t>thistuple</a:t>
            </a:r>
            <a:r>
              <a:rPr lang="en-US" dirty="0" smtClean="0"/>
              <a:t> = ("apple", "banana", "cherry")</a:t>
            </a:r>
            <a:br>
              <a:rPr lang="en-US" dirty="0" smtClean="0"/>
            </a:br>
            <a:r>
              <a:rPr lang="en-US" dirty="0" smtClean="0"/>
              <a:t>if "apple" in </a:t>
            </a:r>
            <a:r>
              <a:rPr lang="en-US" dirty="0" err="1" smtClean="0"/>
              <a:t>thistuple</a:t>
            </a:r>
            <a:r>
              <a:rPr lang="en-US" dirty="0" smtClean="0"/>
              <a:t>:</a:t>
            </a:r>
            <a:br>
              <a:rPr lang="en-US" dirty="0" smtClean="0"/>
            </a:br>
            <a:r>
              <a:rPr lang="en-US" dirty="0" smtClean="0"/>
              <a:t>  print("Yes, 'apple' is in the fruits </a:t>
            </a:r>
            <a:r>
              <a:rPr lang="en-US" dirty="0" err="1" smtClean="0"/>
              <a:t>tuple</a:t>
            </a:r>
            <a:r>
              <a:rPr lang="en-US" dirty="0" smtClean="0"/>
              <a:t>")</a:t>
            </a:r>
            <a:br>
              <a:rPr lang="en-US" dirty="0" smtClean="0"/>
            </a:br>
            <a:endParaRPr lang="en-US" dirty="0"/>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lnSpcReduction="10000"/>
          </a:bodyPr>
          <a:lstStyle/>
          <a:p>
            <a:r>
              <a:rPr lang="en-US" dirty="0" err="1" smtClean="0"/>
              <a:t>thistuple</a:t>
            </a:r>
            <a:r>
              <a:rPr lang="en-US" dirty="0" smtClean="0"/>
              <a:t> = ("apple", "banana", "cherry")</a:t>
            </a:r>
            <a:br>
              <a:rPr lang="en-US" dirty="0" smtClean="0"/>
            </a:br>
            <a:r>
              <a:rPr lang="en-US" dirty="0" smtClean="0"/>
              <a:t>del </a:t>
            </a:r>
            <a:r>
              <a:rPr lang="en-US" dirty="0" err="1" smtClean="0"/>
              <a:t>thistuple</a:t>
            </a:r>
            <a:r>
              <a:rPr lang="en-US" dirty="0" smtClean="0"/>
              <a:t/>
            </a:r>
            <a:br>
              <a:rPr lang="en-US" dirty="0" smtClean="0"/>
            </a:br>
            <a:r>
              <a:rPr lang="en-US" dirty="0" smtClean="0"/>
              <a:t>print(</a:t>
            </a:r>
            <a:r>
              <a:rPr lang="en-US" dirty="0" err="1" smtClean="0"/>
              <a:t>thistuple</a:t>
            </a:r>
            <a:r>
              <a:rPr lang="en-US" dirty="0" smtClean="0"/>
              <a:t>) #this will raise an error because the </a:t>
            </a:r>
            <a:r>
              <a:rPr lang="en-US" dirty="0" err="1" smtClean="0"/>
              <a:t>tuple</a:t>
            </a:r>
            <a:r>
              <a:rPr lang="en-US" dirty="0" smtClean="0"/>
              <a:t> no longer exists</a:t>
            </a:r>
          </a:p>
          <a:p>
            <a:endParaRPr lang="en-US" dirty="0" smtClean="0"/>
          </a:p>
          <a:p>
            <a:r>
              <a:rPr lang="en-US" dirty="0" smtClean="0"/>
              <a:t>Join two </a:t>
            </a:r>
            <a:r>
              <a:rPr lang="en-US" dirty="0" err="1" smtClean="0"/>
              <a:t>tuples</a:t>
            </a:r>
            <a:r>
              <a:rPr lang="en-US" dirty="0" smtClean="0"/>
              <a:t>:</a:t>
            </a:r>
          </a:p>
          <a:p>
            <a:r>
              <a:rPr lang="en-US" dirty="0" smtClean="0"/>
              <a:t>tuple1 = ("a", "b" , "c")</a:t>
            </a:r>
            <a:br>
              <a:rPr lang="en-US" dirty="0" smtClean="0"/>
            </a:br>
            <a:r>
              <a:rPr lang="en-US" dirty="0" smtClean="0"/>
              <a:t>tuple2 = (1, 2, 3)</a:t>
            </a:r>
            <a:br>
              <a:rPr lang="en-US" dirty="0" smtClean="0"/>
            </a:br>
            <a:r>
              <a:rPr lang="en-US" dirty="0" smtClean="0"/>
              <a:t/>
            </a:r>
            <a:br>
              <a:rPr lang="en-US" dirty="0" smtClean="0"/>
            </a:br>
            <a:r>
              <a:rPr lang="en-US" dirty="0" smtClean="0"/>
              <a:t>tuple3 = tuple1 + tuple2</a:t>
            </a:r>
            <a:br>
              <a:rPr lang="en-US" dirty="0" smtClean="0"/>
            </a:br>
            <a:r>
              <a:rPr lang="en-US" dirty="0" smtClean="0"/>
              <a:t>print(tuple3)</a:t>
            </a:r>
          </a:p>
          <a:p>
            <a:endParaRPr lang="en-US" dirty="0"/>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err="1" smtClean="0"/>
              <a:t>thistuple</a:t>
            </a:r>
            <a:r>
              <a:rPr lang="en-US" dirty="0" smtClean="0"/>
              <a:t> = ("apple", "banana", "cherry")</a:t>
            </a:r>
            <a:br>
              <a:rPr lang="en-US" dirty="0" smtClean="0"/>
            </a:br>
            <a:r>
              <a:rPr lang="en-US" dirty="0" smtClean="0"/>
              <a:t>print(</a:t>
            </a:r>
            <a:r>
              <a:rPr lang="en-US" dirty="0" err="1" smtClean="0"/>
              <a:t>len</a:t>
            </a:r>
            <a:r>
              <a:rPr lang="en-US" dirty="0" smtClean="0"/>
              <a:t>(</a:t>
            </a:r>
            <a:r>
              <a:rPr lang="en-US" dirty="0" err="1" smtClean="0"/>
              <a:t>thistuple</a:t>
            </a:r>
            <a:r>
              <a:rPr lang="en-US" dirty="0" smtClean="0"/>
              <a:t>))</a:t>
            </a:r>
          </a:p>
          <a:p>
            <a:endParaRPr lang="en-US" dirty="0" smtClean="0"/>
          </a:p>
          <a:p>
            <a:pPr>
              <a:buNone/>
            </a:pPr>
            <a:r>
              <a:rPr lang="en-US" dirty="0" smtClean="0"/>
              <a:t>You cannot add items to a </a:t>
            </a:r>
            <a:r>
              <a:rPr lang="en-US" dirty="0" err="1" smtClean="0"/>
              <a:t>tuple</a:t>
            </a:r>
            <a:r>
              <a:rPr lang="en-US" dirty="0" smtClean="0"/>
              <a:t>:</a:t>
            </a:r>
          </a:p>
          <a:p>
            <a:r>
              <a:rPr lang="en-US" dirty="0" err="1" smtClean="0"/>
              <a:t>thistuple</a:t>
            </a:r>
            <a:r>
              <a:rPr lang="en-US" dirty="0" smtClean="0"/>
              <a:t> = ("apple", "banana", "cherry")</a:t>
            </a:r>
            <a:br>
              <a:rPr lang="en-US" dirty="0" smtClean="0"/>
            </a:br>
            <a:r>
              <a:rPr lang="en-US" dirty="0" err="1" smtClean="0"/>
              <a:t>thistuple</a:t>
            </a:r>
            <a:r>
              <a:rPr lang="en-US" dirty="0" smtClean="0"/>
              <a:t>[3] = "orange" # This will raise an error</a:t>
            </a:r>
            <a:br>
              <a:rPr lang="en-US" dirty="0" smtClean="0"/>
            </a:br>
            <a:r>
              <a:rPr lang="en-US" dirty="0" smtClean="0"/>
              <a:t>print(</a:t>
            </a:r>
            <a:r>
              <a:rPr lang="en-US" dirty="0" err="1" smtClean="0"/>
              <a:t>thistuple</a:t>
            </a:r>
            <a:r>
              <a:rPr lang="en-US" dirty="0" smtClean="0"/>
              <a:t>)</a:t>
            </a:r>
          </a:p>
          <a:p>
            <a:endParaRPr lang="en-US" dirty="0"/>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set</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A set is a collection which is unordered and </a:t>
            </a:r>
            <a:r>
              <a:rPr lang="en-US" dirty="0" err="1" smtClean="0"/>
              <a:t>unindexed</a:t>
            </a:r>
            <a:r>
              <a:rPr lang="en-US" dirty="0" smtClean="0"/>
              <a:t>. In Python sets are written with curly brackets.</a:t>
            </a:r>
          </a:p>
          <a:p>
            <a:pPr>
              <a:buNone/>
            </a:pPr>
            <a:r>
              <a:rPr lang="en-US" dirty="0" smtClean="0"/>
              <a:t>Create a Set:</a:t>
            </a:r>
          </a:p>
          <a:p>
            <a:r>
              <a:rPr lang="en-US" dirty="0" smtClean="0"/>
              <a:t>set = {"apple", "banana", "cherry"}</a:t>
            </a:r>
            <a:br>
              <a:rPr lang="en-US" dirty="0" smtClean="0"/>
            </a:br>
            <a:r>
              <a:rPr lang="en-US" dirty="0" smtClean="0"/>
              <a:t>print(set)</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Access an item</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r>
              <a:rPr lang="en-US" dirty="0" smtClean="0"/>
              <a:t>You cannot access items in a set by referring to an index, since sets are unordered the items has no index.</a:t>
            </a:r>
          </a:p>
          <a:p>
            <a:r>
              <a:rPr lang="en-US" dirty="0" smtClean="0"/>
              <a:t>But you can loop through the set items using a for loop, or ask if a specified value is present in a set, by using the in keyword.</a:t>
            </a:r>
          </a:p>
          <a:p>
            <a:r>
              <a:rPr lang="en-US" dirty="0" smtClean="0"/>
              <a:t>Example</a:t>
            </a:r>
          </a:p>
          <a:p>
            <a:r>
              <a:rPr lang="en-US" dirty="0" smtClean="0"/>
              <a:t>Loop through the set, and print the values:</a:t>
            </a:r>
          </a:p>
          <a:p>
            <a:r>
              <a:rPr lang="en-US" dirty="0" err="1" smtClean="0"/>
              <a:t>thisset</a:t>
            </a:r>
            <a:r>
              <a:rPr lang="en-US" dirty="0" smtClean="0"/>
              <a:t> = {"apple", "banana", "cherry"}</a:t>
            </a:r>
            <a:br>
              <a:rPr lang="en-US" dirty="0" smtClean="0"/>
            </a:br>
            <a:r>
              <a:rPr lang="en-US" dirty="0" smtClean="0"/>
              <a:t/>
            </a:r>
            <a:br>
              <a:rPr lang="en-US" dirty="0" smtClean="0"/>
            </a:br>
            <a:r>
              <a:rPr lang="en-US" dirty="0" smtClean="0"/>
              <a:t>for x in </a:t>
            </a:r>
            <a:r>
              <a:rPr lang="en-US" dirty="0" err="1" smtClean="0"/>
              <a:t>thisset</a:t>
            </a:r>
            <a:r>
              <a:rPr lang="en-US" dirty="0" smtClean="0"/>
              <a:t>:</a:t>
            </a:r>
            <a:br>
              <a:rPr lang="en-US" dirty="0" smtClean="0"/>
            </a:br>
            <a:r>
              <a:rPr lang="en-US" dirty="0" smtClean="0"/>
              <a:t>  print(x)</a:t>
            </a:r>
          </a:p>
          <a:p>
            <a:endParaRPr lang="en-US" dirty="0"/>
          </a:p>
        </p:txBody>
      </p:sp>
    </p:spTree>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Check if "banana" is present in the set:</a:t>
            </a:r>
          </a:p>
          <a:p>
            <a:r>
              <a:rPr lang="en-US" dirty="0" err="1" smtClean="0"/>
              <a:t>thisset</a:t>
            </a:r>
            <a:r>
              <a:rPr lang="en-US" dirty="0" smtClean="0"/>
              <a:t> = {"apple", "banana", "cherry"}</a:t>
            </a:r>
            <a:br>
              <a:rPr lang="en-US" dirty="0" smtClean="0"/>
            </a:br>
            <a:r>
              <a:rPr lang="en-US" dirty="0" smtClean="0"/>
              <a:t/>
            </a:r>
            <a:br>
              <a:rPr lang="en-US" dirty="0" smtClean="0"/>
            </a:br>
            <a:r>
              <a:rPr lang="en-US" dirty="0" smtClean="0"/>
              <a:t>print("banana" in </a:t>
            </a:r>
            <a:r>
              <a:rPr lang="en-US" dirty="0" err="1" smtClean="0"/>
              <a:t>thisset</a:t>
            </a:r>
            <a:r>
              <a:rPr lang="en-US" dirty="0" smtClean="0"/>
              <a:t>)</a:t>
            </a:r>
          </a:p>
          <a:p>
            <a:endParaRPr lang="en-US" dirty="0" smtClean="0"/>
          </a:p>
          <a:p>
            <a:pPr>
              <a:buNone/>
            </a:pPr>
            <a:r>
              <a:rPr lang="en-US" dirty="0" smtClean="0"/>
              <a:t>Change Items:</a:t>
            </a:r>
          </a:p>
          <a:p>
            <a:r>
              <a:rPr lang="en-US" dirty="0" smtClean="0"/>
              <a:t>Once a set is created, you cannot change its items, but you can add new items.</a:t>
            </a:r>
          </a:p>
          <a:p>
            <a:pPr>
              <a:buNone/>
            </a:pPr>
            <a:r>
              <a:rPr lang="en-US" dirty="0" smtClean="0"/>
              <a:t>Add Items</a:t>
            </a:r>
          </a:p>
          <a:p>
            <a:r>
              <a:rPr lang="en-US" dirty="0" smtClean="0"/>
              <a:t>To add one item to a set use the add() method.</a:t>
            </a:r>
          </a:p>
          <a:p>
            <a:r>
              <a:rPr lang="en-US" dirty="0" smtClean="0"/>
              <a:t>To add more than one item to a set use the update() method.</a:t>
            </a:r>
          </a:p>
          <a:p>
            <a:pPr>
              <a:buNone/>
            </a:pPr>
            <a:r>
              <a:rPr lang="en-US" dirty="0" smtClean="0"/>
              <a:t>Example:</a:t>
            </a:r>
          </a:p>
          <a:p>
            <a:pPr>
              <a:buNone/>
            </a:pPr>
            <a:r>
              <a:rPr lang="en-US" dirty="0" smtClean="0"/>
              <a:t>Add an item to a set, using the add() method:</a:t>
            </a:r>
          </a:p>
          <a:p>
            <a:pPr>
              <a:buNone/>
            </a:pPr>
            <a:r>
              <a:rPr lang="en-US" dirty="0" smtClean="0"/>
              <a:t>	</a:t>
            </a:r>
            <a:r>
              <a:rPr lang="en-US" dirty="0" err="1" smtClean="0"/>
              <a:t>thisset</a:t>
            </a:r>
            <a:r>
              <a:rPr lang="en-US" dirty="0" smtClean="0"/>
              <a:t> = {"apple", "banana", "cherry"}</a:t>
            </a:r>
            <a:br>
              <a:rPr lang="en-US" dirty="0" smtClean="0"/>
            </a:br>
            <a:r>
              <a:rPr lang="en-US" dirty="0" smtClean="0"/>
              <a:t/>
            </a:r>
            <a:br>
              <a:rPr lang="en-US" dirty="0" smtClean="0"/>
            </a:br>
            <a:r>
              <a:rPr lang="en-US" dirty="0" err="1" smtClean="0"/>
              <a:t>thisset.add</a:t>
            </a:r>
            <a:r>
              <a:rPr lang="en-US" dirty="0" smtClean="0"/>
              <a:t>("orange")</a:t>
            </a:r>
            <a:br>
              <a:rPr lang="en-US" dirty="0" smtClean="0"/>
            </a:br>
            <a:r>
              <a:rPr lang="en-US" dirty="0" smtClean="0"/>
              <a:t/>
            </a:r>
            <a:br>
              <a:rPr lang="en-US" dirty="0" smtClean="0"/>
            </a:br>
            <a:r>
              <a:rPr lang="en-US" dirty="0" smtClean="0"/>
              <a:t>print(</a:t>
            </a:r>
            <a:r>
              <a:rPr lang="en-US" dirty="0" err="1" smtClean="0"/>
              <a:t>thisset</a:t>
            </a:r>
            <a:r>
              <a:rPr lang="en-US" dirty="0" smtClean="0"/>
              <a:t>)</a:t>
            </a:r>
          </a:p>
          <a:p>
            <a:endParaRPr lang="en-US" dirty="0"/>
          </a:p>
        </p:txBody>
      </p:sp>
    </p:spTree>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Add multiple items to a set, using the update() method:</a:t>
            </a:r>
          </a:p>
          <a:p>
            <a:pPr>
              <a:buNone/>
            </a:pPr>
            <a:r>
              <a:rPr lang="en-US" dirty="0" smtClean="0"/>
              <a:t>	</a:t>
            </a:r>
            <a:r>
              <a:rPr lang="en-US" dirty="0" err="1" smtClean="0"/>
              <a:t>thisset</a:t>
            </a:r>
            <a:r>
              <a:rPr lang="en-US" dirty="0" smtClean="0"/>
              <a:t> = {"apple", "banana", "cherry"}</a:t>
            </a:r>
            <a:br>
              <a:rPr lang="en-US" dirty="0" smtClean="0"/>
            </a:br>
            <a:r>
              <a:rPr lang="en-US" dirty="0" smtClean="0"/>
              <a:t/>
            </a:r>
            <a:br>
              <a:rPr lang="en-US" dirty="0" smtClean="0"/>
            </a:br>
            <a:r>
              <a:rPr lang="en-US" dirty="0" err="1" smtClean="0"/>
              <a:t>thisset.update</a:t>
            </a:r>
            <a:r>
              <a:rPr lang="en-US" dirty="0" smtClean="0"/>
              <a:t>(["orange", "mango", "grapes"])</a:t>
            </a:r>
            <a:br>
              <a:rPr lang="en-US" dirty="0" smtClean="0"/>
            </a:br>
            <a:r>
              <a:rPr lang="en-US" dirty="0" smtClean="0"/>
              <a:t>print(</a:t>
            </a:r>
            <a:r>
              <a:rPr lang="en-US" dirty="0" err="1" smtClean="0"/>
              <a:t>thisset</a:t>
            </a:r>
            <a:r>
              <a:rPr lang="en-US" dirty="0" smtClean="0"/>
              <a:t>)</a:t>
            </a:r>
          </a:p>
          <a:p>
            <a:pPr>
              <a:buNone/>
            </a:pPr>
            <a:endParaRPr lang="en-US" dirty="0" smtClean="0"/>
          </a:p>
          <a:p>
            <a:r>
              <a:rPr lang="en-US" dirty="0" smtClean="0"/>
              <a:t>Get the number of items in a set:</a:t>
            </a:r>
          </a:p>
          <a:p>
            <a:pPr>
              <a:buNone/>
            </a:pPr>
            <a:r>
              <a:rPr lang="en-US" dirty="0" smtClean="0"/>
              <a:t>	</a:t>
            </a:r>
            <a:r>
              <a:rPr lang="en-US" dirty="0" err="1" smtClean="0"/>
              <a:t>thisset</a:t>
            </a:r>
            <a:r>
              <a:rPr lang="en-US" dirty="0" smtClean="0"/>
              <a:t> = {"apple", "banana", "cherry"}</a:t>
            </a:r>
            <a:br>
              <a:rPr lang="en-US" dirty="0" smtClean="0"/>
            </a:br>
            <a:r>
              <a:rPr lang="en-US" dirty="0" smtClean="0"/>
              <a:t>print(</a:t>
            </a:r>
            <a:r>
              <a:rPr lang="en-US" dirty="0" err="1" smtClean="0"/>
              <a:t>len</a:t>
            </a:r>
            <a:r>
              <a:rPr lang="en-US" dirty="0" smtClean="0"/>
              <a:t>(</a:t>
            </a:r>
            <a:r>
              <a:rPr lang="en-US" dirty="0" err="1" smtClean="0"/>
              <a:t>thisset</a:t>
            </a:r>
            <a:r>
              <a:rPr lang="en-US" dirty="0" smtClean="0"/>
              <a:t>))</a:t>
            </a:r>
          </a:p>
          <a:p>
            <a:endParaRPr lang="en-US"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4.jpg"/>
          <p:cNvPicPr>
            <a:picLocks noGrp="1" noChangeAspect="1"/>
          </p:cNvPicPr>
          <p:nvPr>
            <p:ph idx="1"/>
          </p:nvPr>
        </p:nvPicPr>
        <p:blipFill>
          <a:blip r:embed="rId2"/>
          <a:stretch>
            <a:fillRect/>
          </a:stretch>
        </p:blipFill>
        <p:spPr>
          <a:xfrm>
            <a:off x="670278" y="533401"/>
            <a:ext cx="7940322" cy="5791200"/>
          </a:xfr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Remove an item</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20000"/>
          </a:bodyPr>
          <a:lstStyle/>
          <a:p>
            <a:r>
              <a:rPr lang="en-US" dirty="0" smtClean="0"/>
              <a:t>To remove an item in a set, use the remove(), or the discard() method.</a:t>
            </a:r>
            <a:br>
              <a:rPr lang="en-US" dirty="0" smtClean="0"/>
            </a:br>
            <a:r>
              <a:rPr lang="en-US" dirty="0" err="1" smtClean="0"/>
              <a:t>thisset</a:t>
            </a:r>
            <a:r>
              <a:rPr lang="en-US" dirty="0" smtClean="0"/>
              <a:t> = {"apple", "banana", "cherry"}</a:t>
            </a:r>
            <a:br>
              <a:rPr lang="en-US" dirty="0" smtClean="0"/>
            </a:br>
            <a:r>
              <a:rPr lang="en-US" dirty="0" err="1" smtClean="0"/>
              <a:t>thisset.remove</a:t>
            </a:r>
            <a:r>
              <a:rPr lang="en-US" dirty="0" smtClean="0"/>
              <a:t>("banana")</a:t>
            </a:r>
            <a:br>
              <a:rPr lang="en-US" dirty="0" smtClean="0"/>
            </a:br>
            <a:r>
              <a:rPr lang="en-US" dirty="0" smtClean="0"/>
              <a:t>print(</a:t>
            </a:r>
            <a:r>
              <a:rPr lang="en-US" dirty="0" err="1" smtClean="0"/>
              <a:t>thisset</a:t>
            </a:r>
            <a:r>
              <a:rPr lang="en-US" dirty="0" smtClean="0"/>
              <a:t>)</a:t>
            </a:r>
          </a:p>
          <a:p>
            <a:r>
              <a:rPr lang="en-US" b="1" dirty="0" smtClean="0"/>
              <a:t>Note:</a:t>
            </a:r>
            <a:r>
              <a:rPr lang="en-US" dirty="0" smtClean="0"/>
              <a:t> If the item to remove does not exist, remove() will raise an error.</a:t>
            </a:r>
          </a:p>
          <a:p>
            <a:r>
              <a:rPr lang="en-US" dirty="0" err="1" smtClean="0"/>
              <a:t>thisset.discard</a:t>
            </a:r>
            <a:r>
              <a:rPr lang="en-US" dirty="0" smtClean="0"/>
              <a:t>("banana")</a:t>
            </a:r>
            <a:br>
              <a:rPr lang="en-US" dirty="0" smtClean="0"/>
            </a:br>
            <a:r>
              <a:rPr lang="en-US" dirty="0" smtClean="0"/>
              <a:t>print(</a:t>
            </a:r>
            <a:r>
              <a:rPr lang="en-US" dirty="0" err="1" smtClean="0"/>
              <a:t>thisset</a:t>
            </a:r>
            <a:r>
              <a:rPr lang="en-US" dirty="0" smtClean="0"/>
              <a:t>)</a:t>
            </a:r>
          </a:p>
          <a:p>
            <a:pPr>
              <a:buNone/>
            </a:pPr>
            <a:endParaRPr lang="en-US" dirty="0" smtClean="0"/>
          </a:p>
          <a:p>
            <a:r>
              <a:rPr lang="en-US" b="1" dirty="0" smtClean="0"/>
              <a:t>Note:</a:t>
            </a:r>
            <a:r>
              <a:rPr lang="en-US" dirty="0" smtClean="0"/>
              <a:t> If the item to remove does not exist, discard() will </a:t>
            </a:r>
            <a:r>
              <a:rPr lang="en-US" b="1" dirty="0" smtClean="0"/>
              <a:t>NOT</a:t>
            </a:r>
            <a:r>
              <a:rPr lang="en-US" dirty="0" smtClean="0"/>
              <a:t> raise an error.</a:t>
            </a:r>
            <a:br>
              <a:rPr lang="en-US" dirty="0" smtClean="0"/>
            </a:br>
            <a:endParaRPr lang="en-US" dirty="0"/>
          </a:p>
        </p:txBody>
      </p:sp>
    </p:spTree>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Pop method</a:t>
            </a:r>
            <a:endParaRPr lang="en-US" dirty="0">
              <a:latin typeface="Algerian" pitchFamily="82" charset="0"/>
            </a:endParaRPr>
          </a:p>
        </p:txBody>
      </p:sp>
      <p:sp>
        <p:nvSpPr>
          <p:cNvPr id="3" name="Content Placeholder 2"/>
          <p:cNvSpPr>
            <a:spLocks noGrp="1"/>
          </p:cNvSpPr>
          <p:nvPr>
            <p:ph idx="1"/>
          </p:nvPr>
        </p:nvSpPr>
        <p:spPr/>
        <p:txBody>
          <a:bodyPr>
            <a:normAutofit fontScale="85000" lnSpcReduction="10000"/>
          </a:bodyPr>
          <a:lstStyle/>
          <a:p>
            <a:r>
              <a:rPr lang="en-US" dirty="0" smtClean="0"/>
              <a:t>You can also use the pop(), method to remove an item, but this method will remove the </a:t>
            </a:r>
            <a:r>
              <a:rPr lang="en-US" i="1" dirty="0" smtClean="0"/>
              <a:t>last</a:t>
            </a:r>
            <a:r>
              <a:rPr lang="en-US" dirty="0" smtClean="0"/>
              <a:t> item. Remember that sets are unordered, so you will not know what item that gets removed.</a:t>
            </a:r>
          </a:p>
          <a:p>
            <a:r>
              <a:rPr lang="en-US" dirty="0" smtClean="0"/>
              <a:t>The return value of the pop() method is the removed item.</a:t>
            </a:r>
          </a:p>
          <a:p>
            <a:pPr>
              <a:buNone/>
            </a:pPr>
            <a:r>
              <a:rPr lang="en-US" dirty="0" smtClean="0"/>
              <a:t>Example:</a:t>
            </a:r>
          </a:p>
          <a:p>
            <a:pPr>
              <a:buNone/>
            </a:pPr>
            <a:r>
              <a:rPr lang="en-US" dirty="0" smtClean="0"/>
              <a:t>Remove the last item by using the pop() method:</a:t>
            </a:r>
          </a:p>
          <a:p>
            <a:pPr>
              <a:buNone/>
            </a:pPr>
            <a:r>
              <a:rPr lang="en-US" dirty="0" smtClean="0"/>
              <a:t>	</a:t>
            </a:r>
            <a:r>
              <a:rPr lang="en-US" dirty="0" err="1" smtClean="0"/>
              <a:t>thisset</a:t>
            </a:r>
            <a:r>
              <a:rPr lang="en-US" dirty="0" smtClean="0"/>
              <a:t> = {"apple", "banana", "cherry"}</a:t>
            </a:r>
            <a:br>
              <a:rPr lang="en-US" dirty="0" smtClean="0"/>
            </a:br>
            <a:r>
              <a:rPr lang="en-US" dirty="0" smtClean="0"/>
              <a:t/>
            </a:r>
            <a:br>
              <a:rPr lang="en-US" dirty="0" smtClean="0"/>
            </a:br>
            <a:r>
              <a:rPr lang="en-US" dirty="0" smtClean="0"/>
              <a:t>x = thisset.pop()</a:t>
            </a:r>
            <a:br>
              <a:rPr lang="en-US" dirty="0" smtClean="0"/>
            </a:br>
            <a:r>
              <a:rPr lang="en-US" dirty="0" smtClean="0"/>
              <a:t/>
            </a:r>
            <a:br>
              <a:rPr lang="en-US" dirty="0" smtClean="0"/>
            </a:br>
            <a:r>
              <a:rPr lang="en-US" dirty="0" smtClean="0"/>
              <a:t>print(x)</a:t>
            </a:r>
            <a:br>
              <a:rPr lang="en-US" dirty="0" smtClean="0"/>
            </a:br>
            <a:r>
              <a:rPr lang="en-US" dirty="0" smtClean="0"/>
              <a:t/>
            </a:r>
            <a:br>
              <a:rPr lang="en-US" dirty="0" smtClean="0"/>
            </a:br>
            <a:r>
              <a:rPr lang="en-US" dirty="0" smtClean="0"/>
              <a:t>print(</a:t>
            </a:r>
            <a:r>
              <a:rPr lang="en-US" dirty="0" err="1" smtClean="0"/>
              <a:t>thisset</a:t>
            </a:r>
            <a:r>
              <a:rPr lang="en-US" dirty="0" smtClean="0"/>
              <a:t>)</a:t>
            </a:r>
          </a:p>
          <a:p>
            <a:endParaRPr lang="en-US" dirty="0"/>
          </a:p>
        </p:txBody>
      </p:sp>
    </p:spTree>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Clear and delete</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The clear() method empties the set:</a:t>
            </a:r>
          </a:p>
          <a:p>
            <a:r>
              <a:rPr lang="en-US" dirty="0" err="1" smtClean="0"/>
              <a:t>thisset</a:t>
            </a:r>
            <a:r>
              <a:rPr lang="en-US" dirty="0" smtClean="0"/>
              <a:t> = {"apple", "banana", "cherry"}</a:t>
            </a:r>
            <a:br>
              <a:rPr lang="en-US" dirty="0" smtClean="0"/>
            </a:br>
            <a:r>
              <a:rPr lang="en-US" dirty="0" smtClean="0"/>
              <a:t/>
            </a:r>
            <a:br>
              <a:rPr lang="en-US" dirty="0" smtClean="0"/>
            </a:br>
            <a:r>
              <a:rPr lang="en-US" dirty="0" err="1" smtClean="0"/>
              <a:t>thisset.clear</a:t>
            </a:r>
            <a:r>
              <a:rPr lang="en-US" dirty="0" smtClean="0"/>
              <a:t>()</a:t>
            </a:r>
            <a:br>
              <a:rPr lang="en-US" dirty="0" smtClean="0"/>
            </a:br>
            <a:r>
              <a:rPr lang="en-US" dirty="0" smtClean="0"/>
              <a:t/>
            </a:r>
            <a:br>
              <a:rPr lang="en-US" dirty="0" smtClean="0"/>
            </a:br>
            <a:r>
              <a:rPr lang="en-US" dirty="0" smtClean="0"/>
              <a:t>print(</a:t>
            </a:r>
            <a:r>
              <a:rPr lang="en-US" dirty="0" err="1" smtClean="0"/>
              <a:t>thisset</a:t>
            </a:r>
            <a:r>
              <a:rPr lang="en-US" dirty="0" smtClean="0"/>
              <a:t>)</a:t>
            </a:r>
          </a:p>
          <a:p>
            <a:r>
              <a:rPr lang="en-US" dirty="0" smtClean="0"/>
              <a:t>The del keyword will delete the set completely:</a:t>
            </a:r>
          </a:p>
          <a:p>
            <a:pPr>
              <a:buNone/>
            </a:pPr>
            <a:r>
              <a:rPr lang="en-US" dirty="0" smtClean="0"/>
              <a:t>	Del </a:t>
            </a:r>
            <a:r>
              <a:rPr lang="en-US" dirty="0" err="1" smtClean="0"/>
              <a:t>thisset</a:t>
            </a:r>
            <a:endParaRPr lang="en-US" dirty="0" smtClean="0"/>
          </a:p>
          <a:p>
            <a:pPr>
              <a:buNone/>
            </a:pPr>
            <a:r>
              <a:rPr lang="en-US" dirty="0" smtClean="0"/>
              <a:t>	Print(</a:t>
            </a:r>
            <a:r>
              <a:rPr lang="en-US" dirty="0" err="1" smtClean="0"/>
              <a:t>thisset</a:t>
            </a:r>
            <a:r>
              <a:rPr lang="en-US" dirty="0" smtClean="0"/>
              <a:t>)</a:t>
            </a:r>
          </a:p>
          <a:p>
            <a:endParaRPr lang="en-US" dirty="0"/>
          </a:p>
        </p:txBody>
      </p:sp>
    </p:spTree>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union() method returns a new set with all items from both sets:</a:t>
            </a:r>
          </a:p>
          <a:p>
            <a:r>
              <a:rPr lang="en-US" dirty="0" smtClean="0"/>
              <a:t>set1 = {"a", "b" , "c"}</a:t>
            </a:r>
            <a:br>
              <a:rPr lang="en-US" dirty="0" smtClean="0"/>
            </a:br>
            <a:r>
              <a:rPr lang="en-US" dirty="0" smtClean="0"/>
              <a:t>set2 = {1, 2, 3}</a:t>
            </a:r>
            <a:br>
              <a:rPr lang="en-US" dirty="0" smtClean="0"/>
            </a:br>
            <a:r>
              <a:rPr lang="en-US" dirty="0" smtClean="0"/>
              <a:t/>
            </a:r>
            <a:br>
              <a:rPr lang="en-US" dirty="0" smtClean="0"/>
            </a:br>
            <a:r>
              <a:rPr lang="en-US" dirty="0" smtClean="0"/>
              <a:t>set3 = set1.union(set2)</a:t>
            </a:r>
            <a:br>
              <a:rPr lang="en-US" dirty="0" smtClean="0"/>
            </a:br>
            <a:r>
              <a:rPr lang="en-US" dirty="0" smtClean="0"/>
              <a:t>print(set3)</a:t>
            </a:r>
          </a:p>
          <a:p>
            <a:r>
              <a:rPr lang="en-US" dirty="0" smtClean="0"/>
              <a:t>The update() method inserts the items in set2 into set1:</a:t>
            </a:r>
          </a:p>
          <a:p>
            <a:r>
              <a:rPr lang="en-US" dirty="0" smtClean="0"/>
              <a:t>set1 = {"a", "b" , "c"}</a:t>
            </a:r>
            <a:br>
              <a:rPr lang="en-US" dirty="0" smtClean="0"/>
            </a:br>
            <a:r>
              <a:rPr lang="en-US" dirty="0" smtClean="0"/>
              <a:t>set2 = {1, 2, 3}</a:t>
            </a:r>
            <a:br>
              <a:rPr lang="en-US" dirty="0" smtClean="0"/>
            </a:br>
            <a:r>
              <a:rPr lang="en-US" dirty="0" smtClean="0"/>
              <a:t/>
            </a:r>
            <a:br>
              <a:rPr lang="en-US" dirty="0" smtClean="0"/>
            </a:br>
            <a:r>
              <a:rPr lang="en-US" dirty="0" smtClean="0"/>
              <a:t>set1.update(set2)</a:t>
            </a:r>
            <a:br>
              <a:rPr lang="en-US" dirty="0" smtClean="0"/>
            </a:br>
            <a:r>
              <a:rPr lang="en-US" dirty="0" smtClean="0"/>
              <a:t>print(set1)</a:t>
            </a:r>
          </a:p>
          <a:p>
            <a:endParaRPr lang="en-US" dirty="0"/>
          </a:p>
        </p:txBody>
      </p:sp>
    </p:spTree>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Dictionary</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A dictionary is a collection which is ordered, changeable and un-indexed. In Python dictionaries are written with curly brackets, and they have keys and values.</a:t>
            </a:r>
          </a:p>
          <a:p>
            <a:r>
              <a:rPr lang="en-US" dirty="0" smtClean="0"/>
              <a:t>Create and print a dictionary:</a:t>
            </a:r>
          </a:p>
          <a:p>
            <a:r>
              <a:rPr lang="en-US" dirty="0" smtClean="0"/>
              <a:t>d= {"brand": “Audi",  "model": “2020"}</a:t>
            </a:r>
            <a:br>
              <a:rPr lang="en-US" dirty="0" smtClean="0"/>
            </a:br>
            <a:r>
              <a:rPr lang="en-US" dirty="0" smtClean="0"/>
              <a:t>print(</a:t>
            </a:r>
            <a:r>
              <a:rPr lang="en-US" dirty="0" err="1" smtClean="0"/>
              <a:t>dict</a:t>
            </a:r>
            <a:r>
              <a:rPr lang="en-US" dirty="0" smtClean="0"/>
              <a:t>)</a:t>
            </a:r>
          </a:p>
          <a:p>
            <a:endParaRPr lang="en-US" dirty="0"/>
          </a:p>
        </p:txBody>
      </p:sp>
    </p:spTree>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Accessing items</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You can access the items of a dictionary by referring to its key name, inside square brackets:</a:t>
            </a:r>
          </a:p>
          <a:p>
            <a:r>
              <a:rPr lang="en-US" dirty="0" smtClean="0"/>
              <a:t>Get the value of the "model" key:</a:t>
            </a:r>
          </a:p>
          <a:p>
            <a:pPr>
              <a:buNone/>
            </a:pPr>
            <a:r>
              <a:rPr lang="en-US" dirty="0" smtClean="0"/>
              <a:t>	x = d["model"]</a:t>
            </a:r>
          </a:p>
          <a:p>
            <a:r>
              <a:rPr lang="en-US" dirty="0" smtClean="0"/>
              <a:t>There is also a method called get() that will give you the same result:</a:t>
            </a:r>
          </a:p>
          <a:p>
            <a:pPr>
              <a:buNone/>
            </a:pPr>
            <a:r>
              <a:rPr lang="en-US" dirty="0" smtClean="0"/>
              <a:t> 	x = </a:t>
            </a:r>
            <a:r>
              <a:rPr lang="en-US" dirty="0" err="1" smtClean="0"/>
              <a:t>d.get</a:t>
            </a:r>
            <a:r>
              <a:rPr lang="en-US" dirty="0" smtClean="0"/>
              <a:t>("model")</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You can change the value of a specific item by referring to its key name:</a:t>
            </a:r>
          </a:p>
          <a:p>
            <a:r>
              <a:rPr lang="en-US" dirty="0" smtClean="0"/>
              <a:t/>
            </a:r>
            <a:br>
              <a:rPr lang="en-US" dirty="0" smtClean="0"/>
            </a:br>
            <a:r>
              <a:rPr lang="en-US" dirty="0" err="1" smtClean="0"/>
              <a:t>dict</a:t>
            </a:r>
            <a:r>
              <a:rPr lang="en-US" dirty="0" smtClean="0"/>
              <a:t> = {"brand": “</a:t>
            </a:r>
            <a:r>
              <a:rPr lang="en-US" dirty="0" err="1" smtClean="0"/>
              <a:t>Maruthi</a:t>
            </a:r>
            <a:r>
              <a:rPr lang="en-US" dirty="0" smtClean="0"/>
              <a:t> </a:t>
            </a:r>
            <a:r>
              <a:rPr lang="en-US" dirty="0" err="1" smtClean="0"/>
              <a:t>susuki</a:t>
            </a:r>
            <a:r>
              <a:rPr lang="en-US" dirty="0" smtClean="0"/>
              <a:t>","model": “</a:t>
            </a:r>
            <a:r>
              <a:rPr lang="en-US" dirty="0" err="1" smtClean="0"/>
              <a:t>celerio</a:t>
            </a:r>
            <a:r>
              <a:rPr lang="en-US" dirty="0" smtClean="0"/>
              <a:t>",</a:t>
            </a:r>
            <a:br>
              <a:rPr lang="en-US" dirty="0" smtClean="0"/>
            </a:br>
            <a:r>
              <a:rPr lang="en-US" dirty="0" smtClean="0"/>
              <a:t>  "year": 2019</a:t>
            </a:r>
            <a:br>
              <a:rPr lang="en-US" dirty="0" smtClean="0"/>
            </a:br>
            <a:r>
              <a:rPr lang="en-US" dirty="0" smtClean="0"/>
              <a:t>}</a:t>
            </a:r>
            <a:br>
              <a:rPr lang="en-US" dirty="0" smtClean="0"/>
            </a:br>
            <a:r>
              <a:rPr lang="en-US" dirty="0" err="1" smtClean="0"/>
              <a:t>dict</a:t>
            </a:r>
            <a:r>
              <a:rPr lang="en-US" dirty="0" smtClean="0"/>
              <a:t>["year"] = 2020</a:t>
            </a:r>
          </a:p>
          <a:p>
            <a:pPr marL="0" indent="0">
              <a:buNone/>
            </a:pPr>
            <a:r>
              <a:rPr lang="en-US" dirty="0" smtClean="0"/>
              <a:t>print(</a:t>
            </a:r>
            <a:r>
              <a:rPr lang="en-US" dirty="0" err="1" smtClean="0"/>
              <a:t>dict</a:t>
            </a:r>
            <a:r>
              <a:rPr lang="en-US" dirty="0" smtClean="0"/>
              <a:t>)</a:t>
            </a:r>
            <a:endParaRPr lang="en-US" dirty="0"/>
          </a:p>
        </p:txBody>
      </p:sp>
    </p:spTree>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smtClean="0">
                <a:latin typeface="Algerian" pitchFamily="82" charset="0"/>
              </a:rPr>
              <a:t>Loop through a dictionary</a:t>
            </a:r>
            <a:endParaRPr lang="en-US" dirty="0">
              <a:latin typeface="Algerian" pitchFamily="82" charset="0"/>
            </a:endParaRPr>
          </a:p>
        </p:txBody>
      </p:sp>
      <p:sp>
        <p:nvSpPr>
          <p:cNvPr id="3" name="Content Placeholder 2"/>
          <p:cNvSpPr>
            <a:spLocks noGrp="1"/>
          </p:cNvSpPr>
          <p:nvPr>
            <p:ph idx="1"/>
          </p:nvPr>
        </p:nvSpPr>
        <p:spPr/>
        <p:txBody>
          <a:bodyPr>
            <a:normAutofit fontScale="62500" lnSpcReduction="20000"/>
          </a:bodyPr>
          <a:lstStyle/>
          <a:p>
            <a:r>
              <a:rPr lang="en-US" dirty="0" smtClean="0"/>
              <a:t>Print all key names in the dictionary, one by one:</a:t>
            </a:r>
          </a:p>
          <a:p>
            <a:pPr>
              <a:buNone/>
            </a:pPr>
            <a:r>
              <a:rPr lang="en-US" dirty="0" smtClean="0"/>
              <a:t>	for x in </a:t>
            </a:r>
            <a:r>
              <a:rPr lang="en-US" dirty="0" err="1" smtClean="0"/>
              <a:t>dict</a:t>
            </a:r>
            <a:r>
              <a:rPr lang="en-US" dirty="0" smtClean="0"/>
              <a:t>:</a:t>
            </a:r>
            <a:br>
              <a:rPr lang="en-US" dirty="0" smtClean="0"/>
            </a:br>
            <a:r>
              <a:rPr lang="en-US" dirty="0" smtClean="0"/>
              <a:t>  print(x)</a:t>
            </a:r>
          </a:p>
          <a:p>
            <a:pPr>
              <a:buNone/>
            </a:pPr>
            <a:endParaRPr lang="en-US" dirty="0" smtClean="0"/>
          </a:p>
          <a:p>
            <a:r>
              <a:rPr lang="en-US" dirty="0" smtClean="0"/>
              <a:t>Print all key names in the dictionary, one by one:</a:t>
            </a:r>
          </a:p>
          <a:p>
            <a:pPr>
              <a:buNone/>
            </a:pPr>
            <a:r>
              <a:rPr lang="en-US" dirty="0" smtClean="0"/>
              <a:t>	for x in </a:t>
            </a:r>
            <a:r>
              <a:rPr lang="en-US" dirty="0" err="1" smtClean="0"/>
              <a:t>thisdict</a:t>
            </a:r>
            <a:r>
              <a:rPr lang="en-US" dirty="0" smtClean="0"/>
              <a:t>:</a:t>
            </a:r>
            <a:br>
              <a:rPr lang="en-US" dirty="0" smtClean="0"/>
            </a:br>
            <a:r>
              <a:rPr lang="en-US" dirty="0" smtClean="0"/>
              <a:t>  print(x)</a:t>
            </a:r>
          </a:p>
          <a:p>
            <a:pPr>
              <a:buNone/>
            </a:pPr>
            <a:endParaRPr lang="en-US" dirty="0" smtClean="0"/>
          </a:p>
          <a:p>
            <a:r>
              <a:rPr lang="en-US" dirty="0" smtClean="0"/>
              <a:t>You can also use the values() method to return values of a dictionary:</a:t>
            </a:r>
          </a:p>
          <a:p>
            <a:pPr>
              <a:buNone/>
            </a:pPr>
            <a:r>
              <a:rPr lang="en-US" dirty="0" smtClean="0"/>
              <a:t>	for x in </a:t>
            </a:r>
            <a:r>
              <a:rPr lang="en-US" dirty="0" err="1" smtClean="0"/>
              <a:t>thisdict.values</a:t>
            </a:r>
            <a:r>
              <a:rPr lang="en-US" dirty="0" smtClean="0"/>
              <a:t>():</a:t>
            </a:r>
            <a:br>
              <a:rPr lang="en-US" dirty="0" smtClean="0"/>
            </a:br>
            <a:r>
              <a:rPr lang="en-US" dirty="0" smtClean="0"/>
              <a:t>  print(x)</a:t>
            </a:r>
          </a:p>
          <a:p>
            <a:pPr>
              <a:buNone/>
            </a:pPr>
            <a:endParaRPr lang="en-US" dirty="0" smtClean="0"/>
          </a:p>
          <a:p>
            <a:r>
              <a:rPr lang="en-US" dirty="0" smtClean="0"/>
              <a:t>Loop through both </a:t>
            </a:r>
            <a:r>
              <a:rPr lang="en-US" i="1" dirty="0" smtClean="0"/>
              <a:t>keys</a:t>
            </a:r>
            <a:r>
              <a:rPr lang="en-US" dirty="0" smtClean="0"/>
              <a:t> and </a:t>
            </a:r>
            <a:r>
              <a:rPr lang="en-US" i="1" dirty="0" smtClean="0"/>
              <a:t>values</a:t>
            </a:r>
            <a:r>
              <a:rPr lang="en-US" dirty="0" smtClean="0"/>
              <a:t>, by using the items() method:</a:t>
            </a:r>
          </a:p>
          <a:p>
            <a:pPr>
              <a:buNone/>
            </a:pPr>
            <a:r>
              <a:rPr lang="en-US" dirty="0" smtClean="0"/>
              <a:t>	for x, y in </a:t>
            </a:r>
            <a:r>
              <a:rPr lang="en-US" dirty="0" err="1" smtClean="0"/>
              <a:t>thisdict.items</a:t>
            </a:r>
            <a:r>
              <a:rPr lang="en-US" dirty="0" smtClean="0"/>
              <a:t>():</a:t>
            </a:r>
            <a:br>
              <a:rPr lang="en-US" dirty="0" smtClean="0"/>
            </a:br>
            <a:r>
              <a:rPr lang="en-US" dirty="0" smtClean="0"/>
              <a:t>  print(x, y)</a:t>
            </a:r>
          </a:p>
          <a:p>
            <a:pPr>
              <a:buNone/>
            </a:pPr>
            <a:r>
              <a:rPr lang="en-US" dirty="0" smtClean="0"/>
              <a:t/>
            </a:r>
            <a:br>
              <a:rPr lang="en-US" dirty="0" smtClean="0"/>
            </a:b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Check if "model" is present in the dictionary:</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smtClean="0"/>
              <a:t>if "model" in </a:t>
            </a:r>
            <a:r>
              <a:rPr lang="en-US" dirty="0" err="1" smtClean="0"/>
              <a:t>thisdict</a:t>
            </a:r>
            <a:r>
              <a:rPr lang="en-US" dirty="0" smtClean="0"/>
              <a:t>:</a:t>
            </a:r>
            <a:br>
              <a:rPr lang="en-US" dirty="0" smtClean="0"/>
            </a:br>
            <a:r>
              <a:rPr lang="en-US" dirty="0" smtClean="0"/>
              <a:t>  print("Yes, 'model' is one of the keys in the </a:t>
            </a:r>
            <a:r>
              <a:rPr lang="en-US" dirty="0" err="1" smtClean="0"/>
              <a:t>thisdict</a:t>
            </a:r>
            <a:r>
              <a:rPr lang="en-US" dirty="0" smtClean="0"/>
              <a:t> dictionary")</a:t>
            </a:r>
          </a:p>
          <a:p>
            <a:endParaRPr lang="en-US" dirty="0"/>
          </a:p>
        </p:txBody>
      </p:sp>
    </p:spTree>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Print the number of items in the dictionary:</a:t>
            </a:r>
          </a:p>
          <a:p>
            <a:pPr>
              <a:buNone/>
            </a:pPr>
            <a:r>
              <a:rPr lang="en-US" dirty="0" smtClean="0"/>
              <a:t>    print(</a:t>
            </a:r>
            <a:r>
              <a:rPr lang="en-US" dirty="0" err="1" smtClean="0"/>
              <a:t>len</a:t>
            </a:r>
            <a:r>
              <a:rPr lang="en-US" dirty="0" smtClean="0"/>
              <a:t>(</a:t>
            </a:r>
            <a:r>
              <a:rPr lang="en-US" dirty="0" err="1" smtClean="0"/>
              <a:t>thisdict</a:t>
            </a:r>
            <a:r>
              <a:rPr lang="en-US" dirty="0" smtClean="0"/>
              <a:t>))</a:t>
            </a:r>
          </a:p>
          <a:p>
            <a:pPr>
              <a:buNone/>
            </a:pPr>
            <a:r>
              <a:rPr lang="en-US" dirty="0" smtClean="0"/>
              <a:t>Adding Items:</a:t>
            </a:r>
          </a:p>
          <a:p>
            <a:r>
              <a:rPr lang="en-US" dirty="0" smtClean="0"/>
              <a:t>Adding an item to the dictionary is done by using a new index key and assigning a value to it:</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err="1" smtClean="0"/>
              <a:t>thisdict</a:t>
            </a:r>
            <a:r>
              <a:rPr lang="en-US" dirty="0" smtClean="0"/>
              <a:t>["color"] = "red"</a:t>
            </a:r>
            <a:br>
              <a:rPr lang="en-US" dirty="0" smtClean="0"/>
            </a:br>
            <a:r>
              <a:rPr lang="en-US" dirty="0" smtClean="0"/>
              <a:t>print(</a:t>
            </a:r>
            <a:r>
              <a:rPr lang="en-US" dirty="0" err="1" smtClean="0"/>
              <a:t>thisdict</a:t>
            </a:r>
            <a:r>
              <a:rPr lang="en-US" dirty="0" smtClean="0"/>
              <a:t>)</a:t>
            </a:r>
          </a:p>
          <a:p>
            <a:endParaRPr lang="en-US"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latin typeface="Algerian" pitchFamily="82" charset="0"/>
              </a:rPr>
              <a:t>Python is used to do?</a:t>
            </a:r>
            <a:endParaRPr lang="en-US" dirty="0">
              <a:latin typeface="Algerian" pitchFamily="82" charset="0"/>
            </a:endParaRPr>
          </a:p>
        </p:txBody>
      </p:sp>
      <p:pic>
        <p:nvPicPr>
          <p:cNvPr id="4" name="Content Placeholder 3" descr="image6.jpg"/>
          <p:cNvPicPr>
            <a:picLocks noGrp="1" noChangeAspect="1"/>
          </p:cNvPicPr>
          <p:nvPr>
            <p:ph idx="1"/>
          </p:nvPr>
        </p:nvPicPr>
        <p:blipFill>
          <a:blip r:embed="rId2"/>
          <a:stretch>
            <a:fillRect/>
          </a:stretch>
        </p:blipFill>
        <p:spPr>
          <a:xfrm>
            <a:off x="609600" y="1676400"/>
            <a:ext cx="8077200" cy="4594077"/>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Removing items</a:t>
            </a:r>
            <a:endParaRPr lang="en-US" dirty="0">
              <a:latin typeface="Algerian" pitchFamily="82" charset="0"/>
            </a:endParaRPr>
          </a:p>
        </p:txBody>
      </p:sp>
      <p:sp>
        <p:nvSpPr>
          <p:cNvPr id="3" name="Content Placeholder 2"/>
          <p:cNvSpPr>
            <a:spLocks noGrp="1"/>
          </p:cNvSpPr>
          <p:nvPr>
            <p:ph idx="1"/>
          </p:nvPr>
        </p:nvSpPr>
        <p:spPr/>
        <p:txBody>
          <a:bodyPr>
            <a:normAutofit fontScale="70000" lnSpcReduction="20000"/>
          </a:bodyPr>
          <a:lstStyle/>
          <a:p>
            <a:r>
              <a:rPr lang="en-US" dirty="0" smtClean="0"/>
              <a:t>The pop() method removes the item with the specified key name:</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smtClean="0"/>
              <a:t>thisdict.pop("model")</a:t>
            </a:r>
            <a:br>
              <a:rPr lang="en-US" dirty="0" smtClean="0"/>
            </a:br>
            <a:r>
              <a:rPr lang="en-US" dirty="0" smtClean="0"/>
              <a:t>print(</a:t>
            </a:r>
            <a:r>
              <a:rPr lang="en-US" dirty="0" err="1" smtClean="0"/>
              <a:t>thisdict</a:t>
            </a:r>
            <a:r>
              <a:rPr lang="en-US" dirty="0" smtClean="0"/>
              <a:t>)</a:t>
            </a:r>
          </a:p>
          <a:p>
            <a:r>
              <a:rPr lang="en-US" dirty="0" smtClean="0"/>
              <a:t>The </a:t>
            </a:r>
            <a:r>
              <a:rPr lang="en-US" dirty="0" err="1" smtClean="0"/>
              <a:t>popitem</a:t>
            </a:r>
            <a:r>
              <a:rPr lang="en-US" dirty="0" smtClean="0"/>
              <a:t>() method removes the last inserted item (in versions before 3.7, a random item is removed instead):</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err="1" smtClean="0"/>
              <a:t>thisdict.popitem</a:t>
            </a:r>
            <a:r>
              <a:rPr lang="en-US" dirty="0" smtClean="0"/>
              <a:t>()</a:t>
            </a:r>
            <a:br>
              <a:rPr lang="en-US" dirty="0" smtClean="0"/>
            </a:br>
            <a:r>
              <a:rPr lang="en-US" dirty="0" smtClean="0"/>
              <a:t>print(</a:t>
            </a:r>
            <a:r>
              <a:rPr lang="en-US" dirty="0" err="1" smtClean="0"/>
              <a:t>thisdict</a:t>
            </a:r>
            <a:r>
              <a:rPr lang="en-US" dirty="0" smtClean="0"/>
              <a:t>)</a:t>
            </a:r>
          </a:p>
          <a:p>
            <a:endParaRPr lang="en-US" dirty="0"/>
          </a:p>
        </p:txBody>
      </p:sp>
    </p:spTree>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The del keyword removes the item with the specified key name:</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smtClean="0"/>
              <a:t>del </a:t>
            </a:r>
            <a:r>
              <a:rPr lang="en-US" dirty="0" err="1" smtClean="0"/>
              <a:t>thisdict</a:t>
            </a:r>
            <a:r>
              <a:rPr lang="en-US" dirty="0" smtClean="0"/>
              <a:t>["model"]</a:t>
            </a:r>
            <a:br>
              <a:rPr lang="en-US" dirty="0" smtClean="0"/>
            </a:br>
            <a:r>
              <a:rPr lang="en-US" dirty="0" smtClean="0"/>
              <a:t>print(</a:t>
            </a:r>
            <a:r>
              <a:rPr lang="en-US" dirty="0" err="1" smtClean="0"/>
              <a:t>thisdict</a:t>
            </a:r>
            <a:r>
              <a:rPr lang="en-US" dirty="0" smtClean="0"/>
              <a:t>)</a:t>
            </a:r>
          </a:p>
          <a:p>
            <a:r>
              <a:rPr lang="en-US" dirty="0" smtClean="0"/>
              <a:t>The del keyword can also delete the dictionary completely:</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smtClean="0"/>
              <a:t>del </a:t>
            </a:r>
            <a:r>
              <a:rPr lang="en-US" dirty="0" err="1" smtClean="0"/>
              <a:t>thisdict</a:t>
            </a:r>
            <a:r>
              <a:rPr lang="en-US" dirty="0" smtClean="0"/>
              <a:t/>
            </a:r>
            <a:br>
              <a:rPr lang="en-US" dirty="0" smtClean="0"/>
            </a:br>
            <a:r>
              <a:rPr lang="en-US" dirty="0" smtClean="0"/>
              <a:t>print(</a:t>
            </a:r>
            <a:r>
              <a:rPr lang="en-US" dirty="0" err="1" smtClean="0"/>
              <a:t>thisdict</a:t>
            </a:r>
            <a:r>
              <a:rPr lang="en-US" dirty="0" smtClean="0"/>
              <a:t>) #this will cause an error because "</a:t>
            </a:r>
            <a:r>
              <a:rPr lang="en-US" dirty="0" err="1" smtClean="0"/>
              <a:t>thisdict</a:t>
            </a:r>
            <a:r>
              <a:rPr lang="en-US" dirty="0" smtClean="0"/>
              <a:t>" no longer exists</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The clear() method empties the dictionary:</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err="1" smtClean="0"/>
              <a:t>thisdict.clear</a:t>
            </a:r>
            <a:r>
              <a:rPr lang="en-US" dirty="0" smtClean="0"/>
              <a:t>()</a:t>
            </a:r>
            <a:br>
              <a:rPr lang="en-US" dirty="0" smtClean="0"/>
            </a:br>
            <a:r>
              <a:rPr lang="en-US" dirty="0" smtClean="0"/>
              <a:t>print(</a:t>
            </a:r>
            <a:r>
              <a:rPr lang="en-US" dirty="0" err="1" smtClean="0"/>
              <a:t>thisdict</a:t>
            </a:r>
            <a:r>
              <a:rPr lang="en-US" dirty="0" smtClean="0"/>
              <a:t>)</a:t>
            </a:r>
          </a:p>
          <a:p>
            <a:endParaRPr lang="en-US" dirty="0"/>
          </a:p>
        </p:txBody>
      </p:sp>
    </p:spTree>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Copy a dictionary</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Make a copy of a dictionary with the copy() method:</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err="1" smtClean="0"/>
              <a:t>mydict</a:t>
            </a:r>
            <a:r>
              <a:rPr lang="en-US" dirty="0" smtClean="0"/>
              <a:t> = </a:t>
            </a:r>
            <a:r>
              <a:rPr lang="en-US" dirty="0" err="1" smtClean="0"/>
              <a:t>thisdict.copy</a:t>
            </a:r>
            <a:r>
              <a:rPr lang="en-US" dirty="0" smtClean="0"/>
              <a:t>()</a:t>
            </a:r>
            <a:br>
              <a:rPr lang="en-US" dirty="0" smtClean="0"/>
            </a:br>
            <a:r>
              <a:rPr lang="en-US" dirty="0" smtClean="0"/>
              <a:t>print(</a:t>
            </a:r>
            <a:r>
              <a:rPr lang="en-US" dirty="0" err="1" smtClean="0"/>
              <a:t>mydict</a:t>
            </a:r>
            <a:r>
              <a:rPr lang="en-US" dirty="0" smtClean="0"/>
              <a:t>)</a:t>
            </a:r>
          </a:p>
          <a:p>
            <a:endParaRPr lang="en-US" dirty="0"/>
          </a:p>
        </p:txBody>
      </p:sp>
    </p:spTree>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a:bodyPr>
          <a:lstStyle/>
          <a:p>
            <a:r>
              <a:rPr lang="en-US" dirty="0" smtClean="0"/>
              <a:t>Make a copy of a dictionary with the </a:t>
            </a:r>
            <a:r>
              <a:rPr lang="en-US" dirty="0" err="1" smtClean="0"/>
              <a:t>dict</a:t>
            </a:r>
            <a:r>
              <a:rPr lang="en-US" dirty="0" smtClean="0"/>
              <a:t>() function:</a:t>
            </a:r>
          </a:p>
          <a:p>
            <a:r>
              <a:rPr lang="en-US" dirty="0" err="1" smtClean="0"/>
              <a:t>thisdict</a:t>
            </a:r>
            <a:r>
              <a:rPr lang="en-US" dirty="0" smtClean="0"/>
              <a:t> = {</a:t>
            </a:r>
            <a:br>
              <a:rPr lang="en-US" dirty="0" smtClean="0"/>
            </a:br>
            <a:r>
              <a:rPr lang="en-US" dirty="0" smtClean="0"/>
              <a:t>  "brand": "Ford",</a:t>
            </a:r>
            <a:br>
              <a:rPr lang="en-US" dirty="0" smtClean="0"/>
            </a:br>
            <a:r>
              <a:rPr lang="en-US" dirty="0" smtClean="0"/>
              <a:t>  "model": "Mustang",</a:t>
            </a:r>
            <a:br>
              <a:rPr lang="en-US" dirty="0" smtClean="0"/>
            </a:br>
            <a:r>
              <a:rPr lang="en-US" dirty="0" smtClean="0"/>
              <a:t>  "year": 1964</a:t>
            </a:r>
            <a:br>
              <a:rPr lang="en-US" dirty="0" smtClean="0"/>
            </a:br>
            <a:r>
              <a:rPr lang="en-US" dirty="0" smtClean="0"/>
              <a:t>}</a:t>
            </a:r>
            <a:br>
              <a:rPr lang="en-US" dirty="0" smtClean="0"/>
            </a:br>
            <a:r>
              <a:rPr lang="en-US" dirty="0" err="1" smtClean="0"/>
              <a:t>mydict</a:t>
            </a:r>
            <a:r>
              <a:rPr lang="en-US" dirty="0" smtClean="0"/>
              <a:t> = </a:t>
            </a:r>
            <a:r>
              <a:rPr lang="en-US" dirty="0" err="1" smtClean="0"/>
              <a:t>dict</a:t>
            </a:r>
            <a:r>
              <a:rPr lang="en-US" dirty="0" smtClean="0"/>
              <a:t>(</a:t>
            </a:r>
            <a:r>
              <a:rPr lang="en-US" dirty="0" err="1" smtClean="0"/>
              <a:t>thisdict</a:t>
            </a:r>
            <a:r>
              <a:rPr lang="en-US" dirty="0" smtClean="0"/>
              <a:t>)</a:t>
            </a:r>
            <a:br>
              <a:rPr lang="en-US" dirty="0" smtClean="0"/>
            </a:br>
            <a:r>
              <a:rPr lang="en-US" dirty="0" smtClean="0"/>
              <a:t>print(</a:t>
            </a:r>
            <a:r>
              <a:rPr lang="en-US" dirty="0" err="1" smtClean="0"/>
              <a:t>mydict</a:t>
            </a:r>
            <a:r>
              <a:rPr lang="en-US" dirty="0" smtClean="0"/>
              <a:t>)</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Nested dictionaries</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A dictionary can also contain many dictionaries, this is called nested dictionaries.</a:t>
            </a:r>
          </a:p>
          <a:p>
            <a:r>
              <a:rPr lang="en-US" dirty="0" smtClean="0"/>
              <a:t>myfamily = {"child1" : { "name" : "</a:t>
            </a:r>
            <a:r>
              <a:rPr lang="en-US" dirty="0" err="1" smtClean="0"/>
              <a:t>Emil","year</a:t>
            </a:r>
            <a:r>
              <a:rPr lang="en-US" dirty="0" smtClean="0"/>
              <a:t>" : 2004},</a:t>
            </a:r>
            <a:br>
              <a:rPr lang="en-US" dirty="0" smtClean="0"/>
            </a:br>
            <a:r>
              <a:rPr lang="en-US" dirty="0" smtClean="0"/>
              <a:t>  "child2" : { "name" : "Tobias", "year" : 2007},</a:t>
            </a:r>
            <a:br>
              <a:rPr lang="en-US" dirty="0" smtClean="0"/>
            </a:br>
            <a:r>
              <a:rPr lang="en-US" dirty="0" smtClean="0"/>
              <a:t>  "child3" : {"name" : "</a:t>
            </a:r>
            <a:r>
              <a:rPr lang="en-US" dirty="0" err="1" smtClean="0"/>
              <a:t>Linus","year</a:t>
            </a:r>
            <a:r>
              <a:rPr lang="en-US" dirty="0" smtClean="0"/>
              <a:t>" : 2011  }}</a:t>
            </a:r>
            <a:br>
              <a:rPr lang="en-US" dirty="0" smtClean="0"/>
            </a:br>
            <a:endParaRPr lang="en-US" dirty="0"/>
          </a:p>
        </p:txBody>
      </p:sp>
    </p:spTree>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Create three dictionaries, then create one dictionary that will contain the other three dictionaries:</a:t>
            </a:r>
          </a:p>
          <a:p>
            <a:r>
              <a:rPr lang="en-US" dirty="0" smtClean="0"/>
              <a:t>child1 = {</a:t>
            </a:r>
            <a:br>
              <a:rPr lang="en-US" dirty="0" smtClean="0"/>
            </a:br>
            <a:r>
              <a:rPr lang="en-US" dirty="0" smtClean="0"/>
              <a:t>  "name" : "Emil",</a:t>
            </a:r>
            <a:br>
              <a:rPr lang="en-US" dirty="0" smtClean="0"/>
            </a:br>
            <a:r>
              <a:rPr lang="en-US" dirty="0" smtClean="0"/>
              <a:t>  "year" : 2004</a:t>
            </a:r>
            <a:br>
              <a:rPr lang="en-US" dirty="0" smtClean="0"/>
            </a:br>
            <a:r>
              <a:rPr lang="en-US" dirty="0" smtClean="0"/>
              <a:t>}</a:t>
            </a:r>
            <a:br>
              <a:rPr lang="en-US" dirty="0" smtClean="0"/>
            </a:br>
            <a:r>
              <a:rPr lang="en-US" dirty="0" smtClean="0"/>
              <a:t>child2 = {</a:t>
            </a:r>
            <a:br>
              <a:rPr lang="en-US" dirty="0" smtClean="0"/>
            </a:br>
            <a:r>
              <a:rPr lang="en-US" dirty="0" smtClean="0"/>
              <a:t>  "name" : "Tobias",</a:t>
            </a:r>
            <a:br>
              <a:rPr lang="en-US" dirty="0" smtClean="0"/>
            </a:br>
            <a:r>
              <a:rPr lang="en-US" dirty="0" smtClean="0"/>
              <a:t>  "year" : 2007</a:t>
            </a:r>
            <a:br>
              <a:rPr lang="en-US" dirty="0" smtClean="0"/>
            </a:br>
            <a:r>
              <a:rPr lang="en-US" dirty="0" smtClean="0"/>
              <a:t>}</a:t>
            </a:r>
            <a:br>
              <a:rPr lang="en-US" dirty="0" smtClean="0"/>
            </a:br>
            <a:r>
              <a:rPr lang="en-US" dirty="0" smtClean="0"/>
              <a:t>child3 = {</a:t>
            </a:r>
            <a:br>
              <a:rPr lang="en-US" dirty="0" smtClean="0"/>
            </a:br>
            <a:r>
              <a:rPr lang="en-US" dirty="0" smtClean="0"/>
              <a:t>  "name" : "Linus",</a:t>
            </a:r>
            <a:br>
              <a:rPr lang="en-US" dirty="0" smtClean="0"/>
            </a:br>
            <a:r>
              <a:rPr lang="en-US" dirty="0" smtClean="0"/>
              <a:t>  "year" : 2011</a:t>
            </a:r>
            <a:br>
              <a:rPr lang="en-US" dirty="0" smtClean="0"/>
            </a:br>
            <a:r>
              <a:rPr lang="en-US" dirty="0" smtClean="0"/>
              <a:t>}</a:t>
            </a:r>
            <a:br>
              <a:rPr lang="en-US" dirty="0" smtClean="0"/>
            </a:br>
            <a:r>
              <a:rPr lang="en-US" dirty="0" smtClean="0"/>
              <a:t/>
            </a:r>
            <a:br>
              <a:rPr lang="en-US" dirty="0" smtClean="0"/>
            </a:br>
            <a:r>
              <a:rPr lang="en-US" dirty="0" smtClean="0"/>
              <a:t>myfamily = { "child1" : child1, "child2" : child2,"child3" : child3}</a:t>
            </a:r>
          </a:p>
          <a:p>
            <a:endParaRPr lang="en-US" dirty="0"/>
          </a:p>
        </p:txBody>
      </p:sp>
    </p:spTree>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latin typeface="Algerian" pitchFamily="82" charset="0"/>
              </a:rPr>
              <a:t>Functions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A function is a block of code which only runs when it is called.</a:t>
            </a:r>
          </a:p>
          <a:p>
            <a:r>
              <a:rPr lang="en-US" dirty="0" smtClean="0"/>
              <a:t>You can pass data, known as parameters, into a function.</a:t>
            </a:r>
          </a:p>
          <a:p>
            <a:r>
              <a:rPr lang="en-US" dirty="0" smtClean="0"/>
              <a:t>A function can return data as a result.</a:t>
            </a:r>
          </a:p>
          <a:p>
            <a:r>
              <a:rPr lang="en-US" dirty="0" smtClean="0"/>
              <a:t>Functions are classified as built-in functions </a:t>
            </a:r>
          </a:p>
          <a:p>
            <a:r>
              <a:rPr lang="en-US" dirty="0" smtClean="0">
                <a:solidFill>
                  <a:srgbClr val="FF0000"/>
                </a:solidFill>
              </a:rPr>
              <a:t>Pre-Defined Functions</a:t>
            </a:r>
          </a:p>
          <a:p>
            <a:r>
              <a:rPr lang="en-US" dirty="0" smtClean="0">
                <a:solidFill>
                  <a:srgbClr val="FF0000"/>
                </a:solidFill>
              </a:rPr>
              <a:t>User-Defined Functions.</a:t>
            </a:r>
          </a:p>
          <a:p>
            <a:endParaRPr lang="en-US" dirty="0"/>
          </a:p>
        </p:txBody>
      </p:sp>
    </p:spTree>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Pre-Defined Function</a:t>
            </a:r>
            <a:endParaRPr lang="en-US" dirty="0"/>
          </a:p>
        </p:txBody>
      </p:sp>
      <p:sp>
        <p:nvSpPr>
          <p:cNvPr id="3" name="Content Placeholder 2"/>
          <p:cNvSpPr>
            <a:spLocks noGrp="1"/>
          </p:cNvSpPr>
          <p:nvPr>
            <p:ph idx="1"/>
          </p:nvPr>
        </p:nvSpPr>
        <p:spPr/>
        <p:txBody>
          <a:bodyPr/>
          <a:lstStyle/>
          <a:p>
            <a:r>
              <a:rPr lang="en-US" dirty="0" smtClean="0"/>
              <a:t>The Python built-in functions are defined as the functions whose functionality is pre-defined in Python. Ex. print(), input(), list(), </a:t>
            </a:r>
            <a:r>
              <a:rPr lang="en-US" dirty="0" err="1" smtClean="0"/>
              <a:t>int</a:t>
            </a:r>
            <a:r>
              <a:rPr lang="en-US" dirty="0" smtClean="0"/>
              <a:t>(), float() etc..,</a:t>
            </a:r>
          </a:p>
          <a:p>
            <a:endParaRPr lang="en-US" dirty="0" smtClean="0"/>
          </a:p>
          <a:p>
            <a:r>
              <a:rPr lang="en-US" dirty="0" smtClean="0"/>
              <a:t>There are several built-in functions in Python which are listed below:</a:t>
            </a:r>
          </a:p>
          <a:p>
            <a:endParaRPr 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lstStyle/>
          <a:p>
            <a:pPr marL="109728" lvl="0" indent="0">
              <a:spcBef>
                <a:spcPts val="400"/>
              </a:spcBef>
              <a:buSzPts val="1836"/>
              <a:buNone/>
            </a:pPr>
            <a:r>
              <a:rPr lang="en-US" dirty="0" smtClean="0">
                <a:solidFill>
                  <a:srgbClr val="7030A0"/>
                </a:solidFill>
              </a:rPr>
              <a:t>Ex: Print</a:t>
            </a:r>
            <a:r>
              <a:rPr lang="en-US" dirty="0">
                <a:solidFill>
                  <a:srgbClr val="7030A0"/>
                </a:solidFill>
              </a:rPr>
              <a:t>(),input(),</a:t>
            </a:r>
            <a:r>
              <a:rPr lang="en-US" dirty="0" err="1">
                <a:solidFill>
                  <a:srgbClr val="7030A0"/>
                </a:solidFill>
              </a:rPr>
              <a:t>int</a:t>
            </a:r>
            <a:r>
              <a:rPr lang="en-US" dirty="0">
                <a:solidFill>
                  <a:srgbClr val="7030A0"/>
                </a:solidFill>
              </a:rPr>
              <a:t>(),float(),string(),list(),range()…</a:t>
            </a:r>
            <a:endParaRPr lang="en-US" dirty="0"/>
          </a:p>
          <a:p>
            <a:pPr marL="109728" lvl="0" indent="0">
              <a:spcBef>
                <a:spcPts val="400"/>
              </a:spcBef>
              <a:buSzPts val="1836"/>
              <a:buNone/>
            </a:pPr>
            <a:endParaRPr lang="en-US" dirty="0"/>
          </a:p>
          <a:p>
            <a:pPr marL="109728" lvl="0" indent="0">
              <a:spcBef>
                <a:spcPts val="400"/>
              </a:spcBef>
              <a:buSzPts val="1836"/>
              <a:buNone/>
            </a:pPr>
            <a:r>
              <a:rPr lang="en-US" dirty="0">
                <a:solidFill>
                  <a:srgbClr val="7030A0"/>
                </a:solidFill>
              </a:rPr>
              <a:t>Pow(base, power)🡪</a:t>
            </a:r>
            <a:r>
              <a:rPr lang="en-US" dirty="0"/>
              <a:t> to find power of given value.</a:t>
            </a:r>
          </a:p>
          <a:p>
            <a:pPr marL="109728" lvl="0" indent="0">
              <a:spcBef>
                <a:spcPts val="400"/>
              </a:spcBef>
              <a:buSzPts val="1836"/>
              <a:buNone/>
            </a:pPr>
            <a:r>
              <a:rPr lang="en-US" dirty="0">
                <a:solidFill>
                  <a:srgbClr val="7030A0"/>
                </a:solidFill>
              </a:rPr>
              <a:t>bin(value)🡪 </a:t>
            </a:r>
            <a:r>
              <a:rPr lang="en-US" dirty="0"/>
              <a:t>to find binary value of given value.</a:t>
            </a:r>
          </a:p>
          <a:p>
            <a:pPr marL="109728" lvl="0" indent="0">
              <a:spcBef>
                <a:spcPts val="400"/>
              </a:spcBef>
              <a:buSzPts val="1836"/>
              <a:buNone/>
            </a:pPr>
            <a:r>
              <a:rPr lang="en-US" dirty="0" err="1">
                <a:solidFill>
                  <a:srgbClr val="7030A0"/>
                </a:solidFill>
              </a:rPr>
              <a:t>oct</a:t>
            </a:r>
            <a:r>
              <a:rPr lang="en-US" dirty="0">
                <a:solidFill>
                  <a:srgbClr val="7030A0"/>
                </a:solidFill>
              </a:rPr>
              <a:t>(value)🡪</a:t>
            </a:r>
            <a:r>
              <a:rPr lang="en-US" dirty="0"/>
              <a:t> to find octal value of given value.</a:t>
            </a:r>
          </a:p>
          <a:p>
            <a:pPr marL="109728" lvl="0" indent="0">
              <a:spcBef>
                <a:spcPts val="400"/>
              </a:spcBef>
              <a:buSzPts val="1836"/>
              <a:buNone/>
            </a:pPr>
            <a:r>
              <a:rPr lang="en-US" dirty="0">
                <a:solidFill>
                  <a:srgbClr val="7030A0"/>
                </a:solidFill>
              </a:rPr>
              <a:t>hex(value)🡪</a:t>
            </a:r>
            <a:r>
              <a:rPr lang="en-US" dirty="0"/>
              <a:t>to find </a:t>
            </a:r>
            <a:r>
              <a:rPr lang="en-US" dirty="0" err="1"/>
              <a:t>hexa</a:t>
            </a:r>
            <a:r>
              <a:rPr lang="en-US" dirty="0"/>
              <a:t> value of given value.</a:t>
            </a:r>
          </a:p>
          <a:p>
            <a:pPr marL="109728" lvl="0" indent="0">
              <a:spcBef>
                <a:spcPts val="400"/>
              </a:spcBef>
              <a:buSzPts val="1836"/>
              <a:buNone/>
            </a:pPr>
            <a:r>
              <a:rPr lang="en-US" dirty="0" err="1">
                <a:solidFill>
                  <a:srgbClr val="7030A0"/>
                </a:solidFill>
              </a:rPr>
              <a:t>eval</a:t>
            </a:r>
            <a:r>
              <a:rPr lang="en-US" dirty="0">
                <a:solidFill>
                  <a:srgbClr val="7030A0"/>
                </a:solidFill>
              </a:rPr>
              <a:t>()🡪 </a:t>
            </a:r>
            <a:r>
              <a:rPr lang="en-US" dirty="0"/>
              <a:t>it accepts all type of datatypes.</a:t>
            </a:r>
          </a:p>
          <a:p>
            <a:pPr marL="109728" lvl="0" indent="0">
              <a:spcBef>
                <a:spcPts val="400"/>
              </a:spcBef>
              <a:buSzPts val="1836"/>
              <a:buNone/>
            </a:pPr>
            <a:endParaRPr lang="en-US" dirty="0"/>
          </a:p>
          <a:p>
            <a:endParaRPr lang="en-US" dirty="0"/>
          </a:p>
        </p:txBody>
      </p:sp>
    </p:spTree>
    <p:extLst>
      <p:ext uri="{BB962C8B-B14F-4D97-AF65-F5344CB8AC3E}">
        <p14:creationId xmlns:p14="http://schemas.microsoft.com/office/powerpoint/2010/main" val="36348147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609600"/>
          </a:xfrm>
        </p:spPr>
        <p:txBody>
          <a:bodyPr>
            <a:normAutofit fontScale="90000"/>
          </a:bodyPr>
          <a:lstStyle/>
          <a:p>
            <a:r>
              <a:rPr lang="en-US" dirty="0" smtClean="0"/>
              <a:t>3 ways to run python:</a:t>
            </a:r>
            <a:endParaRPr lang="en-US" dirty="0"/>
          </a:p>
        </p:txBody>
      </p:sp>
      <p:sp>
        <p:nvSpPr>
          <p:cNvPr id="3" name="Content Placeholder 2"/>
          <p:cNvSpPr>
            <a:spLocks noGrp="1"/>
          </p:cNvSpPr>
          <p:nvPr>
            <p:ph idx="1"/>
          </p:nvPr>
        </p:nvSpPr>
        <p:spPr>
          <a:xfrm>
            <a:off x="762000" y="1600200"/>
            <a:ext cx="8229600" cy="4389120"/>
          </a:xfrm>
        </p:spPr>
        <p:txBody>
          <a:bodyPr/>
          <a:lstStyle/>
          <a:p>
            <a:pPr marL="0" indent="0">
              <a:buNone/>
            </a:pPr>
            <a:r>
              <a:rPr lang="en-US" sz="3600" dirty="0" smtClean="0"/>
              <a:t>1.Immediate </a:t>
            </a:r>
            <a:r>
              <a:rPr lang="en-US" sz="3600" dirty="0" err="1" smtClean="0"/>
              <a:t>mode</a:t>
            </a:r>
            <a:r>
              <a:rPr lang="en-US" sz="3600" dirty="0" err="1" smtClean="0">
                <a:sym typeface="Wingdings" panose="05000000000000000000" pitchFamily="2" charset="2"/>
              </a:rPr>
              <a:t>command</a:t>
            </a:r>
            <a:r>
              <a:rPr lang="en-US" sz="3600" dirty="0" smtClean="0">
                <a:sym typeface="Wingdings" panose="05000000000000000000" pitchFamily="2" charset="2"/>
              </a:rPr>
              <a:t> prompt</a:t>
            </a:r>
          </a:p>
          <a:p>
            <a:pPr marL="0" indent="0">
              <a:buNone/>
            </a:pPr>
            <a:r>
              <a:rPr lang="en-US" sz="3600" dirty="0" smtClean="0">
                <a:sym typeface="Wingdings" panose="05000000000000000000" pitchFamily="2" charset="2"/>
              </a:rPr>
              <a:t>2.IDLE &amp;Script </a:t>
            </a:r>
            <a:r>
              <a:rPr lang="en-US" sz="3600" dirty="0" err="1" smtClean="0">
                <a:sym typeface="Wingdings" panose="05000000000000000000" pitchFamily="2" charset="2"/>
              </a:rPr>
              <a:t>modeNew</a:t>
            </a:r>
            <a:r>
              <a:rPr lang="en-US" sz="3600" dirty="0" smtClean="0">
                <a:sym typeface="Wingdings" panose="05000000000000000000" pitchFamily="2" charset="2"/>
              </a:rPr>
              <a:t> </a:t>
            </a:r>
            <a:r>
              <a:rPr lang="en-US" sz="3600" dirty="0" err="1" smtClean="0">
                <a:sym typeface="Wingdings" panose="05000000000000000000" pitchFamily="2" charset="2"/>
              </a:rPr>
              <a:t>filetext</a:t>
            </a:r>
            <a:r>
              <a:rPr lang="en-US" sz="3600" dirty="0" smtClean="0">
                <a:sym typeface="Wingdings" panose="05000000000000000000" pitchFamily="2" charset="2"/>
              </a:rPr>
              <a:t> editors</a:t>
            </a:r>
          </a:p>
          <a:p>
            <a:pPr marL="0" indent="0">
              <a:buNone/>
            </a:pPr>
            <a:r>
              <a:rPr lang="en-US" sz="3600" dirty="0">
                <a:sym typeface="Wingdings" panose="05000000000000000000" pitchFamily="2" charset="2"/>
              </a:rPr>
              <a:t> </a:t>
            </a:r>
            <a:r>
              <a:rPr lang="en-US" sz="3600" dirty="0" smtClean="0">
                <a:sym typeface="Wingdings" panose="05000000000000000000" pitchFamily="2" charset="2"/>
              </a:rPr>
              <a:t>   to save file in the format[.</a:t>
            </a:r>
            <a:r>
              <a:rPr lang="en-US" sz="3600" dirty="0" err="1" smtClean="0">
                <a:sym typeface="Wingdings" panose="05000000000000000000" pitchFamily="2" charset="2"/>
              </a:rPr>
              <a:t>py</a:t>
            </a:r>
            <a:r>
              <a:rPr lang="en-US" sz="3600" dirty="0" smtClean="0">
                <a:sym typeface="Wingdings" panose="05000000000000000000" pitchFamily="2" charset="2"/>
              </a:rPr>
              <a:t>]</a:t>
            </a:r>
          </a:p>
          <a:p>
            <a:pPr marL="0" indent="0">
              <a:buNone/>
            </a:pPr>
            <a:r>
              <a:rPr lang="en-US" sz="3600" dirty="0" smtClean="0">
                <a:sym typeface="Wingdings" panose="05000000000000000000" pitchFamily="2" charset="2"/>
              </a:rPr>
              <a:t>3.IDE[Integrated Development Environment]</a:t>
            </a:r>
            <a:endParaRPr lang="en-US" sz="3600" dirty="0"/>
          </a:p>
        </p:txBody>
      </p:sp>
    </p:spTree>
    <p:extLst>
      <p:ext uri="{BB962C8B-B14F-4D97-AF65-F5344CB8AC3E}">
        <p14:creationId xmlns:p14="http://schemas.microsoft.com/office/powerpoint/2010/main" val="107860568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533400"/>
          </a:xfrm>
        </p:spPr>
        <p:txBody>
          <a:bodyPr>
            <a:normAutofit fontScale="90000"/>
          </a:bodyPr>
          <a:lstStyle/>
          <a:p>
            <a:r>
              <a:rPr lang="en-US" dirty="0" smtClean="0"/>
              <a:t>Built-in Functions</a:t>
            </a:r>
            <a:endParaRPr lang="en-US" dirty="0"/>
          </a:p>
        </p:txBody>
      </p:sp>
      <p:graphicFrame>
        <p:nvGraphicFramePr>
          <p:cNvPr id="4" name="Content Placeholder 3"/>
          <p:cNvGraphicFramePr>
            <a:graphicFrameLocks noGrp="1"/>
          </p:cNvGraphicFramePr>
          <p:nvPr>
            <p:ph idx="1"/>
          </p:nvPr>
        </p:nvGraphicFramePr>
        <p:xfrm>
          <a:off x="457200" y="838199"/>
          <a:ext cx="8229600" cy="5666901"/>
        </p:xfrm>
        <a:graphic>
          <a:graphicData uri="http://schemas.openxmlformats.org/drawingml/2006/table">
            <a:tbl>
              <a:tblPr firstRow="1" bandRow="1">
                <a:tableStyleId>{5C22544A-7EE6-4342-B048-85BDC9FD1C3A}</a:tableStyleId>
              </a:tblPr>
              <a:tblGrid>
                <a:gridCol w="1066800"/>
                <a:gridCol w="1447800"/>
                <a:gridCol w="5715000"/>
              </a:tblGrid>
              <a:tr h="434143">
                <a:tc>
                  <a:txBody>
                    <a:bodyPr/>
                    <a:lstStyle/>
                    <a:p>
                      <a:pPr algn="ctr"/>
                      <a:r>
                        <a:rPr lang="en-US" dirty="0" smtClean="0"/>
                        <a:t>S.NO</a:t>
                      </a:r>
                      <a:endParaRPr lang="en-US" dirty="0"/>
                    </a:p>
                  </a:txBody>
                  <a:tcPr/>
                </a:tc>
                <a:tc>
                  <a:txBody>
                    <a:bodyPr/>
                    <a:lstStyle/>
                    <a:p>
                      <a:pPr algn="ctr"/>
                      <a:r>
                        <a:rPr lang="en-US" dirty="0" smtClean="0"/>
                        <a:t>Function</a:t>
                      </a:r>
                      <a:endParaRPr lang="en-US" dirty="0"/>
                    </a:p>
                  </a:txBody>
                  <a:tcPr/>
                </a:tc>
                <a:tc>
                  <a:txBody>
                    <a:bodyPr/>
                    <a:lstStyle/>
                    <a:p>
                      <a:pPr algn="ctr"/>
                      <a:r>
                        <a:rPr lang="en-US" dirty="0" smtClean="0"/>
                        <a:t>Description</a:t>
                      </a:r>
                      <a:endParaRPr lang="en-US" dirty="0"/>
                    </a:p>
                  </a:txBody>
                  <a:tcPr/>
                </a:tc>
              </a:tr>
              <a:tr h="617627">
                <a:tc>
                  <a:txBody>
                    <a:bodyPr/>
                    <a:lstStyle/>
                    <a:p>
                      <a:r>
                        <a:rPr lang="en-US" dirty="0" smtClean="0"/>
                        <a:t>1</a:t>
                      </a:r>
                      <a:endParaRPr lang="en-US" dirty="0"/>
                    </a:p>
                  </a:txBody>
                  <a:tcPr/>
                </a:tc>
                <a:tc>
                  <a:txBody>
                    <a:bodyPr/>
                    <a:lstStyle/>
                    <a:p>
                      <a:r>
                        <a:rPr lang="en-US" dirty="0" smtClean="0"/>
                        <a:t>abs()</a:t>
                      </a:r>
                      <a:endParaRPr lang="en-US" dirty="0"/>
                    </a:p>
                  </a:txBody>
                  <a:tcPr/>
                </a:tc>
                <a:tc>
                  <a:txBody>
                    <a:bodyPr/>
                    <a:lstStyle/>
                    <a:p>
                      <a:r>
                        <a:rPr kumimoji="0" lang="en-US" b="0" i="0" kern="1200" dirty="0" smtClean="0">
                          <a:solidFill>
                            <a:schemeClr val="dk1"/>
                          </a:solidFill>
                          <a:latin typeface="+mn-lt"/>
                          <a:ea typeface="+mn-ea"/>
                          <a:cs typeface="+mn-cs"/>
                        </a:rPr>
                        <a:t>The python </a:t>
                      </a:r>
                      <a:r>
                        <a:rPr kumimoji="0" lang="en-US" b="1" i="0" kern="1200" dirty="0" smtClean="0">
                          <a:solidFill>
                            <a:schemeClr val="dk1"/>
                          </a:solidFill>
                          <a:latin typeface="+mn-lt"/>
                          <a:ea typeface="+mn-ea"/>
                          <a:cs typeface="+mn-cs"/>
                        </a:rPr>
                        <a:t>abs()</a:t>
                      </a:r>
                      <a:r>
                        <a:rPr kumimoji="0" lang="en-US" b="0" i="0" kern="1200" dirty="0" smtClean="0">
                          <a:solidFill>
                            <a:schemeClr val="dk1"/>
                          </a:solidFill>
                          <a:latin typeface="+mn-lt"/>
                          <a:ea typeface="+mn-ea"/>
                          <a:cs typeface="+mn-cs"/>
                        </a:rPr>
                        <a:t> function is used to return the absolute value of a number.</a:t>
                      </a:r>
                      <a:endParaRPr lang="en-US" dirty="0"/>
                    </a:p>
                  </a:txBody>
                  <a:tcPr/>
                </a:tc>
              </a:tr>
              <a:tr h="882324">
                <a:tc>
                  <a:txBody>
                    <a:bodyPr/>
                    <a:lstStyle/>
                    <a:p>
                      <a:r>
                        <a:rPr lang="en-US" dirty="0" smtClean="0"/>
                        <a:t>2</a:t>
                      </a:r>
                      <a:endParaRPr lang="en-US" dirty="0"/>
                    </a:p>
                  </a:txBody>
                  <a:tcPr/>
                </a:tc>
                <a:tc>
                  <a:txBody>
                    <a:bodyPr/>
                    <a:lstStyle/>
                    <a:p>
                      <a:r>
                        <a:rPr lang="en-US" dirty="0" smtClean="0"/>
                        <a:t>all()</a:t>
                      </a:r>
                      <a:endParaRPr lang="en-US" dirty="0"/>
                    </a:p>
                  </a:txBody>
                  <a:tcPr/>
                </a:tc>
                <a:tc>
                  <a:txBody>
                    <a:bodyPr/>
                    <a:lstStyle/>
                    <a:p>
                      <a:r>
                        <a:rPr kumimoji="0" lang="en-US" b="0" i="0" kern="1200" dirty="0" smtClean="0">
                          <a:solidFill>
                            <a:schemeClr val="dk1"/>
                          </a:solidFill>
                          <a:latin typeface="+mn-lt"/>
                          <a:ea typeface="+mn-ea"/>
                          <a:cs typeface="+mn-cs"/>
                        </a:rPr>
                        <a:t>The python </a:t>
                      </a:r>
                      <a:r>
                        <a:rPr kumimoji="0" lang="en-US" b="1" i="0" kern="1200" dirty="0" smtClean="0">
                          <a:solidFill>
                            <a:schemeClr val="dk1"/>
                          </a:solidFill>
                          <a:latin typeface="+mn-lt"/>
                          <a:ea typeface="+mn-ea"/>
                          <a:cs typeface="+mn-cs"/>
                        </a:rPr>
                        <a:t>all()</a:t>
                      </a:r>
                      <a:r>
                        <a:rPr kumimoji="0" lang="en-US" b="0" i="0" kern="1200" dirty="0" smtClean="0">
                          <a:solidFill>
                            <a:schemeClr val="dk1"/>
                          </a:solidFill>
                          <a:latin typeface="+mn-lt"/>
                          <a:ea typeface="+mn-ea"/>
                          <a:cs typeface="+mn-cs"/>
                        </a:rPr>
                        <a:t> function accepts an </a:t>
                      </a:r>
                      <a:r>
                        <a:rPr kumimoji="0" lang="en-US" b="0" i="0" kern="1200" dirty="0" err="1" smtClean="0">
                          <a:solidFill>
                            <a:schemeClr val="dk1"/>
                          </a:solidFill>
                          <a:latin typeface="+mn-lt"/>
                          <a:ea typeface="+mn-ea"/>
                          <a:cs typeface="+mn-cs"/>
                        </a:rPr>
                        <a:t>iterable</a:t>
                      </a:r>
                      <a:r>
                        <a:rPr kumimoji="0" lang="en-US" b="0" i="0" kern="1200" dirty="0" smtClean="0">
                          <a:solidFill>
                            <a:schemeClr val="dk1"/>
                          </a:solidFill>
                          <a:latin typeface="+mn-lt"/>
                          <a:ea typeface="+mn-ea"/>
                          <a:cs typeface="+mn-cs"/>
                        </a:rPr>
                        <a:t> object (such as list, dictionary, etc.). It returns true if all items in passed </a:t>
                      </a:r>
                      <a:r>
                        <a:rPr kumimoji="0" lang="en-US" b="0" i="0" kern="1200" dirty="0" err="1" smtClean="0">
                          <a:solidFill>
                            <a:schemeClr val="dk1"/>
                          </a:solidFill>
                          <a:latin typeface="+mn-lt"/>
                          <a:ea typeface="+mn-ea"/>
                          <a:cs typeface="+mn-cs"/>
                        </a:rPr>
                        <a:t>iterable</a:t>
                      </a:r>
                      <a:r>
                        <a:rPr kumimoji="0" lang="en-US" b="0" i="0" kern="1200" dirty="0" smtClean="0">
                          <a:solidFill>
                            <a:schemeClr val="dk1"/>
                          </a:solidFill>
                          <a:latin typeface="+mn-lt"/>
                          <a:ea typeface="+mn-ea"/>
                          <a:cs typeface="+mn-cs"/>
                        </a:rPr>
                        <a:t> are true.</a:t>
                      </a:r>
                      <a:endParaRPr lang="en-US" dirty="0"/>
                    </a:p>
                  </a:txBody>
                  <a:tcPr/>
                </a:tc>
              </a:tr>
              <a:tr h="683241">
                <a:tc>
                  <a:txBody>
                    <a:bodyPr/>
                    <a:lstStyle/>
                    <a:p>
                      <a:r>
                        <a:rPr lang="en-US" dirty="0" smtClean="0"/>
                        <a:t>3</a:t>
                      </a:r>
                      <a:endParaRPr lang="en-US" dirty="0"/>
                    </a:p>
                  </a:txBody>
                  <a:tcPr/>
                </a:tc>
                <a:tc>
                  <a:txBody>
                    <a:bodyPr/>
                    <a:lstStyle/>
                    <a:p>
                      <a:r>
                        <a:rPr lang="en-US" dirty="0" smtClean="0"/>
                        <a:t>any()</a:t>
                      </a:r>
                      <a:endParaRPr lang="en-US" dirty="0"/>
                    </a:p>
                  </a:txBody>
                  <a:tcPr/>
                </a:tc>
                <a:tc>
                  <a:txBody>
                    <a:bodyPr/>
                    <a:lstStyle/>
                    <a:p>
                      <a:r>
                        <a:rPr kumimoji="0" lang="en-US" b="0" i="0" kern="1200" dirty="0" smtClean="0">
                          <a:solidFill>
                            <a:schemeClr val="dk1"/>
                          </a:solidFill>
                          <a:latin typeface="+mn-lt"/>
                          <a:ea typeface="+mn-ea"/>
                          <a:cs typeface="+mn-cs"/>
                        </a:rPr>
                        <a:t>The python </a:t>
                      </a:r>
                      <a:r>
                        <a:rPr kumimoji="0" lang="en-US" b="1" i="0" kern="1200" dirty="0" smtClean="0">
                          <a:solidFill>
                            <a:schemeClr val="dk1"/>
                          </a:solidFill>
                          <a:latin typeface="+mn-lt"/>
                          <a:ea typeface="+mn-ea"/>
                          <a:cs typeface="+mn-cs"/>
                        </a:rPr>
                        <a:t>any()</a:t>
                      </a:r>
                      <a:r>
                        <a:rPr kumimoji="0" lang="en-US" b="0" i="0" kern="1200" dirty="0" smtClean="0">
                          <a:solidFill>
                            <a:schemeClr val="dk1"/>
                          </a:solidFill>
                          <a:latin typeface="+mn-lt"/>
                          <a:ea typeface="+mn-ea"/>
                          <a:cs typeface="+mn-cs"/>
                        </a:rPr>
                        <a:t> function returns true if any item in an </a:t>
                      </a:r>
                      <a:r>
                        <a:rPr kumimoji="0" lang="en-US" b="0" i="0" kern="1200" dirty="0" err="1" smtClean="0">
                          <a:solidFill>
                            <a:schemeClr val="dk1"/>
                          </a:solidFill>
                          <a:latin typeface="+mn-lt"/>
                          <a:ea typeface="+mn-ea"/>
                          <a:cs typeface="+mn-cs"/>
                        </a:rPr>
                        <a:t>iterable</a:t>
                      </a:r>
                      <a:r>
                        <a:rPr kumimoji="0" lang="en-US" b="0" i="0" kern="1200" dirty="0" smtClean="0">
                          <a:solidFill>
                            <a:schemeClr val="dk1"/>
                          </a:solidFill>
                          <a:latin typeface="+mn-lt"/>
                          <a:ea typeface="+mn-ea"/>
                          <a:cs typeface="+mn-cs"/>
                        </a:rPr>
                        <a:t> is true.</a:t>
                      </a:r>
                      <a:endParaRPr lang="en-US" dirty="0"/>
                    </a:p>
                  </a:txBody>
                  <a:tcPr/>
                </a:tc>
              </a:tr>
              <a:tr h="882324">
                <a:tc>
                  <a:txBody>
                    <a:bodyPr/>
                    <a:lstStyle/>
                    <a:p>
                      <a:r>
                        <a:rPr lang="en-US" dirty="0" smtClean="0"/>
                        <a:t>4</a:t>
                      </a:r>
                      <a:endParaRPr lang="en-US" dirty="0"/>
                    </a:p>
                  </a:txBody>
                  <a:tcPr/>
                </a:tc>
                <a:tc>
                  <a:txBody>
                    <a:bodyPr/>
                    <a:lstStyle/>
                    <a:p>
                      <a:r>
                        <a:rPr lang="en-US" dirty="0" smtClean="0"/>
                        <a:t>bin()</a:t>
                      </a:r>
                      <a:endParaRPr lang="en-US" dirty="0"/>
                    </a:p>
                  </a:txBody>
                  <a:tcPr/>
                </a:tc>
                <a:tc>
                  <a:txBody>
                    <a:bodyPr/>
                    <a:lstStyle/>
                    <a:p>
                      <a:r>
                        <a:rPr kumimoji="0" lang="en-US" b="0" i="0" kern="1200" dirty="0" smtClean="0">
                          <a:solidFill>
                            <a:schemeClr val="dk1"/>
                          </a:solidFill>
                          <a:latin typeface="+mn-lt"/>
                          <a:ea typeface="+mn-ea"/>
                          <a:cs typeface="+mn-cs"/>
                        </a:rPr>
                        <a:t>The python </a:t>
                      </a:r>
                      <a:r>
                        <a:rPr kumimoji="0" lang="en-US" b="1" i="0" kern="1200" dirty="0" smtClean="0">
                          <a:solidFill>
                            <a:schemeClr val="dk1"/>
                          </a:solidFill>
                          <a:latin typeface="+mn-lt"/>
                          <a:ea typeface="+mn-ea"/>
                          <a:cs typeface="+mn-cs"/>
                        </a:rPr>
                        <a:t>bin()</a:t>
                      </a:r>
                      <a:r>
                        <a:rPr kumimoji="0" lang="en-US" b="0" i="0" kern="1200" dirty="0" smtClean="0">
                          <a:solidFill>
                            <a:schemeClr val="dk1"/>
                          </a:solidFill>
                          <a:latin typeface="+mn-lt"/>
                          <a:ea typeface="+mn-ea"/>
                          <a:cs typeface="+mn-cs"/>
                        </a:rPr>
                        <a:t> function is used to return the binary representation of a specified integer.</a:t>
                      </a:r>
                      <a:endParaRPr lang="en-US" dirty="0"/>
                    </a:p>
                  </a:txBody>
                  <a:tcPr/>
                </a:tc>
              </a:tr>
              <a:tr h="882324">
                <a:tc>
                  <a:txBody>
                    <a:bodyPr/>
                    <a:lstStyle/>
                    <a:p>
                      <a:r>
                        <a:rPr lang="en-US" dirty="0" smtClean="0"/>
                        <a:t>5</a:t>
                      </a:r>
                      <a:endParaRPr lang="en-US" dirty="0"/>
                    </a:p>
                  </a:txBody>
                  <a:tcPr/>
                </a:tc>
                <a:tc>
                  <a:txBody>
                    <a:bodyPr/>
                    <a:lstStyle/>
                    <a:p>
                      <a:r>
                        <a:rPr lang="en-US" dirty="0" smtClean="0"/>
                        <a:t>sum()</a:t>
                      </a:r>
                      <a:endParaRPr lang="en-US" dirty="0"/>
                    </a:p>
                  </a:txBody>
                  <a:tcPr/>
                </a:tc>
                <a:tc>
                  <a:txBody>
                    <a:bodyPr/>
                    <a:lstStyle/>
                    <a:p>
                      <a:r>
                        <a:rPr kumimoji="0" lang="en-US" b="0" i="0" kern="1200" dirty="0" smtClean="0">
                          <a:solidFill>
                            <a:schemeClr val="dk1"/>
                          </a:solidFill>
                          <a:latin typeface="+mn-lt"/>
                          <a:ea typeface="+mn-ea"/>
                          <a:cs typeface="+mn-cs"/>
                        </a:rPr>
                        <a:t>As the name says, python </a:t>
                      </a:r>
                      <a:r>
                        <a:rPr kumimoji="0" lang="en-US" b="1" i="0" kern="1200" dirty="0" smtClean="0">
                          <a:solidFill>
                            <a:schemeClr val="dk1"/>
                          </a:solidFill>
                          <a:latin typeface="+mn-lt"/>
                          <a:ea typeface="+mn-ea"/>
                          <a:cs typeface="+mn-cs"/>
                        </a:rPr>
                        <a:t>sum()</a:t>
                      </a:r>
                      <a:r>
                        <a:rPr kumimoji="0" lang="en-US" b="0" i="0" kern="1200" dirty="0" smtClean="0">
                          <a:solidFill>
                            <a:schemeClr val="dk1"/>
                          </a:solidFill>
                          <a:latin typeface="+mn-lt"/>
                          <a:ea typeface="+mn-ea"/>
                          <a:cs typeface="+mn-cs"/>
                        </a:rPr>
                        <a:t> function is used to get the sum of numbers of an </a:t>
                      </a:r>
                      <a:r>
                        <a:rPr kumimoji="0" lang="en-US" b="0" i="0" kern="1200" dirty="0" err="1" smtClean="0">
                          <a:solidFill>
                            <a:schemeClr val="dk1"/>
                          </a:solidFill>
                          <a:latin typeface="+mn-lt"/>
                          <a:ea typeface="+mn-ea"/>
                          <a:cs typeface="+mn-cs"/>
                        </a:rPr>
                        <a:t>iterable</a:t>
                      </a:r>
                      <a:r>
                        <a:rPr kumimoji="0" lang="en-US" b="0" i="0" kern="1200" dirty="0" smtClean="0">
                          <a:solidFill>
                            <a:schemeClr val="dk1"/>
                          </a:solidFill>
                          <a:latin typeface="+mn-lt"/>
                          <a:ea typeface="+mn-ea"/>
                          <a:cs typeface="+mn-cs"/>
                        </a:rPr>
                        <a:t>, i.e., list.</a:t>
                      </a:r>
                      <a:endParaRPr lang="en-US" dirty="0"/>
                    </a:p>
                  </a:txBody>
                  <a:tcPr/>
                </a:tc>
              </a:tr>
              <a:tr h="590309">
                <a:tc>
                  <a:txBody>
                    <a:bodyPr/>
                    <a:lstStyle/>
                    <a:p>
                      <a:r>
                        <a:rPr lang="en-US" dirty="0" smtClean="0"/>
                        <a:t>6</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err="1" smtClean="0">
                          <a:solidFill>
                            <a:schemeClr val="dk1"/>
                          </a:solidFill>
                          <a:latin typeface="+mn-lt"/>
                          <a:ea typeface="+mn-ea"/>
                          <a:cs typeface="+mn-cs"/>
                        </a:rPr>
                        <a:t>len</a:t>
                      </a:r>
                      <a:r>
                        <a:rPr kumimoji="0" lang="en-US" b="0" i="0" kern="1200" dirty="0" smtClean="0">
                          <a:solidFill>
                            <a:schemeClr val="dk1"/>
                          </a:solidFill>
                          <a:latin typeface="+mn-lt"/>
                          <a:ea typeface="+mn-ea"/>
                          <a:cs typeface="+mn-cs"/>
                        </a:rPr>
                        <a:t>()</a:t>
                      </a:r>
                    </a:p>
                    <a:p>
                      <a:endParaRPr lang="en-US" dirty="0"/>
                    </a:p>
                  </a:txBody>
                  <a:tcPr/>
                </a:tc>
                <a:tc>
                  <a:txBody>
                    <a:bodyPr/>
                    <a:lstStyle/>
                    <a:p>
                      <a:r>
                        <a:rPr kumimoji="0" lang="en-US" b="0" i="0" kern="1200" dirty="0" smtClean="0">
                          <a:solidFill>
                            <a:schemeClr val="dk1"/>
                          </a:solidFill>
                          <a:latin typeface="+mn-lt"/>
                          <a:ea typeface="+mn-ea"/>
                          <a:cs typeface="+mn-cs"/>
                        </a:rPr>
                        <a:t>The python </a:t>
                      </a:r>
                      <a:r>
                        <a:rPr kumimoji="0" lang="en-US" b="1" i="0" kern="1200" dirty="0" err="1" smtClean="0">
                          <a:solidFill>
                            <a:schemeClr val="dk1"/>
                          </a:solidFill>
                          <a:latin typeface="+mn-lt"/>
                          <a:ea typeface="+mn-ea"/>
                          <a:cs typeface="+mn-cs"/>
                        </a:rPr>
                        <a:t>len</a:t>
                      </a:r>
                      <a:r>
                        <a:rPr kumimoji="0" lang="en-US" b="1" i="0" kern="1200" dirty="0" smtClean="0">
                          <a:solidFill>
                            <a:schemeClr val="dk1"/>
                          </a:solidFill>
                          <a:latin typeface="+mn-lt"/>
                          <a:ea typeface="+mn-ea"/>
                          <a:cs typeface="+mn-cs"/>
                        </a:rPr>
                        <a:t>()</a:t>
                      </a:r>
                      <a:r>
                        <a:rPr kumimoji="0" lang="en-US" b="0" i="0" kern="1200" dirty="0" smtClean="0">
                          <a:solidFill>
                            <a:schemeClr val="dk1"/>
                          </a:solidFill>
                          <a:latin typeface="+mn-lt"/>
                          <a:ea typeface="+mn-ea"/>
                          <a:cs typeface="+mn-cs"/>
                        </a:rPr>
                        <a:t> function is used to return the length (the number of items) of an object.</a:t>
                      </a:r>
                      <a:endParaRPr lang="en-US" dirty="0"/>
                    </a:p>
                  </a:txBody>
                  <a:tcPr/>
                </a:tc>
              </a:tr>
              <a:tr h="590309">
                <a:tc>
                  <a:txBody>
                    <a:bodyPr/>
                    <a:lstStyle/>
                    <a:p>
                      <a:r>
                        <a:rPr lang="en-US" dirty="0" smtClean="0"/>
                        <a:t>7</a:t>
                      </a:r>
                      <a:endParaRPr lang="en-US" dirty="0"/>
                    </a:p>
                  </a:txBody>
                  <a:tcPr/>
                </a:tc>
                <a:tc>
                  <a:txBody>
                    <a:bodyPr/>
                    <a:lstStyle/>
                    <a:p>
                      <a:r>
                        <a:rPr lang="en-US" dirty="0" smtClean="0"/>
                        <a:t>help()</a:t>
                      </a:r>
                      <a:endParaRPr lang="en-US" dirty="0"/>
                    </a:p>
                  </a:txBody>
                  <a:tcPr/>
                </a:tc>
                <a:tc>
                  <a:txBody>
                    <a:bodyPr/>
                    <a:lstStyle/>
                    <a:p>
                      <a:r>
                        <a:rPr lang="en-IN" dirty="0" smtClean="0"/>
                        <a:t>used to get information.</a:t>
                      </a:r>
                      <a:endParaRPr lang="en-US" dirty="0"/>
                    </a:p>
                  </a:txBody>
                  <a:tcPr/>
                </a:tc>
              </a:tr>
            </a:tbl>
          </a:graphicData>
        </a:graphic>
      </p:graphicFrame>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Creating and calling function</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r>
              <a:rPr lang="en-US" dirty="0" smtClean="0"/>
              <a:t>In Python a function is defined using the def keyword:</a:t>
            </a:r>
          </a:p>
          <a:p>
            <a:r>
              <a:rPr lang="en-US" dirty="0" smtClean="0"/>
              <a:t>Example</a:t>
            </a:r>
          </a:p>
          <a:p>
            <a:pPr marL="0" indent="0">
              <a:buNone/>
            </a:pPr>
            <a:r>
              <a:rPr lang="en-US" dirty="0" smtClean="0"/>
              <a:t>   </a:t>
            </a:r>
            <a:r>
              <a:rPr lang="en-US" dirty="0" err="1" smtClean="0"/>
              <a:t>def</a:t>
            </a:r>
            <a:r>
              <a:rPr lang="en-US" dirty="0" smtClean="0"/>
              <a:t> </a:t>
            </a:r>
            <a:r>
              <a:rPr lang="en-US" dirty="0" err="1" smtClean="0"/>
              <a:t>my_function</a:t>
            </a:r>
            <a:r>
              <a:rPr lang="en-US" dirty="0" smtClean="0"/>
              <a:t>(): </a:t>
            </a:r>
            <a:r>
              <a:rPr lang="en-US" dirty="0" err="1" smtClean="0"/>
              <a:t>def</a:t>
            </a:r>
            <a:r>
              <a:rPr lang="en-US" dirty="0" smtClean="0"/>
              <a:t> call():</a:t>
            </a:r>
            <a:br>
              <a:rPr lang="en-US" dirty="0" smtClean="0"/>
            </a:br>
            <a:r>
              <a:rPr lang="en-US" dirty="0" smtClean="0"/>
              <a:t>        print("Hello from a function")</a:t>
            </a:r>
          </a:p>
          <a:p>
            <a:r>
              <a:rPr lang="en-US" dirty="0" smtClean="0"/>
              <a:t>Calling a Function</a:t>
            </a:r>
          </a:p>
          <a:p>
            <a:r>
              <a:rPr lang="en-US" dirty="0" smtClean="0"/>
              <a:t>To call a function, use the function name followed by parenthesis:</a:t>
            </a:r>
          </a:p>
          <a:p>
            <a:r>
              <a:rPr lang="en-US" dirty="0" smtClean="0"/>
              <a:t>Example</a:t>
            </a:r>
          </a:p>
          <a:p>
            <a:pPr marL="0" indent="0">
              <a:buNone/>
            </a:pPr>
            <a:r>
              <a:rPr lang="en-US" dirty="0" smtClean="0"/>
              <a:t>def </a:t>
            </a:r>
            <a:r>
              <a:rPr lang="en-US" dirty="0" err="1" smtClean="0"/>
              <a:t>my_function</a:t>
            </a:r>
            <a:r>
              <a:rPr lang="en-US" dirty="0" smtClean="0"/>
              <a:t>():</a:t>
            </a:r>
            <a:br>
              <a:rPr lang="en-US" dirty="0" smtClean="0"/>
            </a:br>
            <a:r>
              <a:rPr lang="en-US" dirty="0" smtClean="0"/>
              <a:t>  print("Hello from a function")</a:t>
            </a:r>
            <a:br>
              <a:rPr lang="en-US" dirty="0" smtClean="0"/>
            </a:br>
            <a:r>
              <a:rPr lang="en-US" b="1" dirty="0" err="1" smtClean="0"/>
              <a:t>my_function</a:t>
            </a:r>
            <a:r>
              <a:rPr lang="en-US" b="1" dirty="0" smtClean="0"/>
              <a:t>()</a:t>
            </a:r>
            <a:endParaRPr lang="en-US" dirty="0" smtClean="0"/>
          </a:p>
          <a:p>
            <a:endParaRPr lang="en-US" dirty="0"/>
          </a:p>
        </p:txBody>
      </p:sp>
    </p:spTree>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685800"/>
          </a:xfrm>
        </p:spPr>
        <p:txBody>
          <a:bodyPr>
            <a:normAutofit fontScale="90000"/>
          </a:bodyPr>
          <a:lstStyle/>
          <a:p>
            <a:r>
              <a:rPr lang="en-US" dirty="0" smtClean="0"/>
              <a:t>Functions </a:t>
            </a:r>
            <a:endParaRPr lang="en-US" dirty="0"/>
          </a:p>
        </p:txBody>
      </p:sp>
      <p:sp>
        <p:nvSpPr>
          <p:cNvPr id="3" name="Content Placeholder 2"/>
          <p:cNvSpPr>
            <a:spLocks noGrp="1"/>
          </p:cNvSpPr>
          <p:nvPr>
            <p:ph idx="1"/>
          </p:nvPr>
        </p:nvSpPr>
        <p:spPr>
          <a:xfrm>
            <a:off x="457200" y="990600"/>
            <a:ext cx="8229600" cy="5334000"/>
          </a:xfrm>
        </p:spPr>
        <p:txBody>
          <a:bodyPr>
            <a:normAutofit lnSpcReduction="10000"/>
          </a:bodyPr>
          <a:lstStyle/>
          <a:p>
            <a:pPr marL="514350" indent="-514350">
              <a:buFont typeface="+mj-lt"/>
              <a:buAutoNum type="arabicPeriod"/>
            </a:pPr>
            <a:r>
              <a:rPr lang="en-US" dirty="0" smtClean="0"/>
              <a:t>Function without Parameter / Argument.</a:t>
            </a:r>
          </a:p>
          <a:p>
            <a:pPr marL="514350" indent="-514350">
              <a:buFont typeface="+mj-lt"/>
              <a:buAutoNum type="arabicPeriod"/>
            </a:pPr>
            <a:r>
              <a:rPr lang="en-US" dirty="0" smtClean="0"/>
              <a:t>Function with Parameter / Argument.</a:t>
            </a:r>
          </a:p>
          <a:p>
            <a:pPr marL="514350" indent="-514350">
              <a:buFont typeface="+mj-lt"/>
              <a:buAutoNum type="arabicPeriod"/>
            </a:pPr>
            <a:r>
              <a:rPr lang="en-US" dirty="0" smtClean="0"/>
              <a:t>Function with number of Parameters.</a:t>
            </a:r>
          </a:p>
          <a:p>
            <a:pPr marL="514350" indent="-514350">
              <a:buFont typeface="+mj-lt"/>
              <a:buAutoNum type="arabicPeriod"/>
            </a:pPr>
            <a:r>
              <a:rPr lang="en-US" dirty="0" smtClean="0"/>
              <a:t>Function with </a:t>
            </a:r>
            <a:r>
              <a:rPr lang="en-US" dirty="0" err="1" smtClean="0"/>
              <a:t>Arbitary</a:t>
            </a:r>
            <a:r>
              <a:rPr lang="en-US" dirty="0" smtClean="0"/>
              <a:t> argument</a:t>
            </a:r>
          </a:p>
          <a:p>
            <a:pPr marL="514350" indent="-514350">
              <a:buFont typeface="+mj-lt"/>
              <a:buAutoNum type="arabicPeriod"/>
            </a:pPr>
            <a:r>
              <a:rPr lang="en-US" dirty="0" smtClean="0"/>
              <a:t>Function with keyword argument</a:t>
            </a:r>
          </a:p>
          <a:p>
            <a:pPr marL="514350" indent="-514350">
              <a:buFont typeface="+mj-lt"/>
              <a:buAutoNum type="arabicPeriod"/>
            </a:pPr>
            <a:r>
              <a:rPr lang="en-US" dirty="0" smtClean="0"/>
              <a:t>Function with keyword </a:t>
            </a:r>
            <a:r>
              <a:rPr lang="en-US" dirty="0" err="1" smtClean="0"/>
              <a:t>arbitary</a:t>
            </a:r>
            <a:endParaRPr lang="en-US" dirty="0" smtClean="0"/>
          </a:p>
          <a:p>
            <a:pPr marL="514350" indent="-514350">
              <a:buFont typeface="+mj-lt"/>
              <a:buAutoNum type="arabicPeriod"/>
            </a:pPr>
            <a:r>
              <a:rPr lang="en-US" dirty="0" smtClean="0"/>
              <a:t>Function with default argument.</a:t>
            </a:r>
          </a:p>
          <a:p>
            <a:pPr marL="514350" indent="-514350">
              <a:buFont typeface="+mj-lt"/>
              <a:buAutoNum type="arabicPeriod"/>
            </a:pPr>
            <a:r>
              <a:rPr lang="en-US" dirty="0" smtClean="0"/>
              <a:t>Function with Pass statement</a:t>
            </a:r>
          </a:p>
          <a:p>
            <a:pPr marL="514350" indent="-514350">
              <a:buFont typeface="+mj-lt"/>
              <a:buAutoNum type="arabicPeriod"/>
            </a:pPr>
            <a:r>
              <a:rPr lang="en-US" dirty="0" smtClean="0"/>
              <a:t>Function with </a:t>
            </a:r>
            <a:r>
              <a:rPr lang="en-US" dirty="0" err="1" smtClean="0"/>
              <a:t>iteratable</a:t>
            </a:r>
            <a:r>
              <a:rPr lang="en-US" dirty="0" smtClean="0"/>
              <a:t> as an argument</a:t>
            </a:r>
          </a:p>
          <a:p>
            <a:pPr marL="514350" indent="-514350">
              <a:buFont typeface="+mj-lt"/>
              <a:buAutoNum type="arabicPeriod"/>
            </a:pPr>
            <a:r>
              <a:rPr lang="en-US" dirty="0" smtClean="0"/>
              <a:t>Function with return statement</a:t>
            </a:r>
          </a:p>
          <a:p>
            <a:pPr marL="514350" indent="-514350">
              <a:buFont typeface="+mj-lt"/>
              <a:buAutoNum type="arabicPeriod"/>
            </a:pPr>
            <a:r>
              <a:rPr lang="en-US" dirty="0" smtClean="0"/>
              <a:t>Recursion</a:t>
            </a:r>
          </a:p>
          <a:p>
            <a:pPr marL="514350" indent="-514350">
              <a:buFont typeface="+mj-lt"/>
              <a:buAutoNum type="arabicPeriod"/>
            </a:pPr>
            <a:r>
              <a:rPr lang="en-US" dirty="0" smtClean="0"/>
              <a:t>Lambda</a:t>
            </a:r>
          </a:p>
          <a:p>
            <a:endParaRPr lang="en-US" dirty="0"/>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smtClean="0"/>
              <a:t>Example:</a:t>
            </a:r>
            <a:endParaRPr lang="en-US" dirty="0"/>
          </a:p>
        </p:txBody>
      </p:sp>
      <p:sp>
        <p:nvSpPr>
          <p:cNvPr id="3" name="Content Placeholder 2"/>
          <p:cNvSpPr>
            <a:spLocks noGrp="1"/>
          </p:cNvSpPr>
          <p:nvPr>
            <p:ph idx="1"/>
          </p:nvPr>
        </p:nvSpPr>
        <p:spPr>
          <a:xfrm>
            <a:off x="609600" y="1066800"/>
            <a:ext cx="8229600" cy="5562600"/>
          </a:xfrm>
        </p:spPr>
        <p:txBody>
          <a:bodyPr>
            <a:normAutofit fontScale="55000" lnSpcReduction="20000"/>
          </a:bodyPr>
          <a:lstStyle/>
          <a:p>
            <a:pPr marL="0" indent="0">
              <a:buNone/>
            </a:pPr>
            <a:r>
              <a:rPr lang="en-US" dirty="0" smtClean="0"/>
              <a:t>1.without </a:t>
            </a:r>
            <a:r>
              <a:rPr lang="en-US" dirty="0"/>
              <a:t>argument non return </a:t>
            </a:r>
          </a:p>
          <a:p>
            <a:pPr marL="0" indent="0">
              <a:buNone/>
            </a:pPr>
            <a:r>
              <a:rPr lang="en-US" dirty="0" err="1" smtClean="0"/>
              <a:t>def</a:t>
            </a:r>
            <a:r>
              <a:rPr lang="en-US" dirty="0" smtClean="0"/>
              <a:t> add(): </a:t>
            </a:r>
          </a:p>
          <a:p>
            <a:pPr marL="0" indent="0">
              <a:buNone/>
            </a:pPr>
            <a:r>
              <a:rPr lang="en-US" dirty="0"/>
              <a:t> </a:t>
            </a:r>
            <a:r>
              <a:rPr lang="en-US" dirty="0" smtClean="0"/>
              <a:t> print(6+5) </a:t>
            </a:r>
          </a:p>
          <a:p>
            <a:pPr marL="0" indent="0">
              <a:buNone/>
            </a:pPr>
            <a:r>
              <a:rPr lang="en-US" dirty="0" smtClean="0"/>
              <a:t>add() </a:t>
            </a:r>
          </a:p>
          <a:p>
            <a:pPr marL="0" indent="0">
              <a:buNone/>
            </a:pPr>
            <a:endParaRPr lang="en-US" dirty="0"/>
          </a:p>
          <a:p>
            <a:pPr marL="0" indent="0">
              <a:buNone/>
            </a:pPr>
            <a:r>
              <a:rPr lang="en-US" dirty="0" smtClean="0"/>
              <a:t> 2.with </a:t>
            </a:r>
            <a:r>
              <a:rPr lang="en-US" dirty="0" err="1"/>
              <a:t>agument</a:t>
            </a:r>
            <a:r>
              <a:rPr lang="en-US" dirty="0"/>
              <a:t> non return </a:t>
            </a:r>
          </a:p>
          <a:p>
            <a:pPr marL="0" indent="0">
              <a:buNone/>
            </a:pPr>
            <a:r>
              <a:rPr lang="en-US" dirty="0" err="1" smtClean="0"/>
              <a:t>def</a:t>
            </a:r>
            <a:r>
              <a:rPr lang="en-US" dirty="0" smtClean="0"/>
              <a:t> </a:t>
            </a:r>
            <a:r>
              <a:rPr lang="en-US" dirty="0"/>
              <a:t>add(</a:t>
            </a:r>
            <a:r>
              <a:rPr lang="en-US" dirty="0" err="1"/>
              <a:t>a,b</a:t>
            </a:r>
            <a:r>
              <a:rPr lang="en-US" dirty="0"/>
              <a:t>): </a:t>
            </a:r>
            <a:endParaRPr lang="en-US" dirty="0" smtClean="0"/>
          </a:p>
          <a:p>
            <a:pPr marL="0" indent="0">
              <a:buNone/>
            </a:pPr>
            <a:r>
              <a:rPr lang="en-US" dirty="0"/>
              <a:t> </a:t>
            </a:r>
            <a:r>
              <a:rPr lang="en-US" dirty="0" smtClean="0"/>
              <a:t>  print(</a:t>
            </a:r>
            <a:r>
              <a:rPr lang="en-US" dirty="0" err="1" smtClean="0"/>
              <a:t>a+b</a:t>
            </a:r>
            <a:r>
              <a:rPr lang="en-US" dirty="0" smtClean="0"/>
              <a:t>)</a:t>
            </a:r>
          </a:p>
          <a:p>
            <a:pPr marL="0" indent="0">
              <a:buNone/>
            </a:pPr>
            <a:r>
              <a:rPr lang="en-US" dirty="0" smtClean="0"/>
              <a:t>add(56,3</a:t>
            </a:r>
            <a:r>
              <a:rPr lang="en-US" dirty="0"/>
              <a:t>) </a:t>
            </a:r>
            <a:endParaRPr lang="en-US" dirty="0" smtClean="0"/>
          </a:p>
          <a:p>
            <a:pPr marL="0" indent="0">
              <a:buNone/>
            </a:pPr>
            <a:endParaRPr lang="en-US" dirty="0"/>
          </a:p>
          <a:p>
            <a:pPr marL="0" indent="0">
              <a:buNone/>
            </a:pPr>
            <a:r>
              <a:rPr lang="en-US" dirty="0" smtClean="0"/>
              <a:t> 3.without </a:t>
            </a:r>
            <a:r>
              <a:rPr lang="en-US" dirty="0" err="1"/>
              <a:t>argu</a:t>
            </a:r>
            <a:r>
              <a:rPr lang="en-US" dirty="0"/>
              <a:t> return </a:t>
            </a:r>
          </a:p>
          <a:p>
            <a:pPr marL="0" indent="0">
              <a:buNone/>
            </a:pPr>
            <a:r>
              <a:rPr lang="en-US" dirty="0" smtClean="0"/>
              <a:t> </a:t>
            </a:r>
            <a:r>
              <a:rPr lang="en-US" dirty="0" err="1" smtClean="0"/>
              <a:t>def</a:t>
            </a:r>
            <a:r>
              <a:rPr lang="en-US" dirty="0" smtClean="0"/>
              <a:t> </a:t>
            </a:r>
            <a:r>
              <a:rPr lang="en-US" dirty="0"/>
              <a:t>display(): </a:t>
            </a:r>
            <a:endParaRPr lang="en-US" dirty="0" smtClean="0"/>
          </a:p>
          <a:p>
            <a:pPr marL="0" indent="0">
              <a:buNone/>
            </a:pPr>
            <a:r>
              <a:rPr lang="en-US" dirty="0"/>
              <a:t> </a:t>
            </a:r>
            <a:r>
              <a:rPr lang="en-US" dirty="0" smtClean="0"/>
              <a:t>    return </a:t>
            </a:r>
            <a:r>
              <a:rPr lang="en-US" dirty="0"/>
              <a:t>'this is sample' </a:t>
            </a:r>
            <a:endParaRPr lang="en-US" dirty="0" smtClean="0"/>
          </a:p>
          <a:p>
            <a:pPr marL="0" indent="0">
              <a:buNone/>
            </a:pPr>
            <a:r>
              <a:rPr lang="en-US" dirty="0" smtClean="0"/>
              <a:t>print(display</a:t>
            </a:r>
            <a:r>
              <a:rPr lang="en-US" dirty="0"/>
              <a:t>()) </a:t>
            </a:r>
            <a:endParaRPr lang="en-US" dirty="0" smtClean="0"/>
          </a:p>
          <a:p>
            <a:pPr marL="0" indent="0">
              <a:buNone/>
            </a:pPr>
            <a:r>
              <a:rPr lang="en-US" dirty="0" smtClean="0"/>
              <a:t>a=display</a:t>
            </a:r>
            <a:r>
              <a:rPr lang="en-US" dirty="0"/>
              <a:t>() </a:t>
            </a:r>
          </a:p>
          <a:p>
            <a:pPr marL="0" indent="0">
              <a:buNone/>
            </a:pPr>
            <a:r>
              <a:rPr lang="en-US" dirty="0" smtClean="0"/>
              <a:t> print(a</a:t>
            </a:r>
            <a:r>
              <a:rPr lang="en-US" dirty="0"/>
              <a:t>) </a:t>
            </a:r>
            <a:endParaRPr lang="en-US" dirty="0" smtClean="0"/>
          </a:p>
          <a:p>
            <a:pPr marL="0" indent="0">
              <a:buNone/>
            </a:pPr>
            <a:endParaRPr lang="en-US" dirty="0" smtClean="0"/>
          </a:p>
          <a:p>
            <a:pPr marL="0" indent="0">
              <a:buNone/>
            </a:pPr>
            <a:r>
              <a:rPr lang="en-US" dirty="0" smtClean="0"/>
              <a:t>4.with </a:t>
            </a:r>
            <a:r>
              <a:rPr lang="en-US" dirty="0" err="1" smtClean="0"/>
              <a:t>argu</a:t>
            </a:r>
            <a:r>
              <a:rPr lang="en-US" dirty="0" smtClean="0"/>
              <a:t> with </a:t>
            </a:r>
            <a:r>
              <a:rPr lang="en-US" dirty="0"/>
              <a:t>return </a:t>
            </a:r>
          </a:p>
          <a:p>
            <a:pPr marL="0" indent="0">
              <a:buNone/>
            </a:pPr>
            <a:r>
              <a:rPr lang="en-US" dirty="0" err="1" smtClean="0"/>
              <a:t>def</a:t>
            </a:r>
            <a:r>
              <a:rPr lang="en-US" dirty="0" smtClean="0"/>
              <a:t> </a:t>
            </a:r>
            <a:r>
              <a:rPr lang="en-US" dirty="0"/>
              <a:t>ret(</a:t>
            </a:r>
            <a:r>
              <a:rPr lang="en-US" dirty="0" err="1"/>
              <a:t>a,b</a:t>
            </a:r>
            <a:r>
              <a:rPr lang="en-US" dirty="0"/>
              <a:t>): </a:t>
            </a:r>
            <a:endParaRPr lang="en-US" dirty="0" smtClean="0"/>
          </a:p>
          <a:p>
            <a:pPr marL="0" indent="0">
              <a:buNone/>
            </a:pPr>
            <a:r>
              <a:rPr lang="en-US" dirty="0"/>
              <a:t> </a:t>
            </a:r>
            <a:r>
              <a:rPr lang="en-US" dirty="0" smtClean="0"/>
              <a:t> return </a:t>
            </a:r>
            <a:r>
              <a:rPr lang="en-US" dirty="0" err="1"/>
              <a:t>a+b</a:t>
            </a:r>
            <a:r>
              <a:rPr lang="en-US" dirty="0"/>
              <a:t> </a:t>
            </a:r>
            <a:endParaRPr lang="en-US" dirty="0" smtClean="0"/>
          </a:p>
          <a:p>
            <a:pPr marL="0" indent="0">
              <a:buNone/>
            </a:pPr>
            <a:r>
              <a:rPr lang="en-US" dirty="0" smtClean="0"/>
              <a:t>//print(ret(34,66</a:t>
            </a:r>
            <a:r>
              <a:rPr lang="en-US" dirty="0"/>
              <a:t>)) </a:t>
            </a:r>
            <a:endParaRPr lang="en-US" dirty="0" smtClean="0"/>
          </a:p>
          <a:p>
            <a:pPr marL="0" indent="0">
              <a:buNone/>
            </a:pPr>
            <a:r>
              <a:rPr lang="en-US" dirty="0" smtClean="0"/>
              <a:t>a=ret(34,66)</a:t>
            </a:r>
          </a:p>
          <a:p>
            <a:pPr marL="0" indent="0">
              <a:buNone/>
            </a:pPr>
            <a:r>
              <a:rPr lang="en-US" dirty="0" smtClean="0"/>
              <a:t>print(a)</a:t>
            </a:r>
            <a:endParaRPr lang="en-US" dirty="0"/>
          </a:p>
        </p:txBody>
      </p:sp>
    </p:spTree>
    <p:extLst>
      <p:ext uri="{BB962C8B-B14F-4D97-AF65-F5344CB8AC3E}">
        <p14:creationId xmlns:p14="http://schemas.microsoft.com/office/powerpoint/2010/main" val="349052974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Arguments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Information can be passed into functions as arguments.</a:t>
            </a:r>
          </a:p>
          <a:p>
            <a:r>
              <a:rPr lang="en-US" dirty="0" smtClean="0"/>
              <a:t>Arguments are specified after the function name, inside the parentheses. You can add as many arguments as you want, just separate them with a comma.</a:t>
            </a:r>
          </a:p>
          <a:p>
            <a:endParaRPr lang="en-US" dirty="0"/>
          </a:p>
        </p:txBody>
      </p:sp>
    </p:spTree>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143000"/>
            <a:ext cx="8229600" cy="4800600"/>
          </a:xfrm>
        </p:spPr>
        <p:txBody>
          <a:bodyPr>
            <a:normAutofit fontScale="85000" lnSpcReduction="10000"/>
          </a:bodyPr>
          <a:lstStyle/>
          <a:p>
            <a:r>
              <a:rPr lang="en-US" dirty="0" smtClean="0"/>
              <a:t>The following example has a function with one argument (</a:t>
            </a:r>
            <a:r>
              <a:rPr lang="en-US" dirty="0" err="1" smtClean="0"/>
              <a:t>fname</a:t>
            </a:r>
            <a:r>
              <a:rPr lang="en-US" dirty="0" smtClean="0"/>
              <a:t>). When the function is called, we pass along a first name, which is used inside the function to print the full name:</a:t>
            </a:r>
          </a:p>
          <a:p>
            <a:r>
              <a:rPr lang="en-US" dirty="0" smtClean="0"/>
              <a:t>Example:</a:t>
            </a:r>
          </a:p>
          <a:p>
            <a:pPr marL="0" indent="0">
              <a:buNone/>
            </a:pPr>
            <a:endParaRPr lang="en-US" dirty="0" smtClean="0"/>
          </a:p>
          <a:p>
            <a:pPr marL="0" indent="0">
              <a:buNone/>
            </a:pPr>
            <a:r>
              <a:rPr lang="en-US" dirty="0" smtClean="0"/>
              <a:t>def </a:t>
            </a:r>
            <a:r>
              <a:rPr lang="en-US" dirty="0" err="1" smtClean="0"/>
              <a:t>my_func</a:t>
            </a:r>
            <a:r>
              <a:rPr lang="en-US" dirty="0" smtClean="0"/>
              <a:t>(</a:t>
            </a:r>
            <a:r>
              <a:rPr lang="en-US" b="1" dirty="0" err="1" smtClean="0"/>
              <a:t>fname</a:t>
            </a:r>
            <a:r>
              <a:rPr lang="en-US" dirty="0" smtClean="0"/>
              <a:t>):</a:t>
            </a:r>
            <a:br>
              <a:rPr lang="en-US" dirty="0" smtClean="0"/>
            </a:br>
            <a:r>
              <a:rPr lang="en-US" dirty="0" smtClean="0"/>
              <a:t>  print(</a:t>
            </a:r>
            <a:r>
              <a:rPr lang="en-US" dirty="0" err="1" smtClean="0"/>
              <a:t>fname</a:t>
            </a:r>
            <a:r>
              <a:rPr lang="en-US" dirty="0" smtClean="0"/>
              <a:t> + ” ”+Robert”)</a:t>
            </a:r>
            <a:br>
              <a:rPr lang="en-US" dirty="0" smtClean="0"/>
            </a:br>
            <a:r>
              <a:rPr lang="en-US" dirty="0" smtClean="0"/>
              <a:t/>
            </a:r>
            <a:br>
              <a:rPr lang="en-US" dirty="0" smtClean="0"/>
            </a:br>
            <a:r>
              <a:rPr lang="en-US" dirty="0" err="1" smtClean="0"/>
              <a:t>my_func</a:t>
            </a:r>
            <a:r>
              <a:rPr lang="en-US" dirty="0" smtClean="0"/>
              <a:t>(</a:t>
            </a:r>
            <a:r>
              <a:rPr lang="en-US" b="1" dirty="0" smtClean="0"/>
              <a:t>"Emil“,</a:t>
            </a:r>
            <a:r>
              <a:rPr lang="en-US" dirty="0" smtClean="0"/>
              <a:t>)</a:t>
            </a:r>
            <a:br>
              <a:rPr lang="en-US" dirty="0" smtClean="0"/>
            </a:br>
            <a:r>
              <a:rPr lang="en-US" dirty="0" err="1" smtClean="0"/>
              <a:t>my_func</a:t>
            </a:r>
            <a:r>
              <a:rPr lang="en-US" dirty="0" smtClean="0"/>
              <a:t>(</a:t>
            </a:r>
            <a:r>
              <a:rPr lang="en-US" b="1" dirty="0" smtClean="0"/>
              <a:t>"Tobias"</a:t>
            </a:r>
            <a:r>
              <a:rPr lang="en-US" dirty="0" smtClean="0"/>
              <a:t>)</a:t>
            </a:r>
            <a:br>
              <a:rPr lang="en-US" dirty="0" smtClean="0"/>
            </a:br>
            <a:r>
              <a:rPr lang="en-US" dirty="0" err="1" smtClean="0"/>
              <a:t>my_func</a:t>
            </a:r>
            <a:r>
              <a:rPr lang="en-US" dirty="0" smtClean="0"/>
              <a:t>(</a:t>
            </a:r>
            <a:r>
              <a:rPr lang="en-US" b="1" dirty="0" smtClean="0"/>
              <a:t>"Linus"</a:t>
            </a:r>
            <a:r>
              <a:rPr lang="en-US" dirty="0" smtClean="0"/>
              <a:t>)</a:t>
            </a:r>
          </a:p>
          <a:p>
            <a:pPr>
              <a:buNone/>
            </a:pPr>
            <a:endParaRPr lang="en-US" dirty="0" smtClean="0"/>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err="1"/>
              <a:t>def</a:t>
            </a:r>
            <a:r>
              <a:rPr lang="en-US" dirty="0"/>
              <a:t> </a:t>
            </a:r>
            <a:r>
              <a:rPr lang="en-US" dirty="0" err="1"/>
              <a:t>hai</a:t>
            </a:r>
            <a:r>
              <a:rPr lang="en-US" dirty="0"/>
              <a:t>(</a:t>
            </a:r>
            <a:r>
              <a:rPr lang="en-US" dirty="0" err="1"/>
              <a:t>name,message</a:t>
            </a:r>
            <a:r>
              <a:rPr lang="en-US" dirty="0"/>
              <a:t>):</a:t>
            </a:r>
          </a:p>
          <a:p>
            <a:pPr marL="0" indent="0">
              <a:buNone/>
            </a:pPr>
            <a:r>
              <a:rPr lang="en-US" dirty="0"/>
              <a:t>   print("</a:t>
            </a:r>
            <a:r>
              <a:rPr lang="en-US" dirty="0" err="1"/>
              <a:t>hi",name</a:t>
            </a:r>
            <a:r>
              <a:rPr lang="en-US" dirty="0"/>
              <a:t>+ " "+message)</a:t>
            </a:r>
          </a:p>
          <a:p>
            <a:pPr marL="0" indent="0">
              <a:buNone/>
            </a:pPr>
            <a:r>
              <a:rPr lang="en-US" dirty="0" err="1"/>
              <a:t>hai</a:t>
            </a:r>
            <a:r>
              <a:rPr lang="en-US" dirty="0"/>
              <a:t>("</a:t>
            </a:r>
            <a:r>
              <a:rPr lang="en-US" dirty="0" err="1"/>
              <a:t>james</a:t>
            </a:r>
            <a:r>
              <a:rPr lang="en-US" dirty="0"/>
              <a:t>","good morning</a:t>
            </a:r>
            <a:r>
              <a:rPr lang="en-US" dirty="0" smtClean="0"/>
              <a:t>!!!")</a:t>
            </a:r>
          </a:p>
          <a:p>
            <a:pPr marL="0" indent="0">
              <a:buNone/>
            </a:pPr>
            <a:r>
              <a:rPr lang="en-US" dirty="0" smtClean="0"/>
              <a:t>o/p:</a:t>
            </a:r>
          </a:p>
          <a:p>
            <a:pPr marL="0" indent="0">
              <a:buNone/>
            </a:pPr>
            <a:r>
              <a:rPr lang="en-US" dirty="0"/>
              <a:t>?</a:t>
            </a:r>
          </a:p>
        </p:txBody>
      </p:sp>
    </p:spTree>
    <p:extLst>
      <p:ext uri="{BB962C8B-B14F-4D97-AF65-F5344CB8AC3E}">
        <p14:creationId xmlns:p14="http://schemas.microsoft.com/office/powerpoint/2010/main" val="29936252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990600"/>
          </a:xfrm>
        </p:spPr>
        <p:txBody>
          <a:bodyPr/>
          <a:lstStyle/>
          <a:p>
            <a:r>
              <a:rPr lang="en-US" dirty="0" smtClean="0">
                <a:latin typeface="Algerian" pitchFamily="82" charset="0"/>
              </a:rPr>
              <a:t>Number of arguments</a:t>
            </a:r>
            <a:endParaRPr lang="en-US" dirty="0">
              <a:latin typeface="Algerian" pitchFamily="82" charset="0"/>
            </a:endParaRPr>
          </a:p>
        </p:txBody>
      </p:sp>
      <p:sp>
        <p:nvSpPr>
          <p:cNvPr id="3" name="Content Placeholder 2"/>
          <p:cNvSpPr>
            <a:spLocks noGrp="1"/>
          </p:cNvSpPr>
          <p:nvPr>
            <p:ph idx="1"/>
          </p:nvPr>
        </p:nvSpPr>
        <p:spPr>
          <a:xfrm>
            <a:off x="457200" y="1524000"/>
            <a:ext cx="8229600" cy="4389120"/>
          </a:xfrm>
        </p:spPr>
        <p:txBody>
          <a:bodyPr>
            <a:normAutofit/>
          </a:bodyPr>
          <a:lstStyle/>
          <a:p>
            <a:r>
              <a:rPr lang="en-US" dirty="0" smtClean="0"/>
              <a:t>By default, a function must be called with the correct number of arguments. Meaning that if your function expects 2 arguments, you have to call the function with 2 arguments, not more, and not less.</a:t>
            </a:r>
          </a:p>
          <a:p>
            <a:r>
              <a:rPr lang="en-US" dirty="0" smtClean="0"/>
              <a:t>Example:</a:t>
            </a:r>
          </a:p>
          <a:p>
            <a:r>
              <a:rPr lang="en-US" dirty="0" smtClean="0"/>
              <a:t>This function expects 2 arguments, and gets 2 arguments</a:t>
            </a:r>
            <a:r>
              <a:rPr lang="en-US" dirty="0"/>
              <a:t>.</a:t>
            </a:r>
            <a:endParaRPr lang="en-US" dirty="0" smtClean="0"/>
          </a:p>
        </p:txBody>
      </p:sp>
    </p:spTree>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14400"/>
            <a:ext cx="8229600" cy="4389120"/>
          </a:xfrm>
        </p:spPr>
        <p:txBody>
          <a:bodyPr>
            <a:normAutofit/>
          </a:bodyPr>
          <a:lstStyle/>
          <a:p>
            <a:pPr marL="0" indent="0">
              <a:buNone/>
            </a:pPr>
            <a:r>
              <a:rPr lang="en-US" sz="1800" dirty="0" err="1"/>
              <a:t>def</a:t>
            </a:r>
            <a:r>
              <a:rPr lang="en-US" sz="1800" dirty="0"/>
              <a:t> </a:t>
            </a:r>
            <a:r>
              <a:rPr lang="en-US" sz="1800" dirty="0" err="1"/>
              <a:t>my_func</a:t>
            </a:r>
            <a:r>
              <a:rPr lang="en-US" sz="1800" dirty="0"/>
              <a:t>(</a:t>
            </a:r>
            <a:r>
              <a:rPr lang="en-US" sz="1800" dirty="0" err="1"/>
              <a:t>fname,lname</a:t>
            </a:r>
            <a:r>
              <a:rPr lang="en-US" sz="1800" dirty="0"/>
              <a:t>):</a:t>
            </a:r>
          </a:p>
          <a:p>
            <a:pPr marL="0" indent="0">
              <a:buNone/>
            </a:pPr>
            <a:r>
              <a:rPr lang="en-US" sz="1800" dirty="0"/>
              <a:t>  print(</a:t>
            </a:r>
            <a:r>
              <a:rPr lang="en-US" sz="1800" dirty="0" err="1"/>
              <a:t>fname</a:t>
            </a:r>
            <a:r>
              <a:rPr lang="en-US" sz="1800" dirty="0"/>
              <a:t> + " " +</a:t>
            </a:r>
            <a:r>
              <a:rPr lang="en-US" sz="1800" dirty="0" err="1"/>
              <a:t>lname</a:t>
            </a:r>
            <a:r>
              <a:rPr lang="en-US" sz="1800" dirty="0"/>
              <a:t>)</a:t>
            </a:r>
          </a:p>
          <a:p>
            <a:pPr marL="0" indent="0">
              <a:buNone/>
            </a:pPr>
            <a:r>
              <a:rPr lang="en-US" sz="1800" dirty="0" err="1" smtClean="0"/>
              <a:t>my_func</a:t>
            </a:r>
            <a:r>
              <a:rPr lang="en-US" sz="1800" dirty="0"/>
              <a:t>("</a:t>
            </a:r>
            <a:r>
              <a:rPr lang="en-US" sz="1800" dirty="0" err="1"/>
              <a:t>Emil","albert</a:t>
            </a:r>
            <a:r>
              <a:rPr lang="en-US" sz="1800" dirty="0"/>
              <a:t>")</a:t>
            </a:r>
          </a:p>
          <a:p>
            <a:pPr marL="0" indent="0">
              <a:buNone/>
            </a:pPr>
            <a:r>
              <a:rPr lang="en-US" sz="1800" dirty="0" err="1"/>
              <a:t>my_func</a:t>
            </a:r>
            <a:r>
              <a:rPr lang="en-US" sz="1800" dirty="0"/>
              <a:t>("Tobias","</a:t>
            </a:r>
            <a:r>
              <a:rPr lang="en-US" sz="1800" dirty="0" err="1"/>
              <a:t>maris</a:t>
            </a:r>
            <a:r>
              <a:rPr lang="en-US" sz="1800" dirty="0"/>
              <a:t>")</a:t>
            </a:r>
          </a:p>
          <a:p>
            <a:pPr marL="0" indent="0">
              <a:buNone/>
            </a:pPr>
            <a:r>
              <a:rPr lang="en-US" sz="1800" dirty="0" err="1"/>
              <a:t>my_func</a:t>
            </a:r>
            <a:r>
              <a:rPr lang="en-US" sz="1800" dirty="0"/>
              <a:t>("Linus","</a:t>
            </a:r>
            <a:r>
              <a:rPr lang="en-US" sz="1800" dirty="0" err="1"/>
              <a:t>mathew</a:t>
            </a:r>
            <a:r>
              <a:rPr lang="en-US" sz="1800" dirty="0"/>
              <a:t>")</a:t>
            </a:r>
          </a:p>
          <a:p>
            <a:pPr marL="0" indent="0">
              <a:buNone/>
            </a:pPr>
            <a:endParaRPr lang="en-US" sz="1800" dirty="0" smtClean="0"/>
          </a:p>
          <a:p>
            <a:pPr marL="0" indent="0">
              <a:buNone/>
            </a:pPr>
            <a:r>
              <a:rPr lang="en-US" sz="1800" dirty="0" smtClean="0"/>
              <a:t>output:</a:t>
            </a:r>
          </a:p>
          <a:p>
            <a:pPr marL="0" indent="0">
              <a:buNone/>
            </a:pPr>
            <a:r>
              <a:rPr lang="en-US" sz="1800" dirty="0"/>
              <a:t>Emil albert </a:t>
            </a:r>
            <a:endParaRPr lang="en-US" sz="1800" dirty="0" smtClean="0"/>
          </a:p>
          <a:p>
            <a:pPr marL="0" indent="0">
              <a:buNone/>
            </a:pPr>
            <a:r>
              <a:rPr lang="en-US" sz="1800" dirty="0" smtClean="0"/>
              <a:t>Tobias </a:t>
            </a:r>
            <a:r>
              <a:rPr lang="en-US" sz="1800" dirty="0" err="1" smtClean="0"/>
              <a:t>maris</a:t>
            </a:r>
            <a:endParaRPr lang="en-US" sz="1800" dirty="0" smtClean="0"/>
          </a:p>
          <a:p>
            <a:pPr marL="0" indent="0">
              <a:buNone/>
            </a:pPr>
            <a:r>
              <a:rPr lang="en-US" sz="1800" dirty="0" smtClean="0"/>
              <a:t> </a:t>
            </a:r>
            <a:r>
              <a:rPr lang="en-US" sz="1800" dirty="0"/>
              <a:t>Linus </a:t>
            </a:r>
            <a:r>
              <a:rPr lang="en-US" sz="1800" dirty="0" err="1"/>
              <a:t>mathew</a:t>
            </a:r>
            <a:endParaRPr lang="en-US" sz="1800" dirty="0"/>
          </a:p>
        </p:txBody>
      </p:sp>
      <p:cxnSp>
        <p:nvCxnSpPr>
          <p:cNvPr id="5" name="Straight Connector 4"/>
          <p:cNvCxnSpPr/>
          <p:nvPr/>
        </p:nvCxnSpPr>
        <p:spPr>
          <a:xfrm>
            <a:off x="4114800" y="609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4550229" y="914400"/>
            <a:ext cx="4191000" cy="1754326"/>
          </a:xfrm>
          <a:prstGeom prst="rect">
            <a:avLst/>
          </a:prstGeom>
        </p:spPr>
        <p:txBody>
          <a:bodyPr wrap="square">
            <a:spAutoFit/>
          </a:bodyPr>
          <a:lstStyle/>
          <a:p>
            <a:r>
              <a:rPr lang="en-US" dirty="0" err="1"/>
              <a:t>def</a:t>
            </a:r>
            <a:r>
              <a:rPr lang="en-US" dirty="0"/>
              <a:t> </a:t>
            </a:r>
            <a:r>
              <a:rPr lang="en-US" dirty="0" err="1"/>
              <a:t>my_func</a:t>
            </a:r>
            <a:r>
              <a:rPr lang="en-US" dirty="0"/>
              <a:t>(</a:t>
            </a:r>
            <a:r>
              <a:rPr lang="en-US" dirty="0" err="1"/>
              <a:t>fname,lname,age</a:t>
            </a:r>
            <a:r>
              <a:rPr lang="en-US" dirty="0"/>
              <a:t>):</a:t>
            </a:r>
          </a:p>
          <a:p>
            <a:r>
              <a:rPr lang="en-US" dirty="0"/>
              <a:t>  print(</a:t>
            </a:r>
            <a:r>
              <a:rPr lang="en-US" dirty="0" err="1"/>
              <a:t>fname</a:t>
            </a:r>
            <a:r>
              <a:rPr lang="en-US" dirty="0"/>
              <a:t> + " " +</a:t>
            </a:r>
            <a:r>
              <a:rPr lang="en-US" dirty="0" err="1"/>
              <a:t>lname</a:t>
            </a:r>
            <a:r>
              <a:rPr lang="en-US" dirty="0"/>
              <a:t>+ " "+age)</a:t>
            </a:r>
          </a:p>
          <a:p>
            <a:endParaRPr lang="en-US" dirty="0"/>
          </a:p>
          <a:p>
            <a:r>
              <a:rPr lang="en-US" dirty="0" err="1"/>
              <a:t>my_func</a:t>
            </a:r>
            <a:r>
              <a:rPr lang="en-US" dirty="0"/>
              <a:t>("Emil","albert","32")</a:t>
            </a:r>
          </a:p>
          <a:p>
            <a:r>
              <a:rPr lang="en-US" dirty="0" err="1"/>
              <a:t>my_func</a:t>
            </a:r>
            <a:r>
              <a:rPr lang="en-US" dirty="0"/>
              <a:t>("Tobias","maris","24")</a:t>
            </a:r>
          </a:p>
          <a:p>
            <a:r>
              <a:rPr lang="en-US" dirty="0" err="1"/>
              <a:t>my_func</a:t>
            </a:r>
            <a:r>
              <a:rPr lang="en-US" dirty="0"/>
              <a:t>("Linus","mathew","32")</a:t>
            </a:r>
          </a:p>
        </p:txBody>
      </p:sp>
      <p:sp>
        <p:nvSpPr>
          <p:cNvPr id="8" name="Rectangle 7"/>
          <p:cNvSpPr/>
          <p:nvPr/>
        </p:nvSpPr>
        <p:spPr>
          <a:xfrm>
            <a:off x="4394898" y="2971800"/>
            <a:ext cx="4572000" cy="1200329"/>
          </a:xfrm>
          <a:prstGeom prst="rect">
            <a:avLst/>
          </a:prstGeom>
        </p:spPr>
        <p:txBody>
          <a:bodyPr>
            <a:spAutoFit/>
          </a:bodyPr>
          <a:lstStyle/>
          <a:p>
            <a:r>
              <a:rPr lang="en-US" dirty="0" smtClean="0"/>
              <a:t>output:</a:t>
            </a:r>
          </a:p>
          <a:p>
            <a:r>
              <a:rPr lang="en-US" dirty="0" smtClean="0"/>
              <a:t>Emil </a:t>
            </a:r>
            <a:r>
              <a:rPr lang="en-US" dirty="0"/>
              <a:t>albert 32</a:t>
            </a:r>
          </a:p>
          <a:p>
            <a:r>
              <a:rPr lang="en-US" dirty="0"/>
              <a:t>Tobias </a:t>
            </a:r>
            <a:r>
              <a:rPr lang="en-US" dirty="0" err="1"/>
              <a:t>maris</a:t>
            </a:r>
            <a:r>
              <a:rPr lang="en-US" dirty="0"/>
              <a:t> 24</a:t>
            </a:r>
          </a:p>
          <a:p>
            <a:r>
              <a:rPr lang="en-US" dirty="0"/>
              <a:t>Linus </a:t>
            </a:r>
            <a:r>
              <a:rPr lang="en-US" dirty="0" err="1"/>
              <a:t>mathew</a:t>
            </a:r>
            <a:r>
              <a:rPr lang="en-US" dirty="0"/>
              <a:t> 32</a:t>
            </a:r>
          </a:p>
        </p:txBody>
      </p:sp>
    </p:spTree>
    <p:extLst>
      <p:ext uri="{BB962C8B-B14F-4D97-AF65-F5344CB8AC3E}">
        <p14:creationId xmlns:p14="http://schemas.microsoft.com/office/powerpoint/2010/main" val="415881357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lstStyle/>
          <a:p>
            <a:r>
              <a:rPr lang="en-US" dirty="0"/>
              <a:t>The terms </a:t>
            </a:r>
            <a:r>
              <a:rPr lang="en-US" i="1" dirty="0"/>
              <a:t>parameter</a:t>
            </a:r>
            <a:r>
              <a:rPr lang="en-US" dirty="0"/>
              <a:t> and </a:t>
            </a:r>
            <a:r>
              <a:rPr lang="en-US" i="1" dirty="0"/>
              <a:t>argument</a:t>
            </a:r>
            <a:r>
              <a:rPr lang="en-US" dirty="0"/>
              <a:t> can be used for the same thing: information that are passed into a function</a:t>
            </a:r>
            <a:r>
              <a:rPr lang="en-US" dirty="0" smtClean="0"/>
              <a:t>.</a:t>
            </a:r>
          </a:p>
          <a:p>
            <a:r>
              <a:rPr lang="en-US" dirty="0"/>
              <a:t>A parameter is the variable listed inside the parentheses in the function definition.</a:t>
            </a:r>
          </a:p>
          <a:p>
            <a:r>
              <a:rPr lang="en-US" dirty="0"/>
              <a:t>An argument is the value that are sent to the function when it is called.</a:t>
            </a:r>
          </a:p>
          <a:p>
            <a:endParaRPr lang="en-US" dirty="0"/>
          </a:p>
        </p:txBody>
      </p:sp>
    </p:spTree>
    <p:extLst>
      <p:ext uri="{BB962C8B-B14F-4D97-AF65-F5344CB8AC3E}">
        <p14:creationId xmlns:p14="http://schemas.microsoft.com/office/powerpoint/2010/main" val="22811366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143000"/>
          </a:xfrm>
        </p:spPr>
        <p:txBody>
          <a:bodyPr>
            <a:normAutofit/>
          </a:bodyPr>
          <a:lstStyle/>
          <a:p>
            <a:r>
              <a:rPr lang="en-US" dirty="0" smtClean="0"/>
              <a:t>Environment set up:</a:t>
            </a:r>
            <a:endParaRPr lang="en-US" dirty="0"/>
          </a:p>
        </p:txBody>
      </p:sp>
      <p:sp>
        <p:nvSpPr>
          <p:cNvPr id="3" name="Content Placeholder 2"/>
          <p:cNvSpPr>
            <a:spLocks noGrp="1"/>
          </p:cNvSpPr>
          <p:nvPr>
            <p:ph idx="1"/>
          </p:nvPr>
        </p:nvSpPr>
        <p:spPr>
          <a:xfrm>
            <a:off x="457200" y="1600200"/>
            <a:ext cx="8229600" cy="4724400"/>
          </a:xfrm>
        </p:spPr>
        <p:txBody>
          <a:bodyPr/>
          <a:lstStyle/>
          <a:p>
            <a:pPr marL="0" indent="0">
              <a:buNone/>
            </a:pPr>
            <a:r>
              <a:rPr lang="en-US" dirty="0" smtClean="0"/>
              <a:t>step 1: </a:t>
            </a:r>
            <a:r>
              <a:rPr lang="en-US" sz="2000" b="1" dirty="0"/>
              <a:t>Select the Python's version to download.</a:t>
            </a:r>
            <a:endParaRPr lang="en-US" sz="2000" dirty="0"/>
          </a:p>
          <a:p>
            <a:pPr marL="0" indent="0">
              <a:buNone/>
            </a:pPr>
            <a:r>
              <a:rPr lang="en-US" sz="2000" dirty="0" smtClean="0"/>
              <a:t>    Click </a:t>
            </a:r>
            <a:r>
              <a:rPr lang="en-US" sz="2000" dirty="0"/>
              <a:t>on the download button to download the exe file of Python.</a:t>
            </a:r>
          </a:p>
          <a:p>
            <a:pPr marL="0" indent="0">
              <a:buNone/>
            </a:pP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2667000"/>
            <a:ext cx="6553200"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Arbitrary Arguments, *</a:t>
            </a:r>
            <a:r>
              <a:rPr lang="en-US" dirty="0" err="1" smtClean="0">
                <a:latin typeface="Algerian" pitchFamily="82" charset="0"/>
              </a:rPr>
              <a:t>args</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If you do not know how many arguments that will be passed into your function, add a * before the parameter name in the function definition.</a:t>
            </a:r>
          </a:p>
          <a:p>
            <a:r>
              <a:rPr lang="en-US" dirty="0" smtClean="0"/>
              <a:t>This way the function will receive a </a:t>
            </a:r>
            <a:r>
              <a:rPr lang="en-US" b="1" i="1" dirty="0" smtClean="0"/>
              <a:t>tuple</a:t>
            </a:r>
            <a:r>
              <a:rPr lang="en-US" dirty="0" smtClean="0"/>
              <a:t> of arguments, and can access the items accordingly:</a:t>
            </a:r>
          </a:p>
          <a:p>
            <a:r>
              <a:rPr lang="en-US" dirty="0" smtClean="0"/>
              <a:t>It can be used for random arguments.</a:t>
            </a:r>
          </a:p>
        </p:txBody>
      </p:sp>
    </p:spTree>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err="1"/>
              <a:t>def</a:t>
            </a:r>
            <a:r>
              <a:rPr lang="en-US" sz="2000" dirty="0"/>
              <a:t> </a:t>
            </a:r>
            <a:r>
              <a:rPr lang="en-US" sz="2000" dirty="0" smtClean="0"/>
              <a:t>demo(*a):</a:t>
            </a:r>
            <a:endParaRPr lang="en-US" sz="2000" dirty="0"/>
          </a:p>
          <a:p>
            <a:pPr marL="0" indent="0">
              <a:buNone/>
            </a:pPr>
            <a:r>
              <a:rPr lang="en-US" sz="2000" dirty="0"/>
              <a:t>  </a:t>
            </a:r>
            <a:r>
              <a:rPr lang="en-US" sz="2000" dirty="0" smtClean="0"/>
              <a:t>print(a)</a:t>
            </a:r>
            <a:endParaRPr lang="en-US" sz="2000" dirty="0"/>
          </a:p>
          <a:p>
            <a:pPr marL="0" indent="0">
              <a:buNone/>
            </a:pPr>
            <a:r>
              <a:rPr lang="en-US" sz="2000" dirty="0"/>
              <a:t>demo(10,20,30</a:t>
            </a:r>
            <a:r>
              <a:rPr lang="en-US" sz="2000" dirty="0" smtClean="0"/>
              <a:t>)</a:t>
            </a:r>
          </a:p>
          <a:p>
            <a:pPr marL="0" indent="0">
              <a:buNone/>
            </a:pPr>
            <a:r>
              <a:rPr lang="en-US" sz="2000" dirty="0" smtClean="0"/>
              <a:t>output: 10 20 30</a:t>
            </a:r>
          </a:p>
          <a:p>
            <a:pPr marL="0" indent="0">
              <a:buNone/>
            </a:pPr>
            <a:endParaRPr lang="en-US" sz="2000" dirty="0"/>
          </a:p>
          <a:p>
            <a:pPr marL="0" indent="0">
              <a:buNone/>
            </a:pPr>
            <a:r>
              <a:rPr lang="en-US" sz="2000" dirty="0" err="1"/>
              <a:t>def</a:t>
            </a:r>
            <a:r>
              <a:rPr lang="en-US" sz="2000" dirty="0"/>
              <a:t> </a:t>
            </a:r>
            <a:r>
              <a:rPr lang="en-US" sz="2000" dirty="0" smtClean="0"/>
              <a:t>demo(</a:t>
            </a:r>
            <a:r>
              <a:rPr lang="en-US" sz="2000" dirty="0" err="1" smtClean="0"/>
              <a:t>a,b</a:t>
            </a:r>
            <a:r>
              <a:rPr lang="en-US" sz="2000" dirty="0" smtClean="0"/>
              <a:t>):</a:t>
            </a:r>
            <a:endParaRPr lang="en-US" sz="2000" dirty="0"/>
          </a:p>
          <a:p>
            <a:pPr marL="0" indent="0">
              <a:buNone/>
            </a:pPr>
            <a:r>
              <a:rPr lang="en-US" sz="2000" dirty="0"/>
              <a:t>  </a:t>
            </a:r>
            <a:r>
              <a:rPr lang="en-US" sz="2000" dirty="0" smtClean="0"/>
              <a:t>print(</a:t>
            </a:r>
            <a:r>
              <a:rPr lang="en-US" sz="2000" dirty="0" err="1" smtClean="0"/>
              <a:t>a,b</a:t>
            </a:r>
            <a:r>
              <a:rPr lang="en-US" sz="2000" dirty="0" smtClean="0"/>
              <a:t>)</a:t>
            </a:r>
            <a:endParaRPr lang="en-US" sz="2000" dirty="0"/>
          </a:p>
          <a:p>
            <a:pPr marL="0" indent="0">
              <a:buNone/>
            </a:pPr>
            <a:r>
              <a:rPr lang="en-US" sz="2000" dirty="0" smtClean="0"/>
              <a:t>demo(10,20)</a:t>
            </a:r>
            <a:endParaRPr lang="en-US" sz="2000" dirty="0"/>
          </a:p>
          <a:p>
            <a:pPr marL="0" indent="0">
              <a:buNone/>
            </a:pPr>
            <a:r>
              <a:rPr lang="en-US" sz="2000" dirty="0"/>
              <a:t>output: 10 20 </a:t>
            </a:r>
          </a:p>
          <a:p>
            <a:pPr marL="0" indent="0">
              <a:buNone/>
            </a:pPr>
            <a:endParaRPr lang="en-US" sz="2000" dirty="0"/>
          </a:p>
        </p:txBody>
      </p:sp>
      <p:cxnSp>
        <p:nvCxnSpPr>
          <p:cNvPr id="5" name="Straight Connector 4"/>
          <p:cNvCxnSpPr/>
          <p:nvPr/>
        </p:nvCxnSpPr>
        <p:spPr>
          <a:xfrm>
            <a:off x="2819400" y="2057400"/>
            <a:ext cx="0" cy="3352800"/>
          </a:xfrm>
          <a:prstGeom prst="line">
            <a:avLst/>
          </a:prstGeom>
        </p:spPr>
        <p:style>
          <a:lnRef idx="1">
            <a:schemeClr val="accent1"/>
          </a:lnRef>
          <a:fillRef idx="0">
            <a:schemeClr val="accent1"/>
          </a:fillRef>
          <a:effectRef idx="0">
            <a:schemeClr val="accent1"/>
          </a:effectRef>
          <a:fontRef idx="minor">
            <a:schemeClr val="tx1"/>
          </a:fontRef>
        </p:style>
      </p:cxnSp>
      <p:sp>
        <p:nvSpPr>
          <p:cNvPr id="7" name="Rectangle 6"/>
          <p:cNvSpPr/>
          <p:nvPr/>
        </p:nvSpPr>
        <p:spPr>
          <a:xfrm>
            <a:off x="3124200" y="1600200"/>
            <a:ext cx="4572000" cy="5078313"/>
          </a:xfrm>
          <a:prstGeom prst="rect">
            <a:avLst/>
          </a:prstGeom>
        </p:spPr>
        <p:txBody>
          <a:bodyPr>
            <a:spAutoFit/>
          </a:bodyPr>
          <a:lstStyle/>
          <a:p>
            <a:r>
              <a:rPr lang="en-US" dirty="0" err="1"/>
              <a:t>def</a:t>
            </a:r>
            <a:r>
              <a:rPr lang="en-US" dirty="0"/>
              <a:t> demo(*values):</a:t>
            </a:r>
          </a:p>
          <a:p>
            <a:r>
              <a:rPr lang="en-US" dirty="0"/>
              <a:t>  for </a:t>
            </a:r>
            <a:r>
              <a:rPr lang="en-US" dirty="0" err="1"/>
              <a:t>i</a:t>
            </a:r>
            <a:r>
              <a:rPr lang="en-US" dirty="0"/>
              <a:t> in values:</a:t>
            </a:r>
          </a:p>
          <a:p>
            <a:r>
              <a:rPr lang="en-US" dirty="0"/>
              <a:t>    print(</a:t>
            </a:r>
            <a:r>
              <a:rPr lang="en-US" dirty="0" err="1"/>
              <a:t>i</a:t>
            </a:r>
            <a:r>
              <a:rPr lang="en-US" dirty="0"/>
              <a:t>)</a:t>
            </a:r>
          </a:p>
          <a:p>
            <a:r>
              <a:rPr lang="en-US" dirty="0"/>
              <a:t>demo(12,34,56,78,98,87,76,65,56,43,32,13</a:t>
            </a:r>
            <a:r>
              <a:rPr lang="en-US" dirty="0" smtClean="0"/>
              <a:t>)</a:t>
            </a:r>
          </a:p>
          <a:p>
            <a:endParaRPr lang="en-US" dirty="0" smtClean="0"/>
          </a:p>
          <a:p>
            <a:r>
              <a:rPr lang="en-US" dirty="0" smtClean="0"/>
              <a:t>output:</a:t>
            </a:r>
          </a:p>
          <a:p>
            <a:r>
              <a:rPr lang="en-US" dirty="0"/>
              <a:t>12 </a:t>
            </a:r>
            <a:endParaRPr lang="en-US" dirty="0" smtClean="0"/>
          </a:p>
          <a:p>
            <a:r>
              <a:rPr lang="en-US" dirty="0" smtClean="0"/>
              <a:t>34 </a:t>
            </a:r>
          </a:p>
          <a:p>
            <a:r>
              <a:rPr lang="en-US" dirty="0" smtClean="0"/>
              <a:t>56 </a:t>
            </a:r>
          </a:p>
          <a:p>
            <a:r>
              <a:rPr lang="en-US" dirty="0" smtClean="0"/>
              <a:t>78 </a:t>
            </a:r>
          </a:p>
          <a:p>
            <a:r>
              <a:rPr lang="en-US" dirty="0" smtClean="0"/>
              <a:t>98 </a:t>
            </a:r>
          </a:p>
          <a:p>
            <a:r>
              <a:rPr lang="en-US" dirty="0" smtClean="0"/>
              <a:t>87 </a:t>
            </a:r>
          </a:p>
          <a:p>
            <a:r>
              <a:rPr lang="en-US" dirty="0" smtClean="0"/>
              <a:t>76 </a:t>
            </a:r>
          </a:p>
          <a:p>
            <a:r>
              <a:rPr lang="en-US" dirty="0" smtClean="0"/>
              <a:t>65 </a:t>
            </a:r>
          </a:p>
          <a:p>
            <a:r>
              <a:rPr lang="en-US" dirty="0" smtClean="0"/>
              <a:t>56 </a:t>
            </a:r>
          </a:p>
          <a:p>
            <a:r>
              <a:rPr lang="en-US" dirty="0" smtClean="0"/>
              <a:t>43 </a:t>
            </a:r>
          </a:p>
          <a:p>
            <a:r>
              <a:rPr lang="en-US" dirty="0" smtClean="0"/>
              <a:t>32</a:t>
            </a:r>
          </a:p>
          <a:p>
            <a:r>
              <a:rPr lang="en-US" dirty="0" smtClean="0"/>
              <a:t> </a:t>
            </a:r>
            <a:r>
              <a:rPr lang="en-US" dirty="0"/>
              <a:t>13</a:t>
            </a:r>
          </a:p>
        </p:txBody>
      </p:sp>
      <p:sp>
        <p:nvSpPr>
          <p:cNvPr id="4" name="TextBox 3"/>
          <p:cNvSpPr txBox="1"/>
          <p:nvPr/>
        </p:nvSpPr>
        <p:spPr>
          <a:xfrm>
            <a:off x="4724399" y="3272135"/>
            <a:ext cx="1807867" cy="2585323"/>
          </a:xfrm>
          <a:prstGeom prst="rect">
            <a:avLst/>
          </a:prstGeom>
          <a:noFill/>
        </p:spPr>
        <p:txBody>
          <a:bodyPr wrap="none" rtlCol="0">
            <a:spAutoFit/>
          </a:bodyPr>
          <a:lstStyle/>
          <a:p>
            <a:r>
              <a:rPr lang="pt-BR" dirty="0"/>
              <a:t>def demo(*n):</a:t>
            </a:r>
          </a:p>
          <a:p>
            <a:r>
              <a:rPr lang="pt-BR" dirty="0"/>
              <a:t>    print(n)</a:t>
            </a:r>
          </a:p>
          <a:p>
            <a:r>
              <a:rPr lang="pt-BR" dirty="0"/>
              <a:t>demo(34,78,4,6</a:t>
            </a:r>
            <a:r>
              <a:rPr lang="pt-BR" dirty="0" smtClean="0"/>
              <a:t>)</a:t>
            </a:r>
          </a:p>
          <a:p>
            <a:endParaRPr lang="pt-BR" dirty="0"/>
          </a:p>
          <a:p>
            <a:r>
              <a:rPr lang="pt-BR" dirty="0" smtClean="0"/>
              <a:t>output:</a:t>
            </a:r>
          </a:p>
          <a:p>
            <a:r>
              <a:rPr lang="pt-BR" dirty="0" smtClean="0"/>
              <a:t>34</a:t>
            </a:r>
          </a:p>
          <a:p>
            <a:r>
              <a:rPr lang="pt-BR" dirty="0" smtClean="0"/>
              <a:t>78</a:t>
            </a:r>
          </a:p>
          <a:p>
            <a:r>
              <a:rPr lang="pt-BR" dirty="0" smtClean="0"/>
              <a:t>4</a:t>
            </a:r>
          </a:p>
          <a:p>
            <a:r>
              <a:rPr lang="pt-BR" dirty="0" smtClean="0"/>
              <a:t>6</a:t>
            </a:r>
            <a:endParaRPr lang="en-US" dirty="0"/>
          </a:p>
        </p:txBody>
      </p:sp>
    </p:spTree>
    <p:extLst>
      <p:ext uri="{BB962C8B-B14F-4D97-AF65-F5344CB8AC3E}">
        <p14:creationId xmlns:p14="http://schemas.microsoft.com/office/powerpoint/2010/main" val="568676481"/>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1143000"/>
            <a:ext cx="8229600" cy="4389120"/>
          </a:xfrm>
        </p:spPr>
        <p:txBody>
          <a:bodyPr/>
          <a:lstStyle/>
          <a:p>
            <a:pPr marL="0" indent="0">
              <a:buNone/>
            </a:pPr>
            <a:r>
              <a:rPr lang="en-US" dirty="0" smtClean="0"/>
              <a:t>Example:</a:t>
            </a:r>
            <a:endParaRPr lang="en-US" dirty="0"/>
          </a:p>
          <a:p>
            <a:r>
              <a:rPr lang="en-US" sz="1800" dirty="0"/>
              <a:t>If the number of arguments is unknown, add a * before the parameter name:</a:t>
            </a:r>
          </a:p>
          <a:p>
            <a:r>
              <a:rPr lang="en-US" sz="1800" dirty="0" err="1"/>
              <a:t>def</a:t>
            </a:r>
            <a:r>
              <a:rPr lang="en-US" sz="1800" dirty="0"/>
              <a:t> </a:t>
            </a:r>
            <a:r>
              <a:rPr lang="en-US" sz="1800" dirty="0" err="1" smtClean="0"/>
              <a:t>my_func</a:t>
            </a:r>
            <a:r>
              <a:rPr lang="en-US" sz="1800" dirty="0" smtClean="0"/>
              <a:t>(*</a:t>
            </a:r>
            <a:r>
              <a:rPr lang="en-US" sz="1800" dirty="0"/>
              <a:t>kids):</a:t>
            </a:r>
            <a:br>
              <a:rPr lang="en-US" sz="1800" dirty="0"/>
            </a:br>
            <a:r>
              <a:rPr lang="en-US" sz="1800" dirty="0"/>
              <a:t>  print("The youngest child is " + kids[2])</a:t>
            </a:r>
            <a:br>
              <a:rPr lang="en-US" sz="1800" dirty="0"/>
            </a:br>
            <a:r>
              <a:rPr lang="en-US" sz="1800" dirty="0"/>
              <a:t/>
            </a:r>
            <a:br>
              <a:rPr lang="en-US" sz="1800" dirty="0"/>
            </a:br>
            <a:r>
              <a:rPr lang="en-US" sz="1800" dirty="0" err="1" smtClean="0"/>
              <a:t>my_func</a:t>
            </a:r>
            <a:r>
              <a:rPr lang="en-US" sz="1800" dirty="0" smtClean="0"/>
              <a:t>("</a:t>
            </a:r>
            <a:r>
              <a:rPr lang="en-US" sz="1800" dirty="0"/>
              <a:t>Emil", "Tobias", "</a:t>
            </a:r>
            <a:r>
              <a:rPr lang="en-US" sz="1800" dirty="0" smtClean="0"/>
              <a:t>Linus“,”</a:t>
            </a:r>
            <a:r>
              <a:rPr lang="en-US" sz="1800" dirty="0" err="1" smtClean="0"/>
              <a:t>mathew</a:t>
            </a:r>
            <a:r>
              <a:rPr lang="en-US" sz="1800" dirty="0" smtClean="0"/>
              <a:t>”,”tom”)</a:t>
            </a:r>
          </a:p>
          <a:p>
            <a:endParaRPr lang="en-US" sz="1800" dirty="0"/>
          </a:p>
          <a:p>
            <a:pPr marL="0" indent="0">
              <a:buNone/>
            </a:pPr>
            <a:r>
              <a:rPr lang="en-US" sz="1800" dirty="0" smtClean="0"/>
              <a:t>output:?</a:t>
            </a:r>
          </a:p>
          <a:p>
            <a:pPr marL="0" indent="0">
              <a:buNone/>
            </a:pPr>
            <a:endParaRPr lang="en-US" sz="1800" dirty="0"/>
          </a:p>
          <a:p>
            <a:r>
              <a:rPr lang="fr-FR" sz="1800" dirty="0" err="1"/>
              <a:t>def</a:t>
            </a:r>
            <a:r>
              <a:rPr lang="fr-FR" sz="1800" dirty="0"/>
              <a:t> </a:t>
            </a:r>
            <a:r>
              <a:rPr lang="fr-FR" sz="1800" dirty="0" err="1"/>
              <a:t>arbit</a:t>
            </a:r>
            <a:r>
              <a:rPr lang="fr-FR" sz="1800" dirty="0"/>
              <a:t>(*n): </a:t>
            </a:r>
            <a:endParaRPr lang="fr-FR" sz="1800" dirty="0" smtClean="0"/>
          </a:p>
          <a:p>
            <a:pPr marL="0" indent="0">
              <a:buNone/>
            </a:pPr>
            <a:r>
              <a:rPr lang="fr-FR" sz="1800" dirty="0" smtClean="0"/>
              <a:t>      </a:t>
            </a:r>
            <a:r>
              <a:rPr lang="fr-FR" sz="1800" dirty="0" err="1" smtClean="0"/>
              <a:t>print</a:t>
            </a:r>
            <a:r>
              <a:rPr lang="fr-FR" sz="1800" dirty="0" smtClean="0"/>
              <a:t>(n</a:t>
            </a:r>
            <a:r>
              <a:rPr lang="fr-FR" sz="1800" dirty="0"/>
              <a:t>) </a:t>
            </a:r>
            <a:endParaRPr lang="fr-FR" sz="1800" dirty="0" smtClean="0"/>
          </a:p>
          <a:p>
            <a:pPr marL="0" indent="0">
              <a:buNone/>
            </a:pPr>
            <a:r>
              <a:rPr lang="fr-FR" sz="1800" dirty="0"/>
              <a:t> </a:t>
            </a:r>
            <a:r>
              <a:rPr lang="fr-FR" sz="1800" dirty="0" smtClean="0"/>
              <a:t>  </a:t>
            </a:r>
            <a:r>
              <a:rPr lang="fr-FR" sz="1800" dirty="0" err="1" smtClean="0"/>
              <a:t>arbit</a:t>
            </a:r>
            <a:r>
              <a:rPr lang="fr-FR" sz="1800" dirty="0" smtClean="0"/>
              <a:t>(34,78,4,6)</a:t>
            </a:r>
          </a:p>
          <a:p>
            <a:pPr marL="0" indent="0">
              <a:buNone/>
            </a:pPr>
            <a:r>
              <a:rPr lang="fr-FR" sz="1800" dirty="0" smtClean="0"/>
              <a:t>output: ?</a:t>
            </a:r>
          </a:p>
          <a:p>
            <a:pPr marL="0" indent="0">
              <a:buNone/>
            </a:pPr>
            <a:endParaRPr lang="en-US" sz="1800" dirty="0"/>
          </a:p>
        </p:txBody>
      </p:sp>
    </p:spTree>
    <p:extLst>
      <p:ext uri="{BB962C8B-B14F-4D97-AF65-F5344CB8AC3E}">
        <p14:creationId xmlns:p14="http://schemas.microsoft.com/office/powerpoint/2010/main" val="317164503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1143000"/>
          </a:xfrm>
        </p:spPr>
        <p:txBody>
          <a:bodyPr/>
          <a:lstStyle/>
          <a:p>
            <a:r>
              <a:rPr lang="en-US" dirty="0" smtClean="0"/>
              <a:t>33 keywords:</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1" y="1752600"/>
            <a:ext cx="7467600" cy="441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36861198"/>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838200"/>
            <a:ext cx="8229600" cy="5257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7326885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14400"/>
            <a:ext cx="7817102" cy="548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15274094"/>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752600"/>
            <a:ext cx="8229600" cy="328413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4046623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latin typeface="Algerian" pitchFamily="82" charset="0"/>
              </a:rPr>
              <a:t>Keyword argument</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20000"/>
          </a:bodyPr>
          <a:lstStyle/>
          <a:p>
            <a:r>
              <a:rPr lang="en-US" dirty="0" smtClean="0"/>
              <a:t>You can also send arguments with the </a:t>
            </a:r>
            <a:r>
              <a:rPr lang="en-US" i="1" dirty="0" smtClean="0"/>
              <a:t>key</a:t>
            </a:r>
            <a:r>
              <a:rPr lang="en-US" dirty="0" smtClean="0"/>
              <a:t> = </a:t>
            </a:r>
            <a:r>
              <a:rPr lang="en-US" i="1" dirty="0" smtClean="0"/>
              <a:t>value</a:t>
            </a:r>
            <a:r>
              <a:rPr lang="en-US" dirty="0" smtClean="0"/>
              <a:t> syntax.</a:t>
            </a:r>
          </a:p>
          <a:p>
            <a:r>
              <a:rPr lang="en-US" dirty="0" smtClean="0"/>
              <a:t>This way the order of the arguments does not matter.</a:t>
            </a:r>
          </a:p>
          <a:p>
            <a:r>
              <a:rPr lang="en-US" dirty="0" smtClean="0"/>
              <a:t>Example:</a:t>
            </a:r>
          </a:p>
          <a:p>
            <a:r>
              <a:rPr lang="en-US" sz="1800" dirty="0" smtClean="0"/>
              <a:t>def </a:t>
            </a:r>
            <a:r>
              <a:rPr lang="en-US" sz="1800" dirty="0" err="1" smtClean="0"/>
              <a:t>my_function</a:t>
            </a:r>
            <a:r>
              <a:rPr lang="en-US" sz="1800" dirty="0" smtClean="0"/>
              <a:t>(child3, child2, child1):</a:t>
            </a:r>
            <a:br>
              <a:rPr lang="en-US" sz="1800" dirty="0" smtClean="0"/>
            </a:br>
            <a:r>
              <a:rPr lang="en-US" sz="1800" dirty="0" smtClean="0"/>
              <a:t>  print("The youngest child is " + child3)</a:t>
            </a:r>
            <a:br>
              <a:rPr lang="en-US" sz="1800" dirty="0" smtClean="0"/>
            </a:br>
            <a:r>
              <a:rPr lang="en-US" sz="1800" dirty="0" err="1" smtClean="0"/>
              <a:t>my_function</a:t>
            </a:r>
            <a:r>
              <a:rPr lang="en-US" sz="1800" dirty="0" smtClean="0"/>
              <a:t>(child1 = "Emil", child2 = "Tobias", child3 = "Linus")</a:t>
            </a:r>
          </a:p>
          <a:p>
            <a:pPr marL="0" indent="0">
              <a:buNone/>
            </a:pPr>
            <a:r>
              <a:rPr lang="en-US" sz="1800" dirty="0" smtClean="0"/>
              <a:t>output:?</a:t>
            </a:r>
          </a:p>
          <a:p>
            <a:pPr marL="0" indent="0">
              <a:buNone/>
            </a:pPr>
            <a:endParaRPr lang="en-US" sz="1800" dirty="0"/>
          </a:p>
          <a:p>
            <a:pPr marL="0" indent="0">
              <a:buNone/>
            </a:pPr>
            <a:r>
              <a:rPr lang="en-US" sz="1800" dirty="0" err="1"/>
              <a:t>def</a:t>
            </a:r>
            <a:r>
              <a:rPr lang="en-US" sz="1800" dirty="0"/>
              <a:t> key(</a:t>
            </a:r>
            <a:r>
              <a:rPr lang="en-US" sz="1800" dirty="0" err="1"/>
              <a:t>b,a</a:t>
            </a:r>
            <a:r>
              <a:rPr lang="en-US" sz="1800" dirty="0"/>
              <a:t>): </a:t>
            </a:r>
            <a:endParaRPr lang="en-US" sz="1800" dirty="0" smtClean="0"/>
          </a:p>
          <a:p>
            <a:pPr marL="0" indent="0">
              <a:buNone/>
            </a:pPr>
            <a:r>
              <a:rPr lang="en-US" sz="1800" dirty="0"/>
              <a:t> </a:t>
            </a:r>
            <a:r>
              <a:rPr lang="en-US" sz="1800" dirty="0" smtClean="0"/>
              <a:t>  print(a-b</a:t>
            </a:r>
            <a:r>
              <a:rPr lang="en-US" sz="1800" dirty="0"/>
              <a:t>) </a:t>
            </a:r>
            <a:endParaRPr lang="en-US" sz="1800" dirty="0" smtClean="0"/>
          </a:p>
          <a:p>
            <a:pPr marL="0" indent="0">
              <a:buNone/>
            </a:pPr>
            <a:r>
              <a:rPr lang="en-US" sz="1800" dirty="0" smtClean="0"/>
              <a:t>key(a=89,b=22)</a:t>
            </a:r>
          </a:p>
          <a:p>
            <a:pPr marL="0" indent="0">
              <a:buNone/>
            </a:pPr>
            <a:endParaRPr lang="en-US" sz="1800" dirty="0"/>
          </a:p>
          <a:p>
            <a:pPr marL="0" indent="0">
              <a:buNone/>
            </a:pPr>
            <a:r>
              <a:rPr lang="en-US" sz="1800" dirty="0" smtClean="0"/>
              <a:t>output: ?</a:t>
            </a:r>
          </a:p>
          <a:p>
            <a:pPr>
              <a:buNone/>
            </a:pPr>
            <a:r>
              <a:rPr lang="en-US" sz="1800" dirty="0" smtClean="0"/>
              <a:t> </a:t>
            </a: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Arbitrary keyword arguments</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Arbitrary Keyword Arguments, **</a:t>
            </a:r>
            <a:r>
              <a:rPr lang="en-US" dirty="0" err="1" smtClean="0"/>
              <a:t>kwargs</a:t>
            </a:r>
            <a:endParaRPr lang="en-US" dirty="0" smtClean="0"/>
          </a:p>
          <a:p>
            <a:pPr>
              <a:buNone/>
            </a:pPr>
            <a:r>
              <a:rPr lang="en-US" dirty="0" smtClean="0"/>
              <a:t/>
            </a:r>
            <a:br>
              <a:rPr lang="en-US" dirty="0" smtClean="0"/>
            </a:br>
            <a:r>
              <a:rPr lang="en-US" dirty="0" smtClean="0"/>
              <a:t>If you do not know how many keyword arguments that will be passed into your function, add two asterisk: ** before the parameter name in the function definition.</a:t>
            </a:r>
          </a:p>
          <a:p>
            <a:r>
              <a:rPr lang="en-US" dirty="0" smtClean="0"/>
              <a:t>This way the function will receive a </a:t>
            </a:r>
            <a:r>
              <a:rPr lang="en-US" b="1" i="1" dirty="0" smtClean="0"/>
              <a:t>dictionary</a:t>
            </a:r>
            <a:r>
              <a:rPr lang="en-US" dirty="0" smtClean="0"/>
              <a:t> of arguments, and can access the items accordingly:</a:t>
            </a:r>
          </a:p>
          <a:p>
            <a:pPr marL="0" indent="0">
              <a:buNone/>
            </a:pPr>
            <a:r>
              <a:rPr lang="en-US" dirty="0" smtClean="0"/>
              <a:t>Example:</a:t>
            </a:r>
          </a:p>
          <a:p>
            <a:r>
              <a:rPr lang="en-US" dirty="0" smtClean="0"/>
              <a:t>If the number of keyword arguments is unknown, add a double ** before the parameter name:</a:t>
            </a:r>
          </a:p>
          <a:p>
            <a:endParaRPr lang="en-US" dirty="0"/>
          </a:p>
        </p:txBody>
      </p:sp>
    </p:spTree>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762000"/>
            <a:ext cx="83820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762000" y="4572000"/>
            <a:ext cx="5562600" cy="1200329"/>
          </a:xfrm>
          <a:prstGeom prst="rect">
            <a:avLst/>
          </a:prstGeom>
        </p:spPr>
        <p:txBody>
          <a:bodyPr wrap="square">
            <a:spAutoFit/>
          </a:bodyPr>
          <a:lstStyle/>
          <a:p>
            <a:r>
              <a:rPr lang="en-US" dirty="0" err="1"/>
              <a:t>def</a:t>
            </a:r>
            <a:r>
              <a:rPr lang="en-US" dirty="0"/>
              <a:t> </a:t>
            </a:r>
            <a:r>
              <a:rPr lang="en-US" dirty="0" err="1"/>
              <a:t>my_function</a:t>
            </a:r>
            <a:r>
              <a:rPr lang="en-US" dirty="0"/>
              <a:t>(**kid):</a:t>
            </a:r>
          </a:p>
          <a:p>
            <a:r>
              <a:rPr lang="en-US" dirty="0"/>
              <a:t>    print("His last name is "+kid["</a:t>
            </a:r>
            <a:r>
              <a:rPr lang="en-US" dirty="0" err="1"/>
              <a:t>lname</a:t>
            </a:r>
            <a:r>
              <a:rPr lang="en-US" dirty="0"/>
              <a:t>"])</a:t>
            </a:r>
          </a:p>
          <a:p>
            <a:r>
              <a:rPr lang="en-US" dirty="0" err="1"/>
              <a:t>my_function</a:t>
            </a:r>
            <a:r>
              <a:rPr lang="en-US" dirty="0"/>
              <a:t>(</a:t>
            </a:r>
            <a:r>
              <a:rPr lang="en-US" dirty="0" err="1"/>
              <a:t>fname</a:t>
            </a:r>
            <a:r>
              <a:rPr lang="en-US" dirty="0"/>
              <a:t>="Tobias",</a:t>
            </a:r>
            <a:r>
              <a:rPr lang="en-US" dirty="0" err="1"/>
              <a:t>lname</a:t>
            </a:r>
            <a:r>
              <a:rPr lang="en-US" dirty="0"/>
              <a:t>="Robert ")</a:t>
            </a:r>
          </a:p>
          <a:p>
            <a:endParaRPr lang="en-US" dirty="0"/>
          </a:p>
        </p:txBody>
      </p:sp>
    </p:spTree>
    <p:extLst>
      <p:ext uri="{BB962C8B-B14F-4D97-AF65-F5344CB8AC3E}">
        <p14:creationId xmlns:p14="http://schemas.microsoft.com/office/powerpoint/2010/main" val="29428490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lstStyle/>
          <a:p>
            <a:pPr marL="0" indent="0">
              <a:buNone/>
            </a:pPr>
            <a:endParaRPr lang="en-US" b="1" dirty="0" smtClean="0"/>
          </a:p>
          <a:p>
            <a:pPr marL="0" indent="0">
              <a:buNone/>
            </a:pPr>
            <a:r>
              <a:rPr lang="en-US" dirty="0"/>
              <a:t/>
            </a:r>
            <a:br>
              <a:rPr lang="en-US" dirty="0"/>
            </a:b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09768"/>
            <a:ext cx="8096250" cy="3077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657600"/>
            <a:ext cx="80962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96112"/>
          </a:xfrm>
        </p:spPr>
        <p:txBody>
          <a:bodyPr/>
          <a:lstStyle/>
          <a:p>
            <a:r>
              <a:rPr lang="en-US" dirty="0" smtClean="0"/>
              <a:t>default argument:</a:t>
            </a:r>
            <a:endParaRPr lang="en-US" dirty="0"/>
          </a:p>
        </p:txBody>
      </p:sp>
      <p:sp>
        <p:nvSpPr>
          <p:cNvPr id="3" name="Content Placeholder 2"/>
          <p:cNvSpPr>
            <a:spLocks noGrp="1"/>
          </p:cNvSpPr>
          <p:nvPr>
            <p:ph idx="1"/>
          </p:nvPr>
        </p:nvSpPr>
        <p:spPr/>
        <p:txBody>
          <a:bodyPr/>
          <a:lstStyle/>
          <a:p>
            <a:pPr marL="0" indent="0">
              <a:buNone/>
            </a:pPr>
            <a:endParaRPr lang="en-US" dirty="0"/>
          </a:p>
          <a:p>
            <a:pPr marL="0" indent="0">
              <a:buNone/>
            </a:pPr>
            <a:r>
              <a:rPr lang="en-US" dirty="0" err="1"/>
              <a:t>def</a:t>
            </a:r>
            <a:r>
              <a:rPr lang="en-US" dirty="0"/>
              <a:t> </a:t>
            </a:r>
            <a:r>
              <a:rPr lang="en-US" dirty="0" err="1"/>
              <a:t>hai</a:t>
            </a:r>
            <a:r>
              <a:rPr lang="en-US" dirty="0"/>
              <a:t>(</a:t>
            </a:r>
            <a:r>
              <a:rPr lang="en-US" dirty="0" err="1"/>
              <a:t>name,message</a:t>
            </a:r>
            <a:r>
              <a:rPr lang="en-US" dirty="0"/>
              <a:t>="good morning!!"):</a:t>
            </a:r>
          </a:p>
          <a:p>
            <a:pPr marL="0" indent="0">
              <a:buNone/>
            </a:pPr>
            <a:r>
              <a:rPr lang="en-US" dirty="0"/>
              <a:t>   print("</a:t>
            </a:r>
            <a:r>
              <a:rPr lang="en-US" dirty="0" err="1"/>
              <a:t>hi",name</a:t>
            </a:r>
            <a:r>
              <a:rPr lang="en-US" dirty="0"/>
              <a:t>+ " "+message)</a:t>
            </a:r>
          </a:p>
          <a:p>
            <a:pPr marL="0" indent="0">
              <a:buNone/>
            </a:pPr>
            <a:r>
              <a:rPr lang="en-US" dirty="0" err="1"/>
              <a:t>hai</a:t>
            </a:r>
            <a:r>
              <a:rPr lang="en-US" dirty="0"/>
              <a:t>("</a:t>
            </a:r>
            <a:r>
              <a:rPr lang="en-US" dirty="0" err="1"/>
              <a:t>james</a:t>
            </a:r>
            <a:r>
              <a:rPr lang="en-US" dirty="0"/>
              <a:t>")</a:t>
            </a:r>
          </a:p>
          <a:p>
            <a:pPr marL="0" indent="0">
              <a:buNone/>
            </a:pPr>
            <a:r>
              <a:rPr lang="en-US" dirty="0" err="1"/>
              <a:t>hai</a:t>
            </a:r>
            <a:r>
              <a:rPr lang="en-US" dirty="0"/>
              <a:t>("</a:t>
            </a:r>
            <a:r>
              <a:rPr lang="en-US" dirty="0" err="1"/>
              <a:t>james</a:t>
            </a:r>
            <a:r>
              <a:rPr lang="en-US" dirty="0"/>
              <a:t>","How are you?")</a:t>
            </a:r>
          </a:p>
          <a:p>
            <a:pPr marL="0" indent="0">
              <a:buNone/>
            </a:pPr>
            <a:endParaRPr lang="en-US" dirty="0"/>
          </a:p>
          <a:p>
            <a:pPr marL="0" indent="0">
              <a:buNone/>
            </a:pPr>
            <a:r>
              <a:rPr lang="en-US" dirty="0" smtClean="0"/>
              <a:t>output:???</a:t>
            </a: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712170390"/>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Default parameter value</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The following example shows how to use a default parameter value.</a:t>
            </a:r>
          </a:p>
          <a:p>
            <a:r>
              <a:rPr lang="en-US" dirty="0" smtClean="0"/>
              <a:t>If we call the function without argument, it uses the default value:</a:t>
            </a:r>
          </a:p>
          <a:p>
            <a:r>
              <a:rPr lang="en-US" dirty="0" smtClean="0"/>
              <a:t>Example</a:t>
            </a:r>
          </a:p>
          <a:p>
            <a:r>
              <a:rPr lang="en-US" dirty="0" smtClean="0"/>
              <a:t>def my(</a:t>
            </a:r>
            <a:r>
              <a:rPr lang="en-US" b="1" dirty="0" smtClean="0"/>
              <a:t>country = "Norway"</a:t>
            </a:r>
            <a:r>
              <a:rPr lang="en-US" dirty="0" smtClean="0"/>
              <a:t>):</a:t>
            </a:r>
            <a:br>
              <a:rPr lang="en-US" dirty="0" smtClean="0"/>
            </a:br>
            <a:r>
              <a:rPr lang="en-US" dirty="0" smtClean="0"/>
              <a:t>  print("I am from " + country)</a:t>
            </a:r>
            <a:br>
              <a:rPr lang="en-US" dirty="0" smtClean="0"/>
            </a:br>
            <a:r>
              <a:rPr lang="en-US" dirty="0" smtClean="0"/>
              <a:t>my("Sweden")</a:t>
            </a:r>
            <a:br>
              <a:rPr lang="en-US" dirty="0" smtClean="0"/>
            </a:br>
            <a:r>
              <a:rPr lang="en-US" dirty="0" smtClean="0"/>
              <a:t>my("India")</a:t>
            </a:r>
            <a:br>
              <a:rPr lang="en-US" dirty="0" smtClean="0"/>
            </a:br>
            <a:r>
              <a:rPr lang="en-US" dirty="0" smtClean="0"/>
              <a:t>my()</a:t>
            </a:r>
            <a:br>
              <a:rPr lang="en-US" dirty="0" smtClean="0"/>
            </a:br>
            <a:r>
              <a:rPr lang="en-US" dirty="0" smtClean="0"/>
              <a:t>my("Brazil")</a:t>
            </a:r>
          </a:p>
          <a:p>
            <a:endParaRPr lang="en-US" dirty="0"/>
          </a:p>
        </p:txBody>
      </p:sp>
    </p:spTree>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Passing a list as an argument</a:t>
            </a:r>
            <a:endParaRPr lang="en-US" dirty="0">
              <a:latin typeface="Algerian" pitchFamily="82" charset="0"/>
            </a:endParaRPr>
          </a:p>
        </p:txBody>
      </p:sp>
      <p:sp>
        <p:nvSpPr>
          <p:cNvPr id="3" name="Content Placeholder 2"/>
          <p:cNvSpPr>
            <a:spLocks noGrp="1"/>
          </p:cNvSpPr>
          <p:nvPr>
            <p:ph idx="1"/>
          </p:nvPr>
        </p:nvSpPr>
        <p:spPr/>
        <p:txBody>
          <a:bodyPr>
            <a:normAutofit fontScale="85000" lnSpcReduction="20000"/>
          </a:bodyPr>
          <a:lstStyle/>
          <a:p>
            <a:r>
              <a:rPr lang="en-US" dirty="0" smtClean="0"/>
              <a:t>You can send any data types of argument to a function (string, number, list, dictionary etc.), and it will be treated as the same data type inside the function.</a:t>
            </a:r>
          </a:p>
          <a:p>
            <a:r>
              <a:rPr lang="en-US" dirty="0" smtClean="0"/>
              <a:t>E.g. if you send a List as an argument, it will still be a List when it reaches the function:</a:t>
            </a:r>
          </a:p>
          <a:p>
            <a:r>
              <a:rPr lang="en-US" dirty="0" smtClean="0"/>
              <a:t>Example</a:t>
            </a:r>
          </a:p>
          <a:p>
            <a:r>
              <a:rPr lang="en-US" dirty="0" smtClean="0"/>
              <a:t>def my(food):</a:t>
            </a:r>
            <a:br>
              <a:rPr lang="en-US" dirty="0" smtClean="0"/>
            </a:br>
            <a:r>
              <a:rPr lang="en-US" dirty="0" smtClean="0"/>
              <a:t>  for x in food:</a:t>
            </a:r>
            <a:br>
              <a:rPr lang="en-US" dirty="0" smtClean="0"/>
            </a:br>
            <a:r>
              <a:rPr lang="en-US" dirty="0" smtClean="0"/>
              <a:t>    print(x)</a:t>
            </a:r>
            <a:br>
              <a:rPr lang="en-US" dirty="0" smtClean="0"/>
            </a:br>
            <a:r>
              <a:rPr lang="en-US" dirty="0" smtClean="0"/>
              <a:t/>
            </a:r>
            <a:br>
              <a:rPr lang="en-US" dirty="0" smtClean="0"/>
            </a:br>
            <a:r>
              <a:rPr lang="en-US" dirty="0" smtClean="0"/>
              <a:t>fruits = ["apple", "banana", "cherry"]</a:t>
            </a:r>
            <a:br>
              <a:rPr lang="en-US" dirty="0" smtClean="0"/>
            </a:br>
            <a:r>
              <a:rPr lang="en-US" dirty="0" smtClean="0"/>
              <a:t/>
            </a:r>
            <a:br>
              <a:rPr lang="en-US" dirty="0" smtClean="0"/>
            </a:br>
            <a:r>
              <a:rPr lang="en-US" dirty="0" smtClean="0"/>
              <a:t>my(fruits)</a:t>
            </a:r>
            <a:br>
              <a:rPr lang="en-US" dirty="0" smtClean="0"/>
            </a:br>
            <a:endParaRPr lang="en-US" dirty="0"/>
          </a:p>
        </p:txBody>
      </p:sp>
    </p:spTree>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Return values</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To let a function return a value, use the return statement:</a:t>
            </a:r>
          </a:p>
          <a:p>
            <a:r>
              <a:rPr lang="en-US" dirty="0" smtClean="0"/>
              <a:t>Example</a:t>
            </a:r>
          </a:p>
          <a:p>
            <a:r>
              <a:rPr lang="en-US" dirty="0" smtClean="0"/>
              <a:t>def </a:t>
            </a:r>
            <a:r>
              <a:rPr lang="en-US" dirty="0"/>
              <a:t> </a:t>
            </a:r>
            <a:r>
              <a:rPr lang="en-US" dirty="0" smtClean="0"/>
              <a:t>call(x):</a:t>
            </a:r>
            <a:br>
              <a:rPr lang="en-US" dirty="0" smtClean="0"/>
            </a:br>
            <a:r>
              <a:rPr lang="en-US" dirty="0" smtClean="0"/>
              <a:t>  </a:t>
            </a:r>
            <a:r>
              <a:rPr lang="en-US" b="1" dirty="0" smtClean="0"/>
              <a:t>return 5 * x</a:t>
            </a:r>
            <a:br>
              <a:rPr lang="en-US" b="1" dirty="0" smtClean="0"/>
            </a:br>
            <a:r>
              <a:rPr lang="en-US" dirty="0" smtClean="0"/>
              <a:t/>
            </a:r>
            <a:br>
              <a:rPr lang="en-US" dirty="0" smtClean="0"/>
            </a:br>
            <a:r>
              <a:rPr lang="en-US" dirty="0" smtClean="0"/>
              <a:t>print(call(3))</a:t>
            </a:r>
            <a:br>
              <a:rPr lang="en-US" dirty="0" smtClean="0"/>
            </a:br>
            <a:r>
              <a:rPr lang="en-US" dirty="0" smtClean="0"/>
              <a:t>print(call(5))</a:t>
            </a:r>
            <a:br>
              <a:rPr lang="en-US" dirty="0" smtClean="0"/>
            </a:br>
            <a:r>
              <a:rPr lang="en-US" dirty="0" smtClean="0"/>
              <a:t>print(call(9))</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The pass statement</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function definitions cannot be empty, but if you for some reason have a function definition with no content, put in the pass statement to avoid getting an error.</a:t>
            </a:r>
          </a:p>
          <a:p>
            <a:r>
              <a:rPr lang="en-US" dirty="0" smtClean="0"/>
              <a:t>Example</a:t>
            </a:r>
          </a:p>
          <a:p>
            <a:r>
              <a:rPr lang="en-US" dirty="0" smtClean="0"/>
              <a:t>def </a:t>
            </a:r>
            <a:r>
              <a:rPr lang="en-US" dirty="0" err="1" smtClean="0"/>
              <a:t>myfunction</a:t>
            </a:r>
            <a:r>
              <a:rPr lang="en-US" dirty="0" smtClean="0"/>
              <a:t>():</a:t>
            </a:r>
            <a:br>
              <a:rPr lang="en-US" dirty="0" smtClean="0"/>
            </a:br>
            <a:r>
              <a:rPr lang="en-US" dirty="0" smtClean="0"/>
              <a:t>  pass</a:t>
            </a:r>
          </a:p>
          <a:p>
            <a:endParaRPr lang="en-US" dirty="0"/>
          </a:p>
        </p:txBody>
      </p:sp>
      <p:cxnSp>
        <p:nvCxnSpPr>
          <p:cNvPr id="5" name="Straight Connector 4"/>
          <p:cNvCxnSpPr/>
          <p:nvPr/>
        </p:nvCxnSpPr>
        <p:spPr>
          <a:xfrm>
            <a:off x="3733800" y="3505200"/>
            <a:ext cx="0" cy="2057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152481" y="3505200"/>
            <a:ext cx="2018309" cy="2585323"/>
          </a:xfrm>
          <a:prstGeom prst="rect">
            <a:avLst/>
          </a:prstGeom>
          <a:noFill/>
        </p:spPr>
        <p:txBody>
          <a:bodyPr wrap="none" rtlCol="0">
            <a:spAutoFit/>
          </a:bodyPr>
          <a:lstStyle/>
          <a:p>
            <a:r>
              <a:rPr lang="en-US" dirty="0" err="1"/>
              <a:t>def</a:t>
            </a:r>
            <a:r>
              <a:rPr lang="en-US" dirty="0"/>
              <a:t> </a:t>
            </a:r>
            <a:r>
              <a:rPr lang="en-US" dirty="0" err="1"/>
              <a:t>my_func</a:t>
            </a:r>
            <a:r>
              <a:rPr lang="en-US" dirty="0"/>
              <a:t>(x):</a:t>
            </a:r>
          </a:p>
          <a:p>
            <a:r>
              <a:rPr lang="en-US" dirty="0"/>
              <a:t>    return 5*x</a:t>
            </a:r>
          </a:p>
          <a:p>
            <a:r>
              <a:rPr lang="en-US" dirty="0" err="1"/>
              <a:t>def</a:t>
            </a:r>
            <a:r>
              <a:rPr lang="en-US" dirty="0"/>
              <a:t> call():</a:t>
            </a:r>
          </a:p>
          <a:p>
            <a:r>
              <a:rPr lang="en-US" dirty="0"/>
              <a:t>    pass</a:t>
            </a:r>
          </a:p>
          <a:p>
            <a:r>
              <a:rPr lang="en-US" dirty="0"/>
              <a:t>print(</a:t>
            </a:r>
            <a:r>
              <a:rPr lang="en-US" dirty="0" err="1"/>
              <a:t>my_func</a:t>
            </a:r>
            <a:r>
              <a:rPr lang="en-US" dirty="0"/>
              <a:t>(3))</a:t>
            </a:r>
          </a:p>
          <a:p>
            <a:r>
              <a:rPr lang="en-US" dirty="0"/>
              <a:t>print(</a:t>
            </a:r>
            <a:r>
              <a:rPr lang="en-US" dirty="0" err="1"/>
              <a:t>my_func</a:t>
            </a:r>
            <a:r>
              <a:rPr lang="en-US" dirty="0"/>
              <a:t>(5))</a:t>
            </a:r>
          </a:p>
          <a:p>
            <a:r>
              <a:rPr lang="en-US" dirty="0"/>
              <a:t>print(</a:t>
            </a:r>
            <a:r>
              <a:rPr lang="en-US" dirty="0" err="1"/>
              <a:t>my_func</a:t>
            </a:r>
            <a:r>
              <a:rPr lang="en-US" dirty="0"/>
              <a:t>(9))</a:t>
            </a:r>
          </a:p>
          <a:p>
            <a:endParaRPr lang="en-US" dirty="0"/>
          </a:p>
          <a:p>
            <a:endParaRPr lang="en-US" dirty="0"/>
          </a:p>
        </p:txBody>
      </p:sp>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Recursion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also accepts function recursion, which means a defined function can call itself.</a:t>
            </a:r>
          </a:p>
          <a:p>
            <a:r>
              <a:rPr lang="en-US" dirty="0" smtClean="0"/>
              <a:t>Recursion is a common mathematical and programming concept. It means that a function calls itself. This has the benefit of meaning that you can loop through data to reach a result.</a:t>
            </a:r>
          </a:p>
          <a:p>
            <a:pPr marL="0" indent="0">
              <a:buNone/>
            </a:pPr>
            <a:r>
              <a:rPr lang="en-US" dirty="0" smtClean="0"/>
              <a:t/>
            </a:r>
            <a:br>
              <a:rPr lang="en-US" dirty="0" smtClean="0"/>
            </a:br>
            <a:endParaRPr lang="en-US" dirty="0"/>
          </a:p>
        </p:txBody>
      </p:sp>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Example:</a:t>
            </a:r>
          </a:p>
          <a:p>
            <a:pPr marL="0" indent="0">
              <a:buNone/>
            </a:pPr>
            <a:r>
              <a:rPr lang="en-US" dirty="0" err="1"/>
              <a:t>def</a:t>
            </a:r>
            <a:r>
              <a:rPr lang="en-US" dirty="0"/>
              <a:t> </a:t>
            </a:r>
            <a:r>
              <a:rPr lang="en-US" dirty="0" smtClean="0"/>
              <a:t>Rec(n</a:t>
            </a:r>
            <a:r>
              <a:rPr lang="en-US" dirty="0"/>
              <a:t>): </a:t>
            </a:r>
          </a:p>
          <a:p>
            <a:pPr marL="0" indent="0">
              <a:buNone/>
            </a:pPr>
            <a:r>
              <a:rPr lang="en-US" dirty="0"/>
              <a:t>   if(n == 0): </a:t>
            </a:r>
          </a:p>
          <a:p>
            <a:pPr marL="0" indent="0">
              <a:buNone/>
            </a:pPr>
            <a:r>
              <a:rPr lang="en-US" dirty="0"/>
              <a:t>      </a:t>
            </a:r>
            <a:r>
              <a:rPr lang="en-US" dirty="0" smtClean="0"/>
              <a:t>return  1</a:t>
            </a:r>
          </a:p>
          <a:p>
            <a:pPr marL="0" indent="0">
              <a:buNone/>
            </a:pPr>
            <a:r>
              <a:rPr lang="en-US" dirty="0" smtClean="0"/>
              <a:t>  else:</a:t>
            </a:r>
            <a:endParaRPr lang="en-US" dirty="0"/>
          </a:p>
          <a:p>
            <a:pPr marL="0" indent="0">
              <a:buNone/>
            </a:pPr>
            <a:r>
              <a:rPr lang="en-US" dirty="0"/>
              <a:t>   return n * </a:t>
            </a:r>
            <a:r>
              <a:rPr lang="en-US" dirty="0" smtClean="0"/>
              <a:t>Rec(n-1</a:t>
            </a:r>
            <a:r>
              <a:rPr lang="en-US" dirty="0"/>
              <a:t>) </a:t>
            </a:r>
          </a:p>
          <a:p>
            <a:pPr marL="0" indent="0">
              <a:buNone/>
            </a:pPr>
            <a:r>
              <a:rPr lang="en-US" dirty="0" smtClean="0"/>
              <a:t>print(Rec(6</a:t>
            </a:r>
            <a:r>
              <a:rPr lang="en-US" dirty="0"/>
              <a:t>))</a:t>
            </a:r>
          </a:p>
          <a:p>
            <a:pPr marL="0" indent="0">
              <a:buNone/>
            </a:pPr>
            <a:endParaRPr lang="en-US" dirty="0" smtClean="0"/>
          </a:p>
          <a:p>
            <a:pPr marL="0" indent="0">
              <a:buNone/>
            </a:pPr>
            <a:r>
              <a:rPr lang="en-US" dirty="0" smtClean="0"/>
              <a:t>output: 720</a:t>
            </a:r>
            <a:endParaRPr lang="en-US" dirty="0"/>
          </a:p>
        </p:txBody>
      </p:sp>
      <p:sp>
        <p:nvSpPr>
          <p:cNvPr id="4" name="Rectangle 3"/>
          <p:cNvSpPr/>
          <p:nvPr/>
        </p:nvSpPr>
        <p:spPr>
          <a:xfrm>
            <a:off x="6096000" y="4191000"/>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6*fact(5)</a:t>
            </a:r>
            <a:endParaRPr lang="en-US" dirty="0"/>
          </a:p>
        </p:txBody>
      </p:sp>
      <p:sp>
        <p:nvSpPr>
          <p:cNvPr id="6" name="Rectangle 5"/>
          <p:cNvSpPr/>
          <p:nvPr/>
        </p:nvSpPr>
        <p:spPr>
          <a:xfrm>
            <a:off x="6096000" y="3810000"/>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5*fact(4)</a:t>
            </a:r>
            <a:endParaRPr lang="en-US" dirty="0"/>
          </a:p>
        </p:txBody>
      </p:sp>
      <p:sp>
        <p:nvSpPr>
          <p:cNvPr id="7" name="Rectangle 6"/>
          <p:cNvSpPr/>
          <p:nvPr/>
        </p:nvSpPr>
        <p:spPr>
          <a:xfrm>
            <a:off x="6096000" y="2291862"/>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1*fact(0)</a:t>
            </a:r>
            <a:endParaRPr lang="en-US" dirty="0"/>
          </a:p>
        </p:txBody>
      </p:sp>
      <p:sp>
        <p:nvSpPr>
          <p:cNvPr id="8" name="Rectangle 7"/>
          <p:cNvSpPr/>
          <p:nvPr/>
        </p:nvSpPr>
        <p:spPr>
          <a:xfrm>
            <a:off x="6096000" y="2672862"/>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2*fact(1)</a:t>
            </a:r>
            <a:endParaRPr lang="en-US" dirty="0"/>
          </a:p>
        </p:txBody>
      </p:sp>
      <p:sp>
        <p:nvSpPr>
          <p:cNvPr id="9" name="Rectangle 8"/>
          <p:cNvSpPr/>
          <p:nvPr/>
        </p:nvSpPr>
        <p:spPr>
          <a:xfrm>
            <a:off x="6096000" y="3053862"/>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3*fact(2)</a:t>
            </a:r>
            <a:endParaRPr lang="en-US" dirty="0"/>
          </a:p>
        </p:txBody>
      </p:sp>
      <p:sp>
        <p:nvSpPr>
          <p:cNvPr id="10" name="Rectangle 9"/>
          <p:cNvSpPr/>
          <p:nvPr/>
        </p:nvSpPr>
        <p:spPr>
          <a:xfrm>
            <a:off x="6096000" y="3429000"/>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4*fact(3)</a:t>
            </a:r>
            <a:endParaRPr lang="en-US" dirty="0"/>
          </a:p>
        </p:txBody>
      </p:sp>
      <p:sp>
        <p:nvSpPr>
          <p:cNvPr id="11" name="Rectangle 10"/>
          <p:cNvSpPr/>
          <p:nvPr/>
        </p:nvSpPr>
        <p:spPr>
          <a:xfrm>
            <a:off x="6096000" y="1910862"/>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2" name="TextBox 11"/>
          <p:cNvSpPr txBox="1"/>
          <p:nvPr/>
        </p:nvSpPr>
        <p:spPr>
          <a:xfrm>
            <a:off x="4876800" y="4982308"/>
            <a:ext cx="1803699" cy="369332"/>
          </a:xfrm>
          <a:prstGeom prst="rect">
            <a:avLst/>
          </a:prstGeom>
          <a:noFill/>
        </p:spPr>
        <p:txBody>
          <a:bodyPr wrap="none" rtlCol="0">
            <a:spAutoFit/>
          </a:bodyPr>
          <a:lstStyle/>
          <a:p>
            <a:r>
              <a:rPr lang="en-US" dirty="0" smtClean="0"/>
              <a:t>6*5*4*3*2*1=720</a:t>
            </a:r>
            <a:endParaRPr lang="en-US" dirty="0"/>
          </a:p>
        </p:txBody>
      </p:sp>
      <p:cxnSp>
        <p:nvCxnSpPr>
          <p:cNvPr id="14" name="Straight Connector 13"/>
          <p:cNvCxnSpPr/>
          <p:nvPr/>
        </p:nvCxnSpPr>
        <p:spPr>
          <a:xfrm>
            <a:off x="6248400" y="2482362"/>
            <a:ext cx="76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7" idx="3"/>
          </p:cNvCxnSpPr>
          <p:nvPr/>
        </p:nvCxnSpPr>
        <p:spPr>
          <a:xfrm>
            <a:off x="6248400" y="2482362"/>
            <a:ext cx="12192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err="1"/>
              <a:t>def</a:t>
            </a:r>
            <a:r>
              <a:rPr lang="en-US" dirty="0"/>
              <a:t> fun(n):</a:t>
            </a:r>
          </a:p>
          <a:p>
            <a:pPr marL="0" indent="0">
              <a:buNone/>
            </a:pPr>
            <a:r>
              <a:rPr lang="en-US" dirty="0"/>
              <a:t>    if(n==1):</a:t>
            </a:r>
          </a:p>
          <a:p>
            <a:pPr marL="0" indent="0">
              <a:buNone/>
            </a:pPr>
            <a:r>
              <a:rPr lang="en-US" dirty="0"/>
              <a:t>      return 1</a:t>
            </a:r>
          </a:p>
          <a:p>
            <a:pPr marL="0" indent="0">
              <a:buNone/>
            </a:pPr>
            <a:r>
              <a:rPr lang="en-US" dirty="0"/>
              <a:t>    else:</a:t>
            </a:r>
          </a:p>
          <a:p>
            <a:pPr marL="0" indent="0">
              <a:buNone/>
            </a:pPr>
            <a:r>
              <a:rPr lang="en-US" dirty="0"/>
              <a:t>      return </a:t>
            </a:r>
            <a:r>
              <a:rPr lang="en-US" dirty="0" err="1"/>
              <a:t>n+fun</a:t>
            </a:r>
            <a:r>
              <a:rPr lang="en-US" dirty="0"/>
              <a:t>(n-1)</a:t>
            </a:r>
          </a:p>
          <a:p>
            <a:pPr marL="0" indent="0">
              <a:buNone/>
            </a:pPr>
            <a:r>
              <a:rPr lang="en-US" dirty="0"/>
              <a:t>print(fun(6))</a:t>
            </a:r>
          </a:p>
          <a:p>
            <a:pPr marL="0" indent="0">
              <a:buNone/>
            </a:pPr>
            <a:endParaRPr lang="en-US" dirty="0"/>
          </a:p>
          <a:p>
            <a:pPr marL="0" indent="0">
              <a:buNone/>
            </a:pPr>
            <a:r>
              <a:rPr lang="en-US" dirty="0"/>
              <a:t>    </a:t>
            </a:r>
            <a:r>
              <a:rPr lang="en-US" dirty="0" smtClean="0"/>
              <a:t>output:?                            6+5+4+3+2+1</a:t>
            </a:r>
            <a:r>
              <a:rPr lang="en-US" dirty="0" smtClean="0">
                <a:sym typeface="Wingdings" panose="05000000000000000000" pitchFamily="2" charset="2"/>
              </a:rPr>
              <a:t>21</a:t>
            </a:r>
            <a:endParaRPr lang="en-US" dirty="0"/>
          </a:p>
          <a:p>
            <a:pPr marL="0" indent="0">
              <a:buNone/>
            </a:pPr>
            <a:r>
              <a:rPr lang="en-US" dirty="0"/>
              <a:t> </a:t>
            </a:r>
          </a:p>
        </p:txBody>
      </p:sp>
      <p:sp>
        <p:nvSpPr>
          <p:cNvPr id="4" name="Rectangle 3"/>
          <p:cNvSpPr/>
          <p:nvPr/>
        </p:nvSpPr>
        <p:spPr>
          <a:xfrm>
            <a:off x="5715000" y="3657600"/>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6+fact(5)</a:t>
            </a:r>
            <a:endParaRPr lang="en-US" dirty="0"/>
          </a:p>
        </p:txBody>
      </p:sp>
      <p:sp>
        <p:nvSpPr>
          <p:cNvPr id="5" name="Rectangle 4"/>
          <p:cNvSpPr/>
          <p:nvPr/>
        </p:nvSpPr>
        <p:spPr>
          <a:xfrm>
            <a:off x="5715000" y="3233113"/>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5+fact(4)</a:t>
            </a:r>
            <a:endParaRPr lang="en-US" dirty="0"/>
          </a:p>
        </p:txBody>
      </p:sp>
      <p:sp>
        <p:nvSpPr>
          <p:cNvPr id="6" name="Rectangle 5"/>
          <p:cNvSpPr/>
          <p:nvPr/>
        </p:nvSpPr>
        <p:spPr>
          <a:xfrm>
            <a:off x="5715000" y="2852113"/>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4+fact(3)</a:t>
            </a:r>
            <a:endParaRPr lang="en-US" dirty="0"/>
          </a:p>
        </p:txBody>
      </p:sp>
      <p:sp>
        <p:nvSpPr>
          <p:cNvPr id="7" name="Rectangle 6"/>
          <p:cNvSpPr/>
          <p:nvPr/>
        </p:nvSpPr>
        <p:spPr>
          <a:xfrm>
            <a:off x="5715000" y="2471113"/>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3+fact(2)</a:t>
            </a:r>
            <a:endParaRPr lang="en-US" dirty="0"/>
          </a:p>
        </p:txBody>
      </p:sp>
      <p:sp>
        <p:nvSpPr>
          <p:cNvPr id="8" name="Rectangle 7"/>
          <p:cNvSpPr/>
          <p:nvPr/>
        </p:nvSpPr>
        <p:spPr>
          <a:xfrm>
            <a:off x="5715000" y="1709113"/>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0" name="Rectangle 9"/>
          <p:cNvSpPr/>
          <p:nvPr/>
        </p:nvSpPr>
        <p:spPr>
          <a:xfrm>
            <a:off x="5715000" y="2090113"/>
            <a:ext cx="1371600" cy="381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2+fact(1)</a:t>
            </a:r>
            <a:endParaRPr lang="en-US" dirty="0"/>
          </a:p>
        </p:txBody>
      </p:sp>
    </p:spTree>
    <p:extLst>
      <p:ext uri="{BB962C8B-B14F-4D97-AF65-F5344CB8AC3E}">
        <p14:creationId xmlns:p14="http://schemas.microsoft.com/office/powerpoint/2010/main" val="172315626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389120"/>
          </a:xfrm>
        </p:spPr>
        <p:txBody>
          <a:bodyPr/>
          <a:lstStyle/>
          <a:p>
            <a:pPr marL="0" indent="0">
              <a:buNone/>
            </a:pPr>
            <a:endParaRPr lang="en-US" dirty="0"/>
          </a:p>
          <a:p>
            <a:pPr marL="0" indent="0">
              <a:buNone/>
            </a:pPr>
            <a:r>
              <a:rPr lang="en-US" dirty="0" err="1"/>
              <a:t>def</a:t>
            </a:r>
            <a:r>
              <a:rPr lang="en-US" dirty="0"/>
              <a:t> hello(n):</a:t>
            </a:r>
          </a:p>
          <a:p>
            <a:pPr marL="0" indent="0">
              <a:buNone/>
            </a:pPr>
            <a:r>
              <a:rPr lang="en-US" dirty="0"/>
              <a:t>    if n==1:</a:t>
            </a:r>
          </a:p>
          <a:p>
            <a:pPr marL="0" indent="0">
              <a:buNone/>
            </a:pPr>
            <a:r>
              <a:rPr lang="en-US" dirty="0"/>
              <a:t>        return 1</a:t>
            </a:r>
          </a:p>
          <a:p>
            <a:pPr marL="0" indent="0">
              <a:buNone/>
            </a:pPr>
            <a:r>
              <a:rPr lang="en-US" dirty="0"/>
              <a:t>    print('</a:t>
            </a:r>
            <a:r>
              <a:rPr lang="en-US" dirty="0" err="1"/>
              <a:t>hello',n</a:t>
            </a:r>
            <a:r>
              <a:rPr lang="en-US" dirty="0"/>
              <a:t>)</a:t>
            </a:r>
          </a:p>
          <a:p>
            <a:pPr marL="0" indent="0">
              <a:buNone/>
            </a:pPr>
            <a:r>
              <a:rPr lang="en-US" dirty="0"/>
              <a:t>    hello(n-1)</a:t>
            </a:r>
          </a:p>
          <a:p>
            <a:pPr marL="0" indent="0">
              <a:buNone/>
            </a:pPr>
            <a:r>
              <a:rPr lang="en-US" dirty="0"/>
              <a:t>hello(10</a:t>
            </a:r>
            <a:r>
              <a:rPr lang="en-US" dirty="0" smtClean="0"/>
              <a:t>)</a:t>
            </a:r>
          </a:p>
          <a:p>
            <a:pPr marL="0" indent="0">
              <a:buNone/>
            </a:pPr>
            <a:endParaRPr lang="en-US" dirty="0"/>
          </a:p>
          <a:p>
            <a:pPr marL="0" indent="0">
              <a:buNone/>
            </a:pPr>
            <a:r>
              <a:rPr lang="en-US" dirty="0" smtClean="0"/>
              <a:t>output:?</a:t>
            </a:r>
            <a:endParaRPr lang="en-US" dirty="0"/>
          </a:p>
        </p:txBody>
      </p:sp>
    </p:spTree>
    <p:extLst>
      <p:ext uri="{BB962C8B-B14F-4D97-AF65-F5344CB8AC3E}">
        <p14:creationId xmlns:p14="http://schemas.microsoft.com/office/powerpoint/2010/main" val="1362612905"/>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Lambda</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r>
              <a:rPr lang="en-US" dirty="0" smtClean="0"/>
              <a:t>A lambda function is a small anonymous function.</a:t>
            </a:r>
          </a:p>
          <a:p>
            <a:r>
              <a:rPr lang="en-US" dirty="0" smtClean="0"/>
              <a:t>A lambda function can take any number of arguments, but can only have one expression.</a:t>
            </a:r>
          </a:p>
          <a:p>
            <a:r>
              <a:rPr lang="en-US" dirty="0" smtClean="0"/>
              <a:t>Syntax</a:t>
            </a:r>
          </a:p>
          <a:p>
            <a:r>
              <a:rPr lang="en-US" dirty="0" smtClean="0"/>
              <a:t>lambda </a:t>
            </a:r>
            <a:r>
              <a:rPr lang="en-US" i="1" dirty="0" smtClean="0"/>
              <a:t>arguments </a:t>
            </a:r>
            <a:r>
              <a:rPr lang="en-US" dirty="0" smtClean="0"/>
              <a:t>: </a:t>
            </a:r>
            <a:r>
              <a:rPr lang="en-US" i="1" dirty="0" smtClean="0"/>
              <a:t>expression</a:t>
            </a:r>
            <a:endParaRPr lang="en-US" dirty="0" smtClean="0"/>
          </a:p>
          <a:p>
            <a:r>
              <a:rPr lang="en-US" dirty="0" smtClean="0"/>
              <a:t>The expression is executed and the result is returned:</a:t>
            </a:r>
          </a:p>
          <a:p>
            <a:r>
              <a:rPr lang="en-US" dirty="0" smtClean="0"/>
              <a:t>Example</a:t>
            </a:r>
          </a:p>
          <a:p>
            <a:r>
              <a:rPr lang="en-US" dirty="0" smtClean="0"/>
              <a:t>A lambda function that adds 10 to the number passed in as an argument, and print the result:</a:t>
            </a:r>
          </a:p>
          <a:p>
            <a:r>
              <a:rPr lang="en-US" dirty="0" smtClean="0"/>
              <a:t>x = lambda </a:t>
            </a:r>
            <a:r>
              <a:rPr lang="en-US" dirty="0" err="1" smtClean="0"/>
              <a:t>a,b</a:t>
            </a:r>
            <a:r>
              <a:rPr lang="en-US" dirty="0" smtClean="0"/>
              <a:t> : a + 10+b </a:t>
            </a:r>
            <a:r>
              <a:rPr lang="en-US" dirty="0" smtClean="0">
                <a:sym typeface="Wingdings" panose="05000000000000000000" pitchFamily="2" charset="2"/>
              </a:rPr>
              <a:t>15</a:t>
            </a:r>
            <a:r>
              <a:rPr lang="en-US" dirty="0" smtClean="0"/>
              <a:t/>
            </a:r>
            <a:br>
              <a:rPr lang="en-US" dirty="0" smtClean="0"/>
            </a:br>
            <a:r>
              <a:rPr lang="en-US" dirty="0" smtClean="0"/>
              <a:t>print(x(5,6))</a:t>
            </a:r>
          </a:p>
          <a:p>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a:bodyPr>
          <a:lstStyle/>
          <a:p>
            <a:pPr marL="0" indent="0">
              <a:buNone/>
            </a:pPr>
            <a:r>
              <a:rPr lang="en-US" sz="2000" b="1" dirty="0"/>
              <a:t>Step - 2: Click on the Install Now</a:t>
            </a:r>
            <a:endParaRPr lang="en-US" sz="2000"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001000" cy="4283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88049576"/>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389120"/>
          </a:xfrm>
        </p:spPr>
        <p:txBody>
          <a:bodyPr/>
          <a:lstStyle/>
          <a:p>
            <a:r>
              <a:rPr lang="en-US" dirty="0" smtClean="0"/>
              <a:t>It can be used temporary inside in function </a:t>
            </a:r>
          </a:p>
          <a:p>
            <a:r>
              <a:rPr lang="en-US" dirty="0" smtClean="0"/>
              <a:t>Lambda functions can take any number of arguments:</a:t>
            </a:r>
          </a:p>
          <a:p>
            <a:r>
              <a:rPr lang="en-US" dirty="0" smtClean="0"/>
              <a:t>Example</a:t>
            </a:r>
          </a:p>
          <a:p>
            <a:r>
              <a:rPr lang="en-US" dirty="0" smtClean="0"/>
              <a:t>A lambda function that multiplies argument a with argument b and print the result:</a:t>
            </a:r>
          </a:p>
          <a:p>
            <a:r>
              <a:rPr lang="en-US" dirty="0" smtClean="0"/>
              <a:t>x = lambda a, b : a * b</a:t>
            </a:r>
            <a:r>
              <a:rPr lang="en-US" dirty="0" smtClean="0">
                <a:sym typeface="Wingdings" panose="05000000000000000000" pitchFamily="2" charset="2"/>
              </a:rPr>
              <a:t>30</a:t>
            </a:r>
            <a:r>
              <a:rPr lang="en-US" dirty="0" smtClean="0"/>
              <a:t/>
            </a:r>
            <a:br>
              <a:rPr lang="en-US" dirty="0" smtClean="0"/>
            </a:br>
            <a:r>
              <a:rPr lang="en-US" dirty="0" smtClean="0"/>
              <a:t>print(x(5, 6))</a:t>
            </a:r>
          </a:p>
          <a:p>
            <a:r>
              <a:rPr lang="en-US" dirty="0"/>
              <a:t>x=lambda a,b:a+10*b</a:t>
            </a:r>
          </a:p>
          <a:p>
            <a:r>
              <a:rPr lang="en-US" dirty="0"/>
              <a:t>print(x(5,6))</a:t>
            </a:r>
            <a:endParaRPr lang="en-US" dirty="0" smtClean="0"/>
          </a:p>
          <a:p>
            <a:endParaRPr lang="en-US" dirty="0"/>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Example</a:t>
            </a:r>
          </a:p>
          <a:p>
            <a:r>
              <a:rPr lang="en-US" dirty="0" smtClean="0"/>
              <a:t>A lambda function that sums argument a, b, and c and print the result:</a:t>
            </a:r>
          </a:p>
          <a:p>
            <a:r>
              <a:rPr lang="en-US" dirty="0" smtClean="0"/>
              <a:t>x = lambda a, b, c : a + b + c</a:t>
            </a:r>
            <a:br>
              <a:rPr lang="en-US" dirty="0" smtClean="0"/>
            </a:br>
            <a:r>
              <a:rPr lang="en-US" dirty="0" smtClean="0"/>
              <a:t>print(x(5, 6, 2))</a:t>
            </a:r>
          </a:p>
          <a:p>
            <a:endParaRPr lang="en-US" dirty="0"/>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389120"/>
          </a:xfrm>
        </p:spPr>
        <p:txBody>
          <a:bodyPr/>
          <a:lstStyle/>
          <a:p>
            <a:pPr marL="0" indent="0">
              <a:buNone/>
            </a:pPr>
            <a:r>
              <a:rPr lang="en-US" dirty="0"/>
              <a:t>double=lambda a:a*20</a:t>
            </a:r>
          </a:p>
          <a:p>
            <a:pPr marL="0" indent="0">
              <a:buNone/>
            </a:pPr>
            <a:r>
              <a:rPr lang="en-US" dirty="0"/>
              <a:t>print(double(10</a:t>
            </a:r>
            <a:r>
              <a:rPr lang="en-US" dirty="0" smtClean="0"/>
              <a:t>))</a:t>
            </a:r>
          </a:p>
          <a:p>
            <a:pPr marL="0" indent="0">
              <a:buNone/>
            </a:pPr>
            <a:r>
              <a:rPr lang="en-US" dirty="0"/>
              <a:t> </a:t>
            </a:r>
            <a:r>
              <a:rPr lang="en-US" dirty="0" smtClean="0"/>
              <a:t>output:200</a:t>
            </a:r>
          </a:p>
          <a:p>
            <a:pPr marL="0" indent="0">
              <a:buNone/>
            </a:pPr>
            <a:endParaRPr lang="en-US" dirty="0"/>
          </a:p>
          <a:p>
            <a:pPr marL="0" indent="0">
              <a:buNone/>
            </a:pPr>
            <a:r>
              <a:rPr lang="en-US" dirty="0"/>
              <a:t>double=lambda </a:t>
            </a:r>
            <a:r>
              <a:rPr lang="en-US" dirty="0" err="1" smtClean="0"/>
              <a:t>a,b:a</a:t>
            </a:r>
            <a:r>
              <a:rPr lang="en-US" dirty="0" smtClean="0"/>
              <a:t>**b</a:t>
            </a:r>
            <a:endParaRPr lang="en-US" dirty="0"/>
          </a:p>
          <a:p>
            <a:pPr marL="0" indent="0">
              <a:buNone/>
            </a:pPr>
            <a:r>
              <a:rPr lang="en-US" dirty="0" smtClean="0"/>
              <a:t>print(double(10,5))</a:t>
            </a:r>
            <a:endParaRPr lang="en-US" dirty="0"/>
          </a:p>
          <a:p>
            <a:pPr marL="0" indent="0">
              <a:buNone/>
            </a:pPr>
            <a:r>
              <a:rPr lang="en-US" dirty="0"/>
              <a:t> </a:t>
            </a:r>
            <a:r>
              <a:rPr lang="en-US" dirty="0" smtClean="0"/>
              <a:t>output:100000</a:t>
            </a:r>
          </a:p>
          <a:p>
            <a:pPr marL="0" indent="0">
              <a:buNone/>
            </a:pPr>
            <a:endParaRPr lang="en-US" dirty="0"/>
          </a:p>
          <a:p>
            <a:pPr marL="0" indent="0">
              <a:buNone/>
            </a:pPr>
            <a:endParaRPr lang="en-US" dirty="0" smtClean="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31434904"/>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lambda with filter:</a:t>
            </a:r>
            <a:endParaRPr lang="en-US" dirty="0"/>
          </a:p>
        </p:txBody>
      </p:sp>
      <p:sp>
        <p:nvSpPr>
          <p:cNvPr id="3" name="Content Placeholder 2"/>
          <p:cNvSpPr>
            <a:spLocks noGrp="1"/>
          </p:cNvSpPr>
          <p:nvPr>
            <p:ph idx="1"/>
          </p:nvPr>
        </p:nvSpPr>
        <p:spPr>
          <a:xfrm>
            <a:off x="381000" y="1981200"/>
            <a:ext cx="8229600" cy="4389120"/>
          </a:xfrm>
        </p:spPr>
        <p:txBody>
          <a:bodyPr>
            <a:normAutofit lnSpcReduction="10000"/>
          </a:bodyPr>
          <a:lstStyle/>
          <a:p>
            <a:r>
              <a:rPr lang="en-US" dirty="0" smtClean="0"/>
              <a:t>use this keyword in lambda function we filter the values based on condition.</a:t>
            </a:r>
          </a:p>
          <a:p>
            <a:pPr marL="0" indent="0">
              <a:buNone/>
            </a:pPr>
            <a:r>
              <a:rPr lang="en-US" dirty="0" smtClean="0"/>
              <a:t>Example;</a:t>
            </a:r>
          </a:p>
          <a:p>
            <a:pPr marL="0" indent="0">
              <a:buNone/>
            </a:pPr>
            <a:r>
              <a:rPr lang="en-US" dirty="0"/>
              <a:t>l=[56,24,32,12,18,17,22,98]</a:t>
            </a:r>
          </a:p>
          <a:p>
            <a:pPr marL="0" indent="0">
              <a:buNone/>
            </a:pPr>
            <a:r>
              <a:rPr lang="en-US" dirty="0"/>
              <a:t>l1=list(filter(lambda x:(x%2==0),l</a:t>
            </a:r>
            <a:r>
              <a:rPr lang="en-US" dirty="0" smtClean="0"/>
              <a:t>))</a:t>
            </a:r>
          </a:p>
          <a:p>
            <a:pPr marL="0" indent="0">
              <a:buNone/>
            </a:pPr>
            <a:r>
              <a:rPr lang="en-US" dirty="0" smtClean="0"/>
              <a:t>l2=list(filter(lambda </a:t>
            </a:r>
            <a:r>
              <a:rPr lang="en-US" dirty="0"/>
              <a:t>x:(</a:t>
            </a:r>
            <a:r>
              <a:rPr lang="en-US" dirty="0" smtClean="0"/>
              <a:t>x%2!=0</a:t>
            </a:r>
            <a:r>
              <a:rPr lang="en-US" dirty="0"/>
              <a:t>),l))</a:t>
            </a:r>
          </a:p>
          <a:p>
            <a:pPr marL="0" indent="0">
              <a:buNone/>
            </a:pPr>
            <a:r>
              <a:rPr lang="en-US" dirty="0" smtClean="0"/>
              <a:t>print(l1)</a:t>
            </a:r>
          </a:p>
          <a:p>
            <a:pPr marL="0" indent="0">
              <a:buNone/>
            </a:pPr>
            <a:r>
              <a:rPr lang="en-US" dirty="0" smtClean="0"/>
              <a:t>print(l2)</a:t>
            </a:r>
          </a:p>
          <a:p>
            <a:pPr marL="0" indent="0">
              <a:buNone/>
            </a:pPr>
            <a:r>
              <a:rPr lang="en-US" dirty="0" smtClean="0"/>
              <a:t>output:</a:t>
            </a:r>
          </a:p>
          <a:p>
            <a:pPr marL="0" indent="0">
              <a:buNone/>
            </a:pPr>
            <a:r>
              <a:rPr lang="en-US" dirty="0" smtClean="0"/>
              <a:t>[56,24,32,12,18,22,98</a:t>
            </a:r>
            <a:r>
              <a:rPr lang="en-US" dirty="0"/>
              <a:t>]</a:t>
            </a:r>
          </a:p>
          <a:p>
            <a:pPr marL="0" indent="0">
              <a:buNone/>
            </a:pPr>
            <a:endParaRPr lang="en-US" dirty="0"/>
          </a:p>
        </p:txBody>
      </p:sp>
    </p:spTree>
    <p:extLst>
      <p:ext uri="{BB962C8B-B14F-4D97-AF65-F5344CB8AC3E}">
        <p14:creationId xmlns:p14="http://schemas.microsoft.com/office/powerpoint/2010/main" val="3470374106"/>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229600" cy="4389120"/>
          </a:xfrm>
        </p:spPr>
        <p:txBody>
          <a:bodyPr>
            <a:normAutofit fontScale="77500" lnSpcReduction="20000"/>
          </a:bodyPr>
          <a:lstStyle/>
          <a:p>
            <a:pPr marL="0" indent="0">
              <a:buNone/>
            </a:pPr>
            <a:r>
              <a:rPr lang="en-US" dirty="0"/>
              <a:t>l=[56,24,32,12,18,17,22,98]</a:t>
            </a:r>
          </a:p>
          <a:p>
            <a:pPr marL="0" indent="0">
              <a:buNone/>
            </a:pPr>
            <a:r>
              <a:rPr lang="en-US" dirty="0"/>
              <a:t>l1=list(filter(lambda x:(</a:t>
            </a:r>
            <a:r>
              <a:rPr lang="en-US" dirty="0" smtClean="0"/>
              <a:t>x%2!=0</a:t>
            </a:r>
            <a:r>
              <a:rPr lang="en-US" dirty="0"/>
              <a:t>),l))</a:t>
            </a:r>
          </a:p>
          <a:p>
            <a:pPr marL="0" indent="0">
              <a:buNone/>
            </a:pPr>
            <a:r>
              <a:rPr lang="en-US" dirty="0"/>
              <a:t>print(l1)</a:t>
            </a:r>
          </a:p>
          <a:p>
            <a:pPr marL="0" indent="0">
              <a:buNone/>
            </a:pPr>
            <a:r>
              <a:rPr lang="en-US" dirty="0"/>
              <a:t>output:</a:t>
            </a:r>
          </a:p>
          <a:p>
            <a:pPr marL="0" indent="0">
              <a:buNone/>
            </a:pPr>
            <a:r>
              <a:rPr lang="en-US" dirty="0" smtClean="0"/>
              <a:t>[17]</a:t>
            </a:r>
          </a:p>
          <a:p>
            <a:pPr marL="0" indent="0">
              <a:buNone/>
            </a:pPr>
            <a:endParaRPr lang="en-US" dirty="0" smtClean="0"/>
          </a:p>
          <a:p>
            <a:pPr marL="0" indent="0">
              <a:buNone/>
            </a:pPr>
            <a:r>
              <a:rPr lang="en-US" b="1" dirty="0" smtClean="0"/>
              <a:t>Using Map function:</a:t>
            </a:r>
          </a:p>
          <a:p>
            <a:pPr marL="0" indent="0">
              <a:buNone/>
            </a:pPr>
            <a:r>
              <a:rPr lang="en-US" dirty="0"/>
              <a:t>items=[1,2,3]</a:t>
            </a:r>
          </a:p>
          <a:p>
            <a:pPr marL="0" indent="0">
              <a:buNone/>
            </a:pPr>
            <a:r>
              <a:rPr lang="en-US" dirty="0"/>
              <a:t>for r in map(lambda x:x+1,items</a:t>
            </a:r>
            <a:r>
              <a:rPr lang="en-US" dirty="0" smtClean="0"/>
              <a:t>):</a:t>
            </a:r>
            <a:r>
              <a:rPr lang="en-US" dirty="0" smtClean="0">
                <a:sym typeface="Wingdings" panose="05000000000000000000" pitchFamily="2" charset="2"/>
              </a:rPr>
              <a:t> it map all functions</a:t>
            </a:r>
            <a:endParaRPr lang="en-US" dirty="0"/>
          </a:p>
          <a:p>
            <a:pPr marL="0" indent="0">
              <a:buNone/>
            </a:pPr>
            <a:r>
              <a:rPr lang="en-US" dirty="0"/>
              <a:t>  print(r</a:t>
            </a:r>
            <a:r>
              <a:rPr lang="en-US" dirty="0" smtClean="0"/>
              <a:t>)</a:t>
            </a:r>
          </a:p>
          <a:p>
            <a:pPr marL="0" indent="0">
              <a:buNone/>
            </a:pPr>
            <a:r>
              <a:rPr lang="en-US" dirty="0" smtClean="0"/>
              <a:t>output: </a:t>
            </a:r>
          </a:p>
          <a:p>
            <a:pPr marL="0" indent="0">
              <a:buNone/>
            </a:pPr>
            <a:r>
              <a:rPr lang="en-US" dirty="0" smtClean="0"/>
              <a:t>2</a:t>
            </a:r>
          </a:p>
          <a:p>
            <a:pPr marL="0" indent="0">
              <a:buNone/>
            </a:pPr>
            <a:r>
              <a:rPr lang="en-US" dirty="0" smtClean="0"/>
              <a:t>3</a:t>
            </a:r>
          </a:p>
          <a:p>
            <a:pPr marL="0" indent="0">
              <a:buNone/>
            </a:pPr>
            <a:r>
              <a:rPr lang="en-US" dirty="0"/>
              <a:t>4</a:t>
            </a:r>
          </a:p>
          <a:p>
            <a:pPr marL="0" indent="0">
              <a:buNone/>
            </a:pPr>
            <a:endParaRPr lang="en-US" b="1" dirty="0"/>
          </a:p>
        </p:txBody>
      </p:sp>
    </p:spTree>
    <p:extLst>
      <p:ext uri="{BB962C8B-B14F-4D97-AF65-F5344CB8AC3E}">
        <p14:creationId xmlns:p14="http://schemas.microsoft.com/office/powerpoint/2010/main" val="384571395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latin typeface="Algerian" pitchFamily="82" charset="0"/>
              </a:rPr>
              <a:t>Global variables</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Variables that are created outside of a function (as in all of the examples above) are known as global variables.</a:t>
            </a:r>
          </a:p>
          <a:p>
            <a:r>
              <a:rPr lang="en-US" dirty="0" smtClean="0"/>
              <a:t>Create a variable outside of a function, and use it inside the function</a:t>
            </a:r>
          </a:p>
          <a:p>
            <a:pPr marL="0" indent="0">
              <a:buNone/>
            </a:pPr>
            <a:r>
              <a:rPr lang="en-US" dirty="0" smtClean="0"/>
              <a:t>Example:</a:t>
            </a:r>
            <a:br>
              <a:rPr lang="en-US" dirty="0" smtClean="0"/>
            </a:br>
            <a:r>
              <a:rPr lang="en-US" dirty="0" smtClean="0"/>
              <a:t>x = "awesome"</a:t>
            </a:r>
            <a:br>
              <a:rPr lang="en-US" dirty="0" smtClean="0"/>
            </a:br>
            <a:r>
              <a:rPr lang="en-US" dirty="0" err="1" smtClean="0"/>
              <a:t>def</a:t>
            </a:r>
            <a:r>
              <a:rPr lang="en-US" dirty="0" smtClean="0"/>
              <a:t> </a:t>
            </a:r>
            <a:r>
              <a:rPr lang="en-US" dirty="0" err="1" smtClean="0"/>
              <a:t>myfunc</a:t>
            </a:r>
            <a:r>
              <a:rPr lang="en-US" dirty="0" smtClean="0"/>
              <a:t>():</a:t>
            </a:r>
          </a:p>
          <a:p>
            <a:pPr marL="0" indent="0">
              <a:buNone/>
            </a:pPr>
            <a:r>
              <a:rPr lang="en-US" dirty="0"/>
              <a:t> </a:t>
            </a:r>
            <a:r>
              <a:rPr lang="en-US" dirty="0" smtClean="0"/>
              <a:t>  x=“easy”</a:t>
            </a:r>
            <a:br>
              <a:rPr lang="en-US" dirty="0" smtClean="0"/>
            </a:br>
            <a:r>
              <a:rPr lang="en-US" dirty="0" smtClean="0"/>
              <a:t>   print("Python is " + x)</a:t>
            </a:r>
            <a:br>
              <a:rPr lang="en-US" dirty="0" smtClean="0"/>
            </a:br>
            <a:r>
              <a:rPr lang="en-US" dirty="0" err="1" smtClean="0"/>
              <a:t>myfunc</a:t>
            </a:r>
            <a:r>
              <a:rPr lang="en-US" dirty="0" smtClean="0"/>
              <a:t>()</a:t>
            </a:r>
          </a:p>
          <a:p>
            <a:pPr marL="0" indent="0">
              <a:buNone/>
            </a:pPr>
            <a:endParaRPr lang="en-US" dirty="0"/>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389120"/>
          </a:xfrm>
        </p:spPr>
        <p:txBody>
          <a:bodyPr>
            <a:normAutofit fontScale="92500" lnSpcReduction="10000"/>
          </a:bodyPr>
          <a:lstStyle/>
          <a:p>
            <a:r>
              <a:rPr lang="en-US" dirty="0" smtClean="0"/>
              <a:t>If you create a variable with the same name inside a function, this variable will be local, and can only be used inside the function. The global variable with the same name will remain as it was, global and with the original value.</a:t>
            </a:r>
          </a:p>
          <a:p>
            <a:endParaRPr lang="en-US" dirty="0" smtClean="0"/>
          </a:p>
          <a:p>
            <a:r>
              <a:rPr lang="en-US" dirty="0" smtClean="0"/>
              <a:t>x = "awesome"</a:t>
            </a:r>
            <a:br>
              <a:rPr lang="en-US" dirty="0" smtClean="0"/>
            </a:br>
            <a:r>
              <a:rPr lang="en-US" dirty="0" err="1" smtClean="0"/>
              <a:t>def</a:t>
            </a:r>
            <a:r>
              <a:rPr lang="en-US" dirty="0" smtClean="0"/>
              <a:t> </a:t>
            </a:r>
            <a:r>
              <a:rPr lang="en-US" dirty="0" err="1" smtClean="0"/>
              <a:t>myfunc</a:t>
            </a:r>
            <a:r>
              <a:rPr lang="en-US" dirty="0" smtClean="0"/>
              <a:t>():</a:t>
            </a:r>
            <a:br>
              <a:rPr lang="en-US" dirty="0" smtClean="0"/>
            </a:br>
            <a:r>
              <a:rPr lang="en-US" dirty="0" smtClean="0"/>
              <a:t>    x = "fantastic"</a:t>
            </a:r>
            <a:br>
              <a:rPr lang="en-US" dirty="0" smtClean="0"/>
            </a:br>
            <a:r>
              <a:rPr lang="en-US" dirty="0" smtClean="0"/>
              <a:t>    print("Python is " + x)</a:t>
            </a:r>
            <a:br>
              <a:rPr lang="en-US" dirty="0" smtClean="0"/>
            </a:br>
            <a:r>
              <a:rPr lang="en-US" dirty="0" err="1" smtClean="0"/>
              <a:t>myfunc</a:t>
            </a:r>
            <a:r>
              <a:rPr lang="en-US" dirty="0" smtClean="0"/>
              <a:t>()</a:t>
            </a:r>
            <a:br>
              <a:rPr lang="en-US" dirty="0" smtClean="0"/>
            </a:br>
            <a:r>
              <a:rPr lang="en-US" dirty="0" smtClean="0"/>
              <a:t>print("Python is " + x)</a:t>
            </a:r>
            <a:endParaRPr lang="en-US" dirty="0"/>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latin typeface="Algerian" pitchFamily="82" charset="0"/>
              </a:rPr>
              <a:t>Global Keyword</a:t>
            </a:r>
            <a:endParaRPr lang="en-US" dirty="0">
              <a:latin typeface="Algerian" pitchFamily="82" charset="0"/>
            </a:endParaRPr>
          </a:p>
        </p:txBody>
      </p:sp>
      <p:sp>
        <p:nvSpPr>
          <p:cNvPr id="3" name="Content Placeholder 2"/>
          <p:cNvSpPr>
            <a:spLocks noGrp="1"/>
          </p:cNvSpPr>
          <p:nvPr>
            <p:ph idx="1"/>
          </p:nvPr>
        </p:nvSpPr>
        <p:spPr>
          <a:xfrm>
            <a:off x="457200" y="1676400"/>
            <a:ext cx="8229600" cy="4389120"/>
          </a:xfrm>
        </p:spPr>
        <p:txBody>
          <a:bodyPr>
            <a:normAutofit/>
          </a:bodyPr>
          <a:lstStyle/>
          <a:p>
            <a:r>
              <a:rPr lang="en-US" dirty="0" smtClean="0"/>
              <a:t>To change the value of a global variable inside a function, refer to the variable by using the global keyword:</a:t>
            </a:r>
          </a:p>
          <a:p>
            <a:r>
              <a:rPr lang="en-US" dirty="0" smtClean="0"/>
              <a:t>x = "awesome"</a:t>
            </a:r>
            <a:br>
              <a:rPr lang="en-US" dirty="0" smtClean="0"/>
            </a:br>
            <a:r>
              <a:rPr lang="en-US" dirty="0" err="1" smtClean="0"/>
              <a:t>def</a:t>
            </a:r>
            <a:r>
              <a:rPr lang="en-US" dirty="0" smtClean="0"/>
              <a:t> </a:t>
            </a:r>
            <a:r>
              <a:rPr lang="en-US" dirty="0" err="1" smtClean="0"/>
              <a:t>myfunc</a:t>
            </a:r>
            <a:r>
              <a:rPr lang="en-US" dirty="0" smtClean="0"/>
              <a:t>():</a:t>
            </a:r>
            <a:br>
              <a:rPr lang="en-US" dirty="0" smtClean="0"/>
            </a:br>
            <a:r>
              <a:rPr lang="en-US" dirty="0" smtClean="0"/>
              <a:t>     global  x</a:t>
            </a:r>
            <a:br>
              <a:rPr lang="en-US" dirty="0" smtClean="0"/>
            </a:br>
            <a:r>
              <a:rPr lang="en-US" dirty="0" smtClean="0"/>
              <a:t>     </a:t>
            </a:r>
            <a:r>
              <a:rPr lang="en-US" dirty="0" err="1" smtClean="0"/>
              <a:t>x</a:t>
            </a:r>
            <a:r>
              <a:rPr lang="en-US" dirty="0" smtClean="0"/>
              <a:t> = "fantastic"</a:t>
            </a:r>
            <a:br>
              <a:rPr lang="en-US" dirty="0" smtClean="0"/>
            </a:br>
            <a:r>
              <a:rPr lang="en-US" dirty="0" err="1" smtClean="0"/>
              <a:t>myfunc</a:t>
            </a:r>
            <a:r>
              <a:rPr lang="en-US" dirty="0" smtClean="0"/>
              <a:t>()</a:t>
            </a:r>
            <a:br>
              <a:rPr lang="en-US" dirty="0" smtClean="0"/>
            </a:br>
            <a:r>
              <a:rPr lang="en-US" dirty="0" smtClean="0"/>
              <a:t>print("Python is " + x)</a:t>
            </a:r>
          </a:p>
          <a:p>
            <a:pPr marL="0" indent="0">
              <a:buNone/>
            </a:pPr>
            <a:r>
              <a:rPr lang="en-US" dirty="0" smtClean="0"/>
              <a:t>output: python is fantastic</a:t>
            </a:r>
            <a:endParaRPr lang="en-US" dirty="0"/>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389120"/>
          </a:xfrm>
        </p:spPr>
        <p:txBody>
          <a:bodyPr/>
          <a:lstStyle/>
          <a:p>
            <a:pPr marL="0" indent="0">
              <a:buNone/>
            </a:pPr>
            <a:r>
              <a:rPr lang="en-US" dirty="0"/>
              <a:t>a=10 </a:t>
            </a:r>
            <a:endParaRPr lang="en-US" dirty="0" smtClean="0"/>
          </a:p>
          <a:p>
            <a:pPr marL="0" indent="0">
              <a:buNone/>
            </a:pPr>
            <a:r>
              <a:rPr lang="en-US" dirty="0" err="1" smtClean="0"/>
              <a:t>def</a:t>
            </a:r>
            <a:r>
              <a:rPr lang="en-US" dirty="0" smtClean="0"/>
              <a:t> </a:t>
            </a:r>
            <a:r>
              <a:rPr lang="en-US" dirty="0"/>
              <a:t>display(): </a:t>
            </a:r>
            <a:endParaRPr lang="en-US" dirty="0" smtClean="0"/>
          </a:p>
          <a:p>
            <a:pPr marL="0" indent="0">
              <a:buNone/>
            </a:pPr>
            <a:r>
              <a:rPr lang="en-US" dirty="0"/>
              <a:t> </a:t>
            </a:r>
            <a:r>
              <a:rPr lang="en-US" dirty="0" smtClean="0"/>
              <a:t>        global </a:t>
            </a:r>
            <a:r>
              <a:rPr lang="en-US" dirty="0"/>
              <a:t>a </a:t>
            </a:r>
            <a:endParaRPr lang="en-US" dirty="0" smtClean="0"/>
          </a:p>
          <a:p>
            <a:pPr marL="0" indent="0">
              <a:buNone/>
            </a:pPr>
            <a:r>
              <a:rPr lang="en-US" dirty="0"/>
              <a:t> </a:t>
            </a:r>
            <a:r>
              <a:rPr lang="en-US" dirty="0" smtClean="0"/>
              <a:t>        a=20 </a:t>
            </a:r>
          </a:p>
          <a:p>
            <a:pPr marL="0" indent="0">
              <a:buNone/>
            </a:pPr>
            <a:r>
              <a:rPr lang="en-US" dirty="0" smtClean="0"/>
              <a:t>         print(a</a:t>
            </a:r>
            <a:r>
              <a:rPr lang="en-US" dirty="0"/>
              <a:t>) </a:t>
            </a:r>
            <a:endParaRPr lang="en-US" dirty="0" smtClean="0"/>
          </a:p>
          <a:p>
            <a:pPr marL="0" indent="0">
              <a:buNone/>
            </a:pPr>
            <a:r>
              <a:rPr lang="en-US" dirty="0" smtClean="0"/>
              <a:t>display</a:t>
            </a:r>
            <a:r>
              <a:rPr lang="en-US" dirty="0"/>
              <a:t>() </a:t>
            </a:r>
            <a:endParaRPr lang="en-US" dirty="0" smtClean="0"/>
          </a:p>
          <a:p>
            <a:pPr marL="0" indent="0">
              <a:buNone/>
            </a:pPr>
            <a:r>
              <a:rPr lang="en-US" dirty="0" smtClean="0"/>
              <a:t>print(a)</a:t>
            </a:r>
          </a:p>
          <a:p>
            <a:pPr marL="0" indent="0">
              <a:buNone/>
            </a:pPr>
            <a:r>
              <a:rPr lang="en-US" dirty="0" smtClean="0"/>
              <a:t> output:20</a:t>
            </a:r>
          </a:p>
        </p:txBody>
      </p:sp>
    </p:spTree>
    <p:extLst>
      <p:ext uri="{BB962C8B-B14F-4D97-AF65-F5344CB8AC3E}">
        <p14:creationId xmlns:p14="http://schemas.microsoft.com/office/powerpoint/2010/main" val="2788843649"/>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23611" y="1600200"/>
            <a:ext cx="7534589" cy="3200400"/>
          </a:xfrm>
        </p:spPr>
        <p:txBody>
          <a:bodyPr>
            <a:normAutofit/>
          </a:bodyPr>
          <a:lstStyle/>
          <a:p>
            <a:r>
              <a:rPr lang="en-US" dirty="0" smtClean="0"/>
              <a:t>OOPS CONCEPTS  (OBJECT </a:t>
            </a:r>
            <a:br>
              <a:rPr lang="en-US" dirty="0" smtClean="0"/>
            </a:br>
            <a:r>
              <a:rPr lang="en-US" dirty="0" smtClean="0"/>
              <a:t>ORIENTED PROGRAMMING </a:t>
            </a:r>
            <a:br>
              <a:rPr lang="en-US" dirty="0" smtClean="0"/>
            </a:br>
            <a:r>
              <a:rPr lang="en-US" dirty="0" smtClean="0"/>
              <a:t>LANGUAGE</a:t>
            </a:r>
            <a:endParaRPr lang="en-US" dirty="0"/>
          </a:p>
        </p:txBody>
      </p:sp>
    </p:spTree>
    <p:extLst>
      <p:ext uri="{BB962C8B-B14F-4D97-AF65-F5344CB8AC3E}">
        <p14:creationId xmlns:p14="http://schemas.microsoft.com/office/powerpoint/2010/main" val="35806177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Introduction</a:t>
            </a:r>
            <a:endParaRPr lang="en-US" dirty="0">
              <a:latin typeface="Algerian" pitchFamily="82" charset="0"/>
            </a:endParaRPr>
          </a:p>
        </p:txBody>
      </p:sp>
      <p:sp>
        <p:nvSpPr>
          <p:cNvPr id="5" name="Rectangle 4"/>
          <p:cNvSpPr/>
          <p:nvPr/>
        </p:nvSpPr>
        <p:spPr>
          <a:xfrm>
            <a:off x="304800" y="2286000"/>
            <a:ext cx="3429000" cy="1477328"/>
          </a:xfrm>
          <a:prstGeom prst="rect">
            <a:avLst/>
          </a:prstGeom>
        </p:spPr>
        <p:txBody>
          <a:bodyPr wrap="square">
            <a:spAutoFit/>
          </a:bodyPr>
          <a:lstStyle/>
          <a:p>
            <a:pPr>
              <a:buFont typeface="Wingdings" pitchFamily="2" charset="2"/>
              <a:buChar char="v"/>
            </a:pPr>
            <a:r>
              <a:rPr lang="en-US" dirty="0"/>
              <a:t>Python is a popular programming language. </a:t>
            </a:r>
            <a:endParaRPr lang="en-US" dirty="0" smtClean="0"/>
          </a:p>
          <a:p>
            <a:pPr>
              <a:buFont typeface="Wingdings" pitchFamily="2" charset="2"/>
              <a:buChar char="v"/>
            </a:pPr>
            <a:endParaRPr lang="en-US" dirty="0" smtClean="0"/>
          </a:p>
          <a:p>
            <a:pPr>
              <a:buFont typeface="Wingdings" pitchFamily="2" charset="2"/>
              <a:buChar char="v"/>
            </a:pPr>
            <a:r>
              <a:rPr lang="en-US" dirty="0" smtClean="0"/>
              <a:t>It </a:t>
            </a:r>
            <a:r>
              <a:rPr lang="en-US" dirty="0"/>
              <a:t>was created by Guido van Rossum, and released in 1991.</a:t>
            </a:r>
          </a:p>
        </p:txBody>
      </p:sp>
      <p:pic>
        <p:nvPicPr>
          <p:cNvPr id="6" name="Content Placeholder 4" descr="image1.jpg"/>
          <p:cNvPicPr>
            <a:picLocks noChangeAspect="1"/>
          </p:cNvPicPr>
          <p:nvPr/>
        </p:nvPicPr>
        <p:blipFill>
          <a:blip r:embed="rId2"/>
          <a:stretch>
            <a:fillRect/>
          </a:stretch>
        </p:blipFill>
        <p:spPr>
          <a:xfrm>
            <a:off x="304800" y="3962400"/>
            <a:ext cx="3581400" cy="2590800"/>
          </a:xfrm>
          <a:prstGeom prst="rect">
            <a:avLst/>
          </a:prstGeom>
        </p:spPr>
      </p:pic>
      <p:pic>
        <p:nvPicPr>
          <p:cNvPr id="1026" name="Picture 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48200" y="2209800"/>
            <a:ext cx="3838575"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457200"/>
            <a:ext cx="8229600" cy="4389120"/>
          </a:xfrm>
        </p:spPr>
        <p:txBody>
          <a:bodyPr>
            <a:normAutofit/>
          </a:bodyPr>
          <a:lstStyle/>
          <a:p>
            <a:r>
              <a:rPr lang="en-US" sz="1700" dirty="0"/>
              <a:t>The following window will open. Click on the Add Path check box, it will set the Python path automatically.</a:t>
            </a:r>
          </a:p>
          <a:p>
            <a:r>
              <a:rPr lang="en-US" sz="1700" dirty="0"/>
              <a:t>Now, Select Customize installation and proceed. We can also click on the customize installation to choose desired location and features. Other important thing is install launcher for the all user must be checked.</a:t>
            </a:r>
          </a:p>
          <a:p>
            <a:r>
              <a:rPr lang="en-US" sz="1700" dirty="0"/>
              <a:t>Here, under the advanced options, click on the checkboxes of " Install Python 3.11 for all users ", which is previously not checked in. This will checks the other option " Precompile standard library " automatically. And the location of the installation will also be changed. We can change it later, so we leave the install location default. Then, click on the install button to finally install</a:t>
            </a:r>
            <a:r>
              <a:rPr lang="en-US" sz="1700" dirty="0" smtClean="0"/>
              <a:t>.</a:t>
            </a:r>
          </a:p>
          <a:p>
            <a:endParaRPr lang="en-US" sz="1700" dirty="0"/>
          </a:p>
          <a:p>
            <a:pPr marL="0" indent="0">
              <a:buNone/>
            </a:pPr>
            <a:endParaRPr lang="en-US" sz="1700" dirty="0"/>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581400"/>
            <a:ext cx="7391400" cy="274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1117674"/>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6477000" cy="563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55955893"/>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Classes and objects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is an object oriented programming language.</a:t>
            </a:r>
          </a:p>
          <a:p>
            <a:r>
              <a:rPr lang="en-US" dirty="0" smtClean="0"/>
              <a:t>Almost everything in Python is an object, with its properties and methods.</a:t>
            </a:r>
          </a:p>
          <a:p>
            <a:r>
              <a:rPr lang="en-US" dirty="0" smtClean="0"/>
              <a:t>A Class is like a "blueprint" for creating objects.</a:t>
            </a:r>
          </a:p>
          <a:p>
            <a:endParaRPr lang="en-US" dirty="0"/>
          </a:p>
        </p:txBody>
      </p:sp>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743712"/>
          </a:xfrm>
        </p:spPr>
        <p:txBody>
          <a:bodyPr>
            <a:normAutofit fontScale="90000"/>
          </a:bodyPr>
          <a:lstStyle/>
          <a:p>
            <a:r>
              <a:rPr lang="en-US" dirty="0" smtClean="0">
                <a:latin typeface="Algerian" pitchFamily="82" charset="0"/>
              </a:rPr>
              <a:t>Create a class</a:t>
            </a:r>
            <a:endParaRPr lang="en-US" dirty="0">
              <a:latin typeface="Algerian" pitchFamily="82" charset="0"/>
            </a:endParaRPr>
          </a:p>
        </p:txBody>
      </p:sp>
      <p:sp>
        <p:nvSpPr>
          <p:cNvPr id="3" name="Content Placeholder 2"/>
          <p:cNvSpPr>
            <a:spLocks noGrp="1"/>
          </p:cNvSpPr>
          <p:nvPr>
            <p:ph idx="1"/>
          </p:nvPr>
        </p:nvSpPr>
        <p:spPr/>
        <p:txBody>
          <a:bodyPr/>
          <a:lstStyle/>
          <a:p>
            <a:pPr>
              <a:buNone/>
            </a:pPr>
            <a:endParaRPr lang="en-US" dirty="0" smtClean="0"/>
          </a:p>
          <a:p>
            <a:r>
              <a:rPr lang="en-US" dirty="0" smtClean="0"/>
              <a:t>To create a class, use the keyword class:</a:t>
            </a:r>
          </a:p>
          <a:p>
            <a:r>
              <a:rPr lang="en-US" dirty="0" smtClean="0"/>
              <a:t>Example</a:t>
            </a:r>
          </a:p>
          <a:p>
            <a:r>
              <a:rPr lang="en-US" dirty="0" smtClean="0"/>
              <a:t>Create a class named </a:t>
            </a:r>
            <a:r>
              <a:rPr lang="en-US" dirty="0" err="1" smtClean="0"/>
              <a:t>MyClass</a:t>
            </a:r>
            <a:r>
              <a:rPr lang="en-US" dirty="0" smtClean="0"/>
              <a:t>, with a property named x:</a:t>
            </a:r>
          </a:p>
          <a:p>
            <a:r>
              <a:rPr lang="en-US" dirty="0" smtClean="0"/>
              <a:t>class </a:t>
            </a:r>
            <a:r>
              <a:rPr lang="en-US" dirty="0" err="1" smtClean="0"/>
              <a:t>MyClass</a:t>
            </a:r>
            <a:r>
              <a:rPr lang="en-US" dirty="0" smtClean="0"/>
              <a:t>:</a:t>
            </a:r>
            <a:br>
              <a:rPr lang="en-US" dirty="0" smtClean="0"/>
            </a:br>
            <a:r>
              <a:rPr lang="en-US" dirty="0" smtClean="0"/>
              <a:t>  x = 5</a:t>
            </a:r>
          </a:p>
          <a:p>
            <a:endParaRPr lang="en-US" dirty="0"/>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38200"/>
            <a:ext cx="8229600" cy="2865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19200"/>
            <a:ext cx="8229600" cy="4800600"/>
          </a:xfrm>
        </p:spPr>
        <p:txBody>
          <a:bodyPr>
            <a:normAutofit/>
          </a:bodyPr>
          <a:lstStyle/>
          <a:p>
            <a:pPr marL="0" indent="0">
              <a:buNone/>
            </a:pPr>
            <a:r>
              <a:rPr lang="en-US" sz="1600" dirty="0"/>
              <a:t>class student:</a:t>
            </a:r>
          </a:p>
          <a:p>
            <a:pPr marL="0" indent="0">
              <a:buNone/>
            </a:pPr>
            <a:r>
              <a:rPr lang="en-US" sz="1600" dirty="0"/>
              <a:t>	name="</a:t>
            </a:r>
            <a:r>
              <a:rPr lang="en-US" sz="1600" dirty="0" err="1"/>
              <a:t>abcd</a:t>
            </a:r>
            <a:r>
              <a:rPr lang="en-US" sz="1600" dirty="0"/>
              <a:t>"</a:t>
            </a:r>
          </a:p>
          <a:p>
            <a:pPr marL="0" lvl="0" indent="0">
              <a:buNone/>
            </a:pPr>
            <a:r>
              <a:rPr lang="en-US" sz="1600" dirty="0"/>
              <a:t>	</a:t>
            </a:r>
            <a:r>
              <a:rPr lang="en-US" sz="1600" dirty="0" err="1"/>
              <a:t>def</a:t>
            </a:r>
            <a:r>
              <a:rPr lang="en-US" sz="1600" dirty="0"/>
              <a:t> display(self</a:t>
            </a:r>
            <a:r>
              <a:rPr lang="en-US" sz="1600" dirty="0" smtClean="0"/>
              <a:t>):</a:t>
            </a:r>
            <a:r>
              <a:rPr lang="en-IN" sz="1600" dirty="0">
                <a:solidFill>
                  <a:srgbClr val="92D050"/>
                </a:solidFill>
              </a:rPr>
              <a:t>🡪 default argument</a:t>
            </a:r>
            <a:r>
              <a:rPr lang="en-IN" sz="1600" dirty="0" smtClean="0">
                <a:solidFill>
                  <a:srgbClr val="92D050"/>
                </a:solidFill>
              </a:rPr>
              <a:t>.</a:t>
            </a:r>
            <a:endParaRPr lang="en-US" sz="1600" dirty="0"/>
          </a:p>
          <a:p>
            <a:pPr marL="0" indent="0">
              <a:buNone/>
            </a:pPr>
            <a:r>
              <a:rPr lang="en-US" sz="1600" dirty="0"/>
              <a:t>	</a:t>
            </a:r>
            <a:r>
              <a:rPr lang="en-US" sz="1600" dirty="0" smtClean="0"/>
              <a:t>     print</a:t>
            </a:r>
            <a:r>
              <a:rPr lang="en-US" sz="1600" dirty="0"/>
              <a:t>("hello")</a:t>
            </a:r>
          </a:p>
          <a:p>
            <a:pPr marL="0" indent="0">
              <a:buNone/>
            </a:pPr>
            <a:r>
              <a:rPr lang="en-US" sz="1600" dirty="0"/>
              <a:t>s=student</a:t>
            </a:r>
            <a:r>
              <a:rPr lang="en-US" sz="1600" dirty="0" smtClean="0"/>
              <a:t>()</a:t>
            </a:r>
            <a:r>
              <a:rPr lang="en-IN" sz="1600" dirty="0">
                <a:solidFill>
                  <a:srgbClr val="92D050"/>
                </a:solidFill>
              </a:rPr>
              <a:t> 🡪 object creation</a:t>
            </a:r>
            <a:endParaRPr lang="en-US" sz="1600" dirty="0"/>
          </a:p>
          <a:p>
            <a:pPr marL="0" indent="0">
              <a:buNone/>
            </a:pPr>
            <a:r>
              <a:rPr lang="en-US" sz="1600" dirty="0" err="1"/>
              <a:t>s.display</a:t>
            </a:r>
            <a:r>
              <a:rPr lang="en-US" sz="1600" dirty="0"/>
              <a:t>() </a:t>
            </a:r>
            <a:r>
              <a:rPr lang="en-IN" sz="1600" dirty="0">
                <a:solidFill>
                  <a:srgbClr val="92D050"/>
                </a:solidFill>
              </a:rPr>
              <a:t>🡪 </a:t>
            </a:r>
            <a:r>
              <a:rPr lang="en-IN" sz="1600" dirty="0" smtClean="0">
                <a:solidFill>
                  <a:srgbClr val="92D050"/>
                </a:solidFill>
              </a:rPr>
              <a:t>called </a:t>
            </a:r>
            <a:r>
              <a:rPr lang="en-IN" sz="1600" dirty="0">
                <a:solidFill>
                  <a:srgbClr val="92D050"/>
                </a:solidFill>
              </a:rPr>
              <a:t>to class method</a:t>
            </a:r>
            <a:r>
              <a:rPr lang="en-IN" sz="1600" dirty="0" smtClean="0">
                <a:solidFill>
                  <a:srgbClr val="92D050"/>
                </a:solidFill>
              </a:rPr>
              <a:t>.</a:t>
            </a:r>
          </a:p>
          <a:p>
            <a:pPr marL="0" indent="0">
              <a:buNone/>
            </a:pPr>
            <a:endParaRPr lang="en-IN" sz="1600" dirty="0" smtClean="0">
              <a:solidFill>
                <a:srgbClr val="92D050"/>
              </a:solidFill>
            </a:endParaRPr>
          </a:p>
          <a:p>
            <a:pPr marL="365760" lvl="0" indent="-256032">
              <a:spcBef>
                <a:spcPts val="400"/>
              </a:spcBef>
              <a:buSzPts val="1632"/>
              <a:buFont typeface="Noto Sans Symbols"/>
              <a:buChar char="❑"/>
            </a:pPr>
            <a:r>
              <a:rPr lang="en-US" sz="1600" dirty="0"/>
              <a:t>A class can have multiple objects.</a:t>
            </a:r>
          </a:p>
          <a:p>
            <a:pPr marL="365760" lvl="0" indent="-256032">
              <a:spcBef>
                <a:spcPts val="400"/>
              </a:spcBef>
              <a:buSzPts val="1632"/>
              <a:buFont typeface="Noto Sans Symbols"/>
              <a:buChar char="❑"/>
            </a:pPr>
            <a:r>
              <a:rPr lang="en-US" sz="1600" dirty="0"/>
              <a:t>We can change the value of an attribute using object.</a:t>
            </a:r>
          </a:p>
          <a:p>
            <a:pPr marL="365760" lvl="0" indent="-256032">
              <a:spcBef>
                <a:spcPts val="400"/>
              </a:spcBef>
              <a:buSzPts val="1632"/>
              <a:buFont typeface="Noto Sans Symbols"/>
              <a:buChar char="❑"/>
            </a:pPr>
            <a:r>
              <a:rPr lang="en-US" sz="1600" dirty="0"/>
              <a:t>The changes will not affect the another object.</a:t>
            </a:r>
          </a:p>
          <a:p>
            <a:pPr marL="0" indent="0">
              <a:buNone/>
            </a:pPr>
            <a:endParaRPr lang="en-US" sz="1600" dirty="0"/>
          </a:p>
        </p:txBody>
      </p:sp>
    </p:spTree>
    <p:extLst>
      <p:ext uri="{BB962C8B-B14F-4D97-AF65-F5344CB8AC3E}">
        <p14:creationId xmlns:p14="http://schemas.microsoft.com/office/powerpoint/2010/main" val="986035836"/>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latin typeface="Algerian" pitchFamily="82" charset="0"/>
              </a:rPr>
              <a:t>Create object</a:t>
            </a:r>
            <a:endParaRPr lang="en-US" dirty="0">
              <a:latin typeface="Algerian" pitchFamily="82" charset="0"/>
            </a:endParaRPr>
          </a:p>
        </p:txBody>
      </p:sp>
      <p:sp>
        <p:nvSpPr>
          <p:cNvPr id="3" name="Content Placeholder 2"/>
          <p:cNvSpPr>
            <a:spLocks noGrp="1"/>
          </p:cNvSpPr>
          <p:nvPr>
            <p:ph idx="1"/>
          </p:nvPr>
        </p:nvSpPr>
        <p:spPr>
          <a:xfrm>
            <a:off x="533400" y="1447800"/>
            <a:ext cx="8229600" cy="4953000"/>
          </a:xfrm>
        </p:spPr>
        <p:txBody>
          <a:bodyPr>
            <a:normAutofit fontScale="70000" lnSpcReduction="20000"/>
          </a:bodyPr>
          <a:lstStyle/>
          <a:p>
            <a:pPr>
              <a:buNone/>
            </a:pPr>
            <a:endParaRPr lang="en-US" dirty="0" smtClean="0"/>
          </a:p>
          <a:p>
            <a:r>
              <a:rPr lang="en-US" dirty="0" smtClean="0"/>
              <a:t>Now we can use the class named </a:t>
            </a:r>
            <a:r>
              <a:rPr lang="en-US" dirty="0" err="1" smtClean="0"/>
              <a:t>MyClass</a:t>
            </a:r>
            <a:r>
              <a:rPr lang="en-US" dirty="0" smtClean="0"/>
              <a:t> to create objects:</a:t>
            </a:r>
          </a:p>
          <a:p>
            <a:r>
              <a:rPr lang="en-US" dirty="0" smtClean="0"/>
              <a:t>Example</a:t>
            </a:r>
          </a:p>
          <a:p>
            <a:r>
              <a:rPr lang="en-US" dirty="0" smtClean="0"/>
              <a:t>Create an object named p1, and print the value of x:</a:t>
            </a:r>
          </a:p>
          <a:p>
            <a:r>
              <a:rPr lang="en-US" dirty="0" smtClean="0"/>
              <a:t>p1 = </a:t>
            </a:r>
            <a:r>
              <a:rPr lang="en-US" dirty="0" err="1" smtClean="0"/>
              <a:t>MyClass</a:t>
            </a:r>
            <a:r>
              <a:rPr lang="en-US" dirty="0" smtClean="0"/>
              <a:t>()</a:t>
            </a:r>
            <a:br>
              <a:rPr lang="en-US" dirty="0" smtClean="0"/>
            </a:br>
            <a:r>
              <a:rPr lang="en-US" dirty="0" smtClean="0"/>
              <a:t>print(p1.x)</a:t>
            </a:r>
          </a:p>
          <a:p>
            <a:r>
              <a:rPr lang="en-US" dirty="0" smtClean="0"/>
              <a:t>Example:</a:t>
            </a:r>
          </a:p>
          <a:p>
            <a:pPr marL="0" indent="0">
              <a:buNone/>
            </a:pPr>
            <a:endParaRPr lang="en-US" dirty="0" smtClean="0"/>
          </a:p>
          <a:p>
            <a:pPr marL="0" indent="0">
              <a:buNone/>
            </a:pPr>
            <a:r>
              <a:rPr lang="en-US" dirty="0"/>
              <a:t>class </a:t>
            </a:r>
            <a:r>
              <a:rPr lang="en-US" dirty="0" err="1"/>
              <a:t>MyClass</a:t>
            </a:r>
            <a:r>
              <a:rPr lang="en-US" dirty="0"/>
              <a:t>:</a:t>
            </a:r>
          </a:p>
          <a:p>
            <a:pPr marL="0" indent="0">
              <a:buNone/>
            </a:pPr>
            <a:r>
              <a:rPr lang="en-US" dirty="0"/>
              <a:t>  x = 5</a:t>
            </a:r>
          </a:p>
          <a:p>
            <a:pPr marL="0" indent="0">
              <a:buNone/>
            </a:pPr>
            <a:r>
              <a:rPr lang="en-US" dirty="0"/>
              <a:t>a = </a:t>
            </a:r>
            <a:r>
              <a:rPr lang="en-US" dirty="0" err="1"/>
              <a:t>MyClass</a:t>
            </a:r>
            <a:r>
              <a:rPr lang="en-US" dirty="0"/>
              <a:t>()</a:t>
            </a:r>
          </a:p>
          <a:p>
            <a:pPr marL="0" indent="0">
              <a:buNone/>
            </a:pPr>
            <a:r>
              <a:rPr lang="en-US" dirty="0"/>
              <a:t>print(</a:t>
            </a:r>
            <a:r>
              <a:rPr lang="en-US" dirty="0" err="1"/>
              <a:t>a.x</a:t>
            </a:r>
            <a:r>
              <a:rPr lang="en-US" dirty="0" smtClean="0"/>
              <a:t>)</a:t>
            </a:r>
          </a:p>
          <a:p>
            <a:pPr marL="0" indent="0">
              <a:buNone/>
            </a:pPr>
            <a:endParaRPr lang="en-US" dirty="0"/>
          </a:p>
          <a:p>
            <a:pPr marL="0" indent="0">
              <a:buNone/>
            </a:pPr>
            <a:r>
              <a:rPr lang="en-US" dirty="0" smtClean="0"/>
              <a:t>output:5</a:t>
            </a:r>
            <a:endParaRPr lang="en-US" dirty="0"/>
          </a:p>
          <a:p>
            <a:pPr marL="0" indent="0">
              <a:buNone/>
            </a:pPr>
            <a:endParaRPr lang="en-US" dirty="0" smtClean="0"/>
          </a:p>
          <a:p>
            <a:pPr>
              <a:buNone/>
            </a:pPr>
            <a:r>
              <a:rPr lang="en-US" dirty="0" smtClean="0"/>
              <a:t/>
            </a:r>
            <a:br>
              <a:rPr lang="en-US" dirty="0" smtClean="0"/>
            </a:br>
            <a:endParaRPr lang="en-US" dirty="0"/>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8</a:t>
            </a:r>
            <a:endParaRPr lang="en-US" dirty="0"/>
          </a:p>
        </p:txBody>
      </p:sp>
      <p:sp>
        <p:nvSpPr>
          <p:cNvPr id="3" name="Content Placeholder 2"/>
          <p:cNvSpPr>
            <a:spLocks noGrp="1"/>
          </p:cNvSpPr>
          <p:nvPr>
            <p:ph idx="1"/>
          </p:nvPr>
        </p:nvSpPr>
        <p:spPr/>
        <p:txBody>
          <a:bodyPr/>
          <a:lstStyle/>
          <a:p>
            <a:r>
              <a:rPr lang="en-US" dirty="0" smtClean="0"/>
              <a:t>Create a Class with the attributes Name, Age and Place with respective values. Print the values of Age, Name and Place by using an Object.</a:t>
            </a:r>
          </a:p>
          <a:p>
            <a:endParaRPr lang="en-US" dirty="0"/>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85800"/>
            <a:ext cx="8229600" cy="1143000"/>
          </a:xfrm>
        </p:spPr>
        <p:txBody>
          <a:bodyPr/>
          <a:lstStyle/>
          <a:p>
            <a:r>
              <a:rPr lang="en-US" dirty="0" smtClean="0">
                <a:latin typeface="Algerian" pitchFamily="82" charset="0"/>
              </a:rPr>
              <a:t>constructor</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A constructor is a special type of method (function) which is used to initialize the instance members of the class.</a:t>
            </a:r>
          </a:p>
          <a:p>
            <a:r>
              <a:rPr lang="en-US" dirty="0" smtClean="0"/>
              <a:t>In C++ or Java, the constructor has the same name as its class, but it treats constructor differently in Python. It is used to create an object.</a:t>
            </a:r>
          </a:p>
          <a:p>
            <a:r>
              <a:rPr lang="en-US" dirty="0" smtClean="0"/>
              <a:t>Constructors can be of two types.</a:t>
            </a:r>
          </a:p>
          <a:p>
            <a:pPr marL="0" indent="0">
              <a:buNone/>
            </a:pPr>
            <a:r>
              <a:rPr lang="en-US" dirty="0" smtClean="0"/>
              <a:t>              1.Parameterized Constructor</a:t>
            </a:r>
          </a:p>
          <a:p>
            <a:pPr marL="0" indent="0">
              <a:buNone/>
            </a:pPr>
            <a:r>
              <a:rPr lang="en-US" dirty="0" smtClean="0"/>
              <a:t>              2.Non-parameterized (Default) Constructor</a:t>
            </a:r>
          </a:p>
          <a:p>
            <a:endParaRPr lang="en-US" dirty="0"/>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04800" y="685800"/>
            <a:ext cx="8229600" cy="5029200"/>
          </a:xfrm>
        </p:spPr>
        <p:txBody>
          <a:bodyPr>
            <a:normAutofit lnSpcReduction="10000"/>
          </a:bodyPr>
          <a:lstStyle/>
          <a:p>
            <a:pPr marL="0" indent="0">
              <a:buNone/>
            </a:pPr>
            <a:r>
              <a:rPr lang="en-US" u="sng" dirty="0" smtClean="0"/>
              <a:t>Type 1:</a:t>
            </a:r>
          </a:p>
          <a:p>
            <a:pPr marL="0" indent="0">
              <a:buNone/>
            </a:pPr>
            <a:r>
              <a:rPr lang="en-US" dirty="0" smtClean="0"/>
              <a:t>class </a:t>
            </a:r>
            <a:r>
              <a:rPr lang="en-US" dirty="0"/>
              <a:t>exam:</a:t>
            </a:r>
          </a:p>
          <a:p>
            <a:pPr marL="0" indent="0">
              <a:buNone/>
            </a:pPr>
            <a:r>
              <a:rPr lang="en-US" dirty="0"/>
              <a:t>	</a:t>
            </a:r>
            <a:r>
              <a:rPr lang="en-US" dirty="0" err="1"/>
              <a:t>def</a:t>
            </a:r>
            <a:r>
              <a:rPr lang="en-US" dirty="0"/>
              <a:t>  </a:t>
            </a:r>
            <a:r>
              <a:rPr lang="en-US" dirty="0" smtClean="0"/>
              <a:t>__</a:t>
            </a:r>
            <a:r>
              <a:rPr lang="en-US" dirty="0" err="1" smtClean="0"/>
              <a:t>init</a:t>
            </a:r>
            <a:r>
              <a:rPr lang="en-US" dirty="0"/>
              <a:t>__(self):</a:t>
            </a:r>
          </a:p>
          <a:p>
            <a:pPr marL="0" indent="0">
              <a:buNone/>
            </a:pPr>
            <a:r>
              <a:rPr lang="en-US" dirty="0"/>
              <a:t>		print("</a:t>
            </a:r>
            <a:r>
              <a:rPr lang="en-US" dirty="0" err="1"/>
              <a:t>hai</a:t>
            </a:r>
            <a:r>
              <a:rPr lang="en-US" dirty="0"/>
              <a:t>")</a:t>
            </a:r>
          </a:p>
          <a:p>
            <a:pPr marL="0" indent="0">
              <a:buNone/>
            </a:pPr>
            <a:r>
              <a:rPr lang="en-US" dirty="0"/>
              <a:t>s=exam</a:t>
            </a:r>
            <a:r>
              <a:rPr lang="en-US" dirty="0" smtClean="0"/>
              <a:t>()</a:t>
            </a:r>
          </a:p>
          <a:p>
            <a:pPr marL="0" indent="0">
              <a:buNone/>
            </a:pPr>
            <a:endParaRPr lang="en-US" dirty="0" smtClean="0"/>
          </a:p>
          <a:p>
            <a:pPr marL="0" indent="0">
              <a:buNone/>
            </a:pPr>
            <a:r>
              <a:rPr lang="en-US" u="sng" dirty="0"/>
              <a:t>Type </a:t>
            </a:r>
            <a:r>
              <a:rPr lang="en-US" u="sng" dirty="0" smtClean="0"/>
              <a:t>2:</a:t>
            </a:r>
          </a:p>
          <a:p>
            <a:pPr marL="0" indent="0">
              <a:buNone/>
            </a:pPr>
            <a:r>
              <a:rPr lang="en-US" dirty="0"/>
              <a:t>class rectangle:</a:t>
            </a:r>
          </a:p>
          <a:p>
            <a:pPr marL="0" indent="0">
              <a:buNone/>
            </a:pPr>
            <a:r>
              <a:rPr lang="en-US" dirty="0"/>
              <a:t>	</a:t>
            </a:r>
            <a:r>
              <a:rPr lang="en-US" dirty="0" err="1"/>
              <a:t>def</a:t>
            </a:r>
            <a:r>
              <a:rPr lang="en-US" dirty="0"/>
              <a:t> __</a:t>
            </a:r>
            <a:r>
              <a:rPr lang="en-US" dirty="0" err="1"/>
              <a:t>init</a:t>
            </a:r>
            <a:r>
              <a:rPr lang="en-US" dirty="0"/>
              <a:t>__(</a:t>
            </a:r>
            <a:r>
              <a:rPr lang="en-US" dirty="0" err="1"/>
              <a:t>self,L,B</a:t>
            </a:r>
            <a:r>
              <a:rPr lang="en-US" dirty="0"/>
              <a:t>):</a:t>
            </a:r>
          </a:p>
          <a:p>
            <a:pPr marL="0" indent="0">
              <a:buNone/>
            </a:pPr>
            <a:r>
              <a:rPr lang="en-US" dirty="0"/>
              <a:t>		print("</a:t>
            </a:r>
            <a:r>
              <a:rPr lang="en-US" dirty="0" err="1" smtClean="0"/>
              <a:t>area:",</a:t>
            </a:r>
            <a:r>
              <a:rPr lang="en-US" dirty="0" err="1"/>
              <a:t>L</a:t>
            </a:r>
            <a:r>
              <a:rPr lang="en-US" dirty="0"/>
              <a:t>*B)</a:t>
            </a:r>
          </a:p>
          <a:p>
            <a:pPr marL="0" indent="0">
              <a:buNone/>
            </a:pPr>
            <a:r>
              <a:rPr lang="en-US" dirty="0"/>
              <a:t>r=rectangle(5,10)</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841599813"/>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latin typeface="Algerian" pitchFamily="82" charset="0"/>
              </a:rPr>
              <a:t/>
            </a:r>
            <a:br>
              <a:rPr lang="en-US" dirty="0" smtClean="0">
                <a:latin typeface="Algerian" pitchFamily="82" charset="0"/>
              </a:rPr>
            </a:br>
            <a:r>
              <a:rPr lang="en-US" sz="3600" dirty="0" smtClean="0">
                <a:latin typeface="Algerian" pitchFamily="82" charset="0"/>
              </a:rPr>
              <a:t>Creating the Constructor in Python</a:t>
            </a:r>
            <a:endParaRPr lang="en-US" sz="3600" dirty="0">
              <a:latin typeface="Algerian" pitchFamily="82" charset="0"/>
            </a:endParaRPr>
          </a:p>
        </p:txBody>
      </p:sp>
      <p:sp>
        <p:nvSpPr>
          <p:cNvPr id="3" name="Content Placeholder 2"/>
          <p:cNvSpPr>
            <a:spLocks noGrp="1"/>
          </p:cNvSpPr>
          <p:nvPr>
            <p:ph idx="1"/>
          </p:nvPr>
        </p:nvSpPr>
        <p:spPr/>
        <p:txBody>
          <a:bodyPr/>
          <a:lstStyle/>
          <a:p>
            <a:r>
              <a:rPr lang="en-US" dirty="0" smtClean="0"/>
              <a:t>In Python, the method the </a:t>
            </a:r>
            <a:r>
              <a:rPr lang="en-US" b="1" dirty="0" smtClean="0"/>
              <a:t>__init__()</a:t>
            </a:r>
            <a:r>
              <a:rPr lang="en-US" dirty="0" smtClean="0"/>
              <a:t> simulates the constructor of the class. This method is called when the class is instantiated. It accepts the </a:t>
            </a:r>
            <a:r>
              <a:rPr lang="en-US" b="1" dirty="0" smtClean="0"/>
              <a:t>self</a:t>
            </a:r>
            <a:r>
              <a:rPr lang="en-US" dirty="0" smtClean="0"/>
              <a:t>-keyword as a first argument which allows accessing the attributes or method of the class.</a:t>
            </a:r>
            <a:endParaRPr lang="en-US" dirty="0"/>
          </a:p>
        </p:txBody>
      </p:sp>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The self parameter</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self parameter is a reference to the current instance of the class, and is used to access variables that belongs to the class.</a:t>
            </a:r>
          </a:p>
          <a:p>
            <a:r>
              <a:rPr lang="en-US" dirty="0" smtClean="0"/>
              <a:t>It does not have to be named self , you can call it whatever you like, but it has to be the first parameter of any function in the class:</a:t>
            </a:r>
          </a:p>
          <a:p>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4389120"/>
          </a:xfrm>
        </p:spPr>
        <p:txBody>
          <a:bodyPr>
            <a:normAutofit/>
          </a:bodyPr>
          <a:lstStyle/>
          <a:p>
            <a:pPr marL="0" indent="0">
              <a:buNone/>
            </a:pPr>
            <a:r>
              <a:rPr lang="en-US" sz="1800" b="1" dirty="0"/>
              <a:t>Step - 3 Installation in Process</a:t>
            </a:r>
            <a:endParaRPr lang="en-US" sz="1800"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066800"/>
            <a:ext cx="8077200"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533400" y="4866067"/>
            <a:ext cx="8305800" cy="923330"/>
          </a:xfrm>
          <a:prstGeom prst="rect">
            <a:avLst/>
          </a:prstGeom>
        </p:spPr>
        <p:txBody>
          <a:bodyPr wrap="square">
            <a:spAutoFit/>
          </a:bodyPr>
          <a:lstStyle/>
          <a:p>
            <a:r>
              <a:rPr lang="en-US" dirty="0">
                <a:solidFill>
                  <a:srgbClr val="333333"/>
                </a:solidFill>
                <a:latin typeface="inter-regular"/>
              </a:rPr>
              <a:t>The set up is in progress. All the python libraries, packages, and other python default files will be installed in our system. Once the installation is successful, the following page will appear saying " Setup was successful ".</a:t>
            </a:r>
            <a:endParaRPr lang="en-US" dirty="0"/>
          </a:p>
        </p:txBody>
      </p:sp>
    </p:spTree>
    <p:extLst>
      <p:ext uri="{BB962C8B-B14F-4D97-AF65-F5344CB8AC3E}">
        <p14:creationId xmlns:p14="http://schemas.microsoft.com/office/powerpoint/2010/main" val="3599280659"/>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675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95400"/>
            <a:ext cx="8229600" cy="4389120"/>
          </a:xfrm>
        </p:spPr>
        <p:txBody>
          <a:bodyPr>
            <a:normAutofit lnSpcReduction="10000"/>
          </a:bodyPr>
          <a:lstStyle/>
          <a:p>
            <a:pPr marL="0" indent="0">
              <a:buNone/>
            </a:pPr>
            <a:r>
              <a:rPr lang="en-US" dirty="0"/>
              <a:t>class Person:</a:t>
            </a:r>
          </a:p>
          <a:p>
            <a:pPr marL="0" indent="0">
              <a:buNone/>
            </a:pPr>
            <a:r>
              <a:rPr lang="en-US" dirty="0"/>
              <a:t>        </a:t>
            </a:r>
            <a:r>
              <a:rPr lang="en-US" dirty="0" err="1"/>
              <a:t>def</a:t>
            </a:r>
            <a:r>
              <a:rPr lang="en-US" dirty="0"/>
              <a:t> __</a:t>
            </a:r>
            <a:r>
              <a:rPr lang="en-US" dirty="0" err="1"/>
              <a:t>init</a:t>
            </a:r>
            <a:r>
              <a:rPr lang="en-US" dirty="0" smtClean="0"/>
              <a:t>__(self, </a:t>
            </a:r>
            <a:r>
              <a:rPr lang="en-US" dirty="0"/>
              <a:t>name, age):</a:t>
            </a:r>
          </a:p>
          <a:p>
            <a:pPr marL="0" indent="0">
              <a:buNone/>
            </a:pPr>
            <a:r>
              <a:rPr lang="en-US" dirty="0"/>
              <a:t>                a.name = name</a:t>
            </a:r>
          </a:p>
          <a:p>
            <a:pPr marL="0" indent="0">
              <a:buNone/>
            </a:pPr>
            <a:r>
              <a:rPr lang="en-US" dirty="0"/>
              <a:t>                a .age = age</a:t>
            </a:r>
          </a:p>
          <a:p>
            <a:pPr marL="0" indent="0">
              <a:buNone/>
            </a:pPr>
            <a:r>
              <a:rPr lang="en-US" dirty="0"/>
              <a:t>        </a:t>
            </a:r>
            <a:r>
              <a:rPr lang="en-US" dirty="0" err="1"/>
              <a:t>def</a:t>
            </a:r>
            <a:r>
              <a:rPr lang="en-US" dirty="0"/>
              <a:t> </a:t>
            </a:r>
            <a:r>
              <a:rPr lang="en-US" dirty="0" err="1" smtClean="0"/>
              <a:t>myfunc</a:t>
            </a:r>
            <a:r>
              <a:rPr lang="en-US" dirty="0" smtClean="0"/>
              <a:t>(a):</a:t>
            </a:r>
            <a:endParaRPr lang="en-US" dirty="0"/>
          </a:p>
          <a:p>
            <a:pPr marL="0" indent="0">
              <a:buNone/>
            </a:pPr>
            <a:r>
              <a:rPr lang="en-US" dirty="0"/>
              <a:t>                print("Hello my name is "+ </a:t>
            </a:r>
            <a:r>
              <a:rPr lang="en-US" dirty="0" err="1"/>
              <a:t>abc.name,abc.age</a:t>
            </a:r>
            <a:r>
              <a:rPr lang="en-US" dirty="0"/>
              <a:t>)</a:t>
            </a:r>
          </a:p>
          <a:p>
            <a:pPr marL="0" indent="0">
              <a:buNone/>
            </a:pPr>
            <a:r>
              <a:rPr lang="en-US" dirty="0" smtClean="0"/>
              <a:t>p </a:t>
            </a:r>
            <a:r>
              <a:rPr lang="en-US" dirty="0"/>
              <a:t>= Person("John",36)</a:t>
            </a:r>
          </a:p>
          <a:p>
            <a:pPr marL="0" indent="0">
              <a:buNone/>
            </a:pPr>
            <a:r>
              <a:rPr lang="en-US" dirty="0" err="1" smtClean="0"/>
              <a:t>p.myfunc</a:t>
            </a:r>
            <a:r>
              <a:rPr lang="en-US" dirty="0" smtClean="0"/>
              <a:t>()</a:t>
            </a:r>
          </a:p>
          <a:p>
            <a:pPr marL="0" indent="0">
              <a:buNone/>
            </a:pPr>
            <a:endParaRPr lang="en-US" dirty="0"/>
          </a:p>
          <a:p>
            <a:pPr marL="0" indent="0">
              <a:buNone/>
            </a:pPr>
            <a:r>
              <a:rPr lang="en-US" dirty="0"/>
              <a:t>output: Hello my name is John 36</a:t>
            </a:r>
          </a:p>
          <a:p>
            <a:pPr marL="0" indent="0">
              <a:buNone/>
            </a:pPr>
            <a:endParaRPr lang="en-US" dirty="0"/>
          </a:p>
          <a:p>
            <a:pPr marL="0" indent="0">
              <a:buNone/>
            </a:pPr>
            <a:endParaRPr lang="en-US" dirty="0"/>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533400"/>
            <a:ext cx="8305800" cy="556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 inheritance: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Inheritance allows us to define a class that inherits all the methods and properties from another class.</a:t>
            </a:r>
          </a:p>
          <a:p>
            <a:pPr marL="365760" lvl="0" indent="-256032">
              <a:spcBef>
                <a:spcPts val="400"/>
              </a:spcBef>
              <a:buSzPts val="2176"/>
              <a:buFont typeface="Noto Sans Symbols"/>
              <a:buChar char="⮚"/>
            </a:pPr>
            <a:r>
              <a:rPr lang="en-US" sz="2800" dirty="0"/>
              <a:t>A class which gives its properties </a:t>
            </a:r>
            <a:r>
              <a:rPr lang="en-US" sz="2800" dirty="0" smtClean="0">
                <a:solidFill>
                  <a:srgbClr val="0070C0"/>
                </a:solidFill>
              </a:rPr>
              <a:t>🡪parent/super/base </a:t>
            </a:r>
            <a:r>
              <a:rPr lang="en-US" sz="2800" dirty="0">
                <a:solidFill>
                  <a:srgbClr val="0070C0"/>
                </a:solidFill>
              </a:rPr>
              <a:t>class.</a:t>
            </a:r>
            <a:endParaRPr lang="en-US" dirty="0"/>
          </a:p>
          <a:p>
            <a:pPr marL="365760" lvl="0" indent="-256032">
              <a:spcBef>
                <a:spcPts val="400"/>
              </a:spcBef>
              <a:buSzPts val="2176"/>
              <a:buFont typeface="Noto Sans Symbols"/>
              <a:buChar char="⮚"/>
            </a:pPr>
            <a:r>
              <a:rPr lang="en-US" sz="2800" dirty="0"/>
              <a:t>A class which gets properties from another </a:t>
            </a:r>
            <a:r>
              <a:rPr lang="en-US" sz="2800" dirty="0">
                <a:solidFill>
                  <a:srgbClr val="0070C0"/>
                </a:solidFill>
              </a:rPr>
              <a:t>🡪 child/sub/derived class.</a:t>
            </a:r>
          </a:p>
          <a:p>
            <a:pPr marL="109728" lvl="0" indent="0">
              <a:spcBef>
                <a:spcPts val="400"/>
              </a:spcBef>
              <a:buSzPts val="2176"/>
              <a:buNone/>
            </a:pPr>
            <a:endParaRPr lang="en-US" sz="2800" dirty="0"/>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ypes-of-Inheritance-01.jpg"/>
          <p:cNvPicPr>
            <a:picLocks noChangeAspect="1"/>
          </p:cNvPicPr>
          <p:nvPr/>
        </p:nvPicPr>
        <p:blipFill>
          <a:blip r:embed="rId2" cstate="print"/>
          <a:stretch>
            <a:fillRect/>
          </a:stretch>
        </p:blipFill>
        <p:spPr>
          <a:xfrm>
            <a:off x="0" y="0"/>
            <a:ext cx="9144000" cy="6858000"/>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ultiple-inheritance1.png"/>
          <p:cNvPicPr>
            <a:picLocks noChangeAspect="1"/>
          </p:cNvPicPr>
          <p:nvPr/>
        </p:nvPicPr>
        <p:blipFill>
          <a:blip r:embed="rId2"/>
          <a:stretch>
            <a:fillRect/>
          </a:stretch>
        </p:blipFill>
        <p:spPr>
          <a:xfrm>
            <a:off x="304800" y="3581400"/>
            <a:ext cx="3553321" cy="2743200"/>
          </a:xfrm>
          <a:prstGeom prst="rect">
            <a:avLst/>
          </a:prstGeom>
        </p:spPr>
      </p:pic>
      <p:pic>
        <p:nvPicPr>
          <p:cNvPr id="3" name="Picture 2" descr="Hierarchical-inheritance1.png"/>
          <p:cNvPicPr>
            <a:picLocks noChangeAspect="1"/>
          </p:cNvPicPr>
          <p:nvPr/>
        </p:nvPicPr>
        <p:blipFill>
          <a:blip r:embed="rId3"/>
          <a:stretch>
            <a:fillRect/>
          </a:stretch>
        </p:blipFill>
        <p:spPr>
          <a:xfrm>
            <a:off x="6019800" y="152400"/>
            <a:ext cx="3124200" cy="2514600"/>
          </a:xfrm>
          <a:prstGeom prst="rect">
            <a:avLst/>
          </a:prstGeom>
        </p:spPr>
      </p:pic>
      <p:pic>
        <p:nvPicPr>
          <p:cNvPr id="4" name="Picture 3" descr="inheritance-1.png"/>
          <p:cNvPicPr>
            <a:picLocks noChangeAspect="1"/>
          </p:cNvPicPr>
          <p:nvPr/>
        </p:nvPicPr>
        <p:blipFill>
          <a:blip r:embed="rId4"/>
          <a:stretch>
            <a:fillRect/>
          </a:stretch>
        </p:blipFill>
        <p:spPr>
          <a:xfrm>
            <a:off x="5410200" y="3422514"/>
            <a:ext cx="3505200" cy="3206885"/>
          </a:xfrm>
          <a:prstGeom prst="rect">
            <a:avLst/>
          </a:prstGeom>
        </p:spPr>
      </p:pic>
      <p:pic>
        <p:nvPicPr>
          <p:cNvPr id="5" name="Picture 4" descr="inheritance11.png"/>
          <p:cNvPicPr>
            <a:picLocks noChangeAspect="1"/>
          </p:cNvPicPr>
          <p:nvPr/>
        </p:nvPicPr>
        <p:blipFill>
          <a:blip r:embed="rId5"/>
          <a:stretch>
            <a:fillRect/>
          </a:stretch>
        </p:blipFill>
        <p:spPr>
          <a:xfrm>
            <a:off x="0" y="0"/>
            <a:ext cx="3352800" cy="2800741"/>
          </a:xfrm>
          <a:prstGeom prst="rect">
            <a:avLst/>
          </a:prstGeom>
        </p:spPr>
      </p:pic>
      <p:sp>
        <p:nvSpPr>
          <p:cNvPr id="7" name="Rectangle 6"/>
          <p:cNvSpPr/>
          <p:nvPr/>
        </p:nvSpPr>
        <p:spPr>
          <a:xfrm>
            <a:off x="2895600" y="152400"/>
            <a:ext cx="3048000" cy="25146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8" name="Rectangle 7"/>
          <p:cNvSpPr/>
          <p:nvPr/>
        </p:nvSpPr>
        <p:spPr>
          <a:xfrm>
            <a:off x="4191000" y="228600"/>
            <a:ext cx="4572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A</a:t>
            </a:r>
            <a:endParaRPr lang="en-US" dirty="0">
              <a:solidFill>
                <a:schemeClr val="tx1"/>
              </a:solidFill>
            </a:endParaRPr>
          </a:p>
        </p:txBody>
      </p:sp>
      <p:sp>
        <p:nvSpPr>
          <p:cNvPr id="9" name="Rectangle 8"/>
          <p:cNvSpPr/>
          <p:nvPr/>
        </p:nvSpPr>
        <p:spPr>
          <a:xfrm>
            <a:off x="4191000" y="990600"/>
            <a:ext cx="4572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B</a:t>
            </a:r>
            <a:endParaRPr lang="en-US" dirty="0">
              <a:solidFill>
                <a:schemeClr val="tx1"/>
              </a:solidFill>
            </a:endParaRPr>
          </a:p>
        </p:txBody>
      </p:sp>
      <p:sp>
        <p:nvSpPr>
          <p:cNvPr id="10" name="Rectangle 9"/>
          <p:cNvSpPr/>
          <p:nvPr/>
        </p:nvSpPr>
        <p:spPr>
          <a:xfrm>
            <a:off x="4191000" y="1752600"/>
            <a:ext cx="4572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solidFill>
                  <a:schemeClr val="tx1"/>
                </a:solidFill>
              </a:rPr>
              <a:t>C</a:t>
            </a:r>
            <a:endParaRPr lang="en-US" dirty="0">
              <a:solidFill>
                <a:schemeClr val="tx1"/>
              </a:solidFill>
            </a:endParaRPr>
          </a:p>
        </p:txBody>
      </p:sp>
      <p:cxnSp>
        <p:nvCxnSpPr>
          <p:cNvPr id="12" name="Straight Arrow Connector 11"/>
          <p:cNvCxnSpPr>
            <a:stCxn id="8" idx="2"/>
            <a:endCxn id="9" idx="0"/>
          </p:cNvCxnSpPr>
          <p:nvPr/>
        </p:nvCxnSpPr>
        <p:spPr>
          <a:xfrm rot="5400000">
            <a:off x="4267200" y="83820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cxnSp>
        <p:nvCxnSpPr>
          <p:cNvPr id="21" name="Straight Arrow Connector 20"/>
          <p:cNvCxnSpPr>
            <a:stCxn id="9" idx="2"/>
            <a:endCxn id="10" idx="0"/>
          </p:cNvCxnSpPr>
          <p:nvPr/>
        </p:nvCxnSpPr>
        <p:spPr>
          <a:xfrm rot="5400000">
            <a:off x="4267200" y="1600200"/>
            <a:ext cx="304800" cy="1588"/>
          </a:xfrm>
          <a:prstGeom prst="straightConnector1">
            <a:avLst/>
          </a:prstGeom>
          <a:ln>
            <a:tailEnd type="arrow"/>
          </a:ln>
        </p:spPr>
        <p:style>
          <a:lnRef idx="2">
            <a:schemeClr val="dk1"/>
          </a:lnRef>
          <a:fillRef idx="0">
            <a:schemeClr val="dk1"/>
          </a:fillRef>
          <a:effectRef idx="1">
            <a:schemeClr val="dk1"/>
          </a:effectRef>
          <a:fontRef idx="minor">
            <a:schemeClr val="tx1"/>
          </a:fontRef>
        </p:style>
      </p:cxnSp>
      <p:sp>
        <p:nvSpPr>
          <p:cNvPr id="24" name="Rectangle 23"/>
          <p:cNvSpPr/>
          <p:nvPr/>
        </p:nvSpPr>
        <p:spPr>
          <a:xfrm>
            <a:off x="2895600" y="2286000"/>
            <a:ext cx="3048000" cy="381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solidFill>
                  <a:srgbClr val="FF0000"/>
                </a:solidFill>
              </a:rPr>
              <a:t>Multi-level Inheritance</a:t>
            </a:r>
            <a:endParaRPr lang="en-US" dirty="0">
              <a:solidFill>
                <a:srgbClr val="FF0000"/>
              </a:solidFill>
            </a:endParaRPr>
          </a:p>
        </p:txBody>
      </p:sp>
      <p:sp>
        <p:nvSpPr>
          <p:cNvPr id="25" name="Rectangle 24"/>
          <p:cNvSpPr/>
          <p:nvPr/>
        </p:nvSpPr>
        <p:spPr>
          <a:xfrm>
            <a:off x="685800" y="2895600"/>
            <a:ext cx="7467600" cy="45720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prstTxWarp prst="textPlain">
              <a:avLst/>
            </a:prstTxWarp>
          </a:bodyPr>
          <a:lstStyle/>
          <a:p>
            <a:pPr algn="ctr"/>
            <a:r>
              <a:rPr lang="en-US" dirty="0" smtClean="0">
                <a:ln>
                  <a:solidFill>
                    <a:schemeClr val="tx1"/>
                  </a:solidFill>
                </a:ln>
                <a:solidFill>
                  <a:schemeClr val="tx1"/>
                </a:solidFill>
              </a:rPr>
              <a:t>Python Inheritance</a:t>
            </a:r>
            <a:endParaRPr lang="en-US" dirty="0">
              <a:ln>
                <a:solidFill>
                  <a:schemeClr val="tx1"/>
                </a:solidFill>
              </a:ln>
              <a:solidFill>
                <a:schemeClr val="tx1"/>
              </a:solidFill>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5527" y="725156"/>
            <a:ext cx="7238999" cy="43802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84278427"/>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533400"/>
            <a:ext cx="8229600" cy="3627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143000"/>
            <a:ext cx="8229600" cy="4389120"/>
          </a:xfrm>
        </p:spPr>
        <p:txBody>
          <a:bodyPr>
            <a:normAutofit fontScale="70000" lnSpcReduction="20000"/>
          </a:bodyPr>
          <a:lstStyle/>
          <a:p>
            <a:pPr marL="0" indent="0">
              <a:buNone/>
            </a:pPr>
            <a:r>
              <a:rPr lang="en-US" dirty="0"/>
              <a:t>class A:</a:t>
            </a:r>
          </a:p>
          <a:p>
            <a:pPr marL="0" indent="0">
              <a:buNone/>
            </a:pPr>
            <a:r>
              <a:rPr lang="en-US" dirty="0"/>
              <a:t>    </a:t>
            </a:r>
            <a:r>
              <a:rPr lang="en-US" dirty="0" err="1"/>
              <a:t>def</a:t>
            </a:r>
            <a:r>
              <a:rPr lang="en-US" dirty="0"/>
              <a:t> __</a:t>
            </a:r>
            <a:r>
              <a:rPr lang="en-US" dirty="0" err="1"/>
              <a:t>init</a:t>
            </a:r>
            <a:r>
              <a:rPr lang="en-US" dirty="0"/>
              <a:t>__(</a:t>
            </a:r>
            <a:r>
              <a:rPr lang="en-US" dirty="0" err="1"/>
              <a:t>self,pi,r</a:t>
            </a:r>
            <a:r>
              <a:rPr lang="en-US" dirty="0"/>
              <a:t>):</a:t>
            </a:r>
          </a:p>
          <a:p>
            <a:pPr marL="0" indent="0">
              <a:buNone/>
            </a:pPr>
            <a:r>
              <a:rPr lang="en-US" dirty="0"/>
              <a:t>        </a:t>
            </a:r>
            <a:r>
              <a:rPr lang="en-US" dirty="0" err="1"/>
              <a:t>self.pi</a:t>
            </a:r>
            <a:r>
              <a:rPr lang="en-US" dirty="0"/>
              <a:t>=pi</a:t>
            </a:r>
          </a:p>
          <a:p>
            <a:pPr marL="0" indent="0">
              <a:buNone/>
            </a:pPr>
            <a:r>
              <a:rPr lang="en-US" dirty="0"/>
              <a:t>        </a:t>
            </a:r>
            <a:r>
              <a:rPr lang="en-US" dirty="0" err="1"/>
              <a:t>self.r</a:t>
            </a:r>
            <a:r>
              <a:rPr lang="en-US" dirty="0"/>
              <a:t>=r</a:t>
            </a:r>
          </a:p>
          <a:p>
            <a:pPr marL="0" indent="0">
              <a:buNone/>
            </a:pPr>
            <a:r>
              <a:rPr lang="en-US" dirty="0"/>
              <a:t>    </a:t>
            </a:r>
            <a:r>
              <a:rPr lang="en-US" dirty="0" err="1"/>
              <a:t>def</a:t>
            </a:r>
            <a:r>
              <a:rPr lang="en-US" dirty="0"/>
              <a:t> </a:t>
            </a:r>
            <a:r>
              <a:rPr lang="en-US" dirty="0" err="1"/>
              <a:t>circum</a:t>
            </a:r>
            <a:r>
              <a:rPr lang="en-US" dirty="0"/>
              <a:t>(self):</a:t>
            </a:r>
          </a:p>
          <a:p>
            <a:pPr marL="0" indent="0">
              <a:buNone/>
            </a:pPr>
            <a:r>
              <a:rPr lang="en-US" dirty="0"/>
              <a:t>        print('circumference:',2*</a:t>
            </a:r>
            <a:r>
              <a:rPr lang="en-US" dirty="0" err="1"/>
              <a:t>self.pi</a:t>
            </a:r>
            <a:r>
              <a:rPr lang="en-US" dirty="0"/>
              <a:t>*</a:t>
            </a:r>
            <a:r>
              <a:rPr lang="en-US" dirty="0" err="1"/>
              <a:t>self.r</a:t>
            </a:r>
            <a:r>
              <a:rPr lang="en-US" dirty="0"/>
              <a:t>)</a:t>
            </a:r>
          </a:p>
          <a:p>
            <a:pPr marL="0" indent="0">
              <a:buNone/>
            </a:pPr>
            <a:r>
              <a:rPr lang="en-US" dirty="0"/>
              <a:t>    </a:t>
            </a:r>
            <a:r>
              <a:rPr lang="en-US" dirty="0" err="1"/>
              <a:t>def</a:t>
            </a:r>
            <a:r>
              <a:rPr lang="en-US" dirty="0"/>
              <a:t> area(self):</a:t>
            </a:r>
          </a:p>
          <a:p>
            <a:pPr marL="0" indent="0">
              <a:buNone/>
            </a:pPr>
            <a:r>
              <a:rPr lang="en-US" dirty="0"/>
              <a:t>        print('Area:',</a:t>
            </a:r>
            <a:r>
              <a:rPr lang="en-US" dirty="0" err="1"/>
              <a:t>self.pi</a:t>
            </a:r>
            <a:r>
              <a:rPr lang="en-US" dirty="0"/>
              <a:t>*</a:t>
            </a:r>
            <a:r>
              <a:rPr lang="en-US" dirty="0" err="1"/>
              <a:t>self.r</a:t>
            </a:r>
            <a:r>
              <a:rPr lang="en-US" dirty="0"/>
              <a:t>**2)</a:t>
            </a:r>
          </a:p>
          <a:p>
            <a:pPr marL="0" indent="0">
              <a:buNone/>
            </a:pPr>
            <a:r>
              <a:rPr lang="en-US" dirty="0"/>
              <a:t>a=A(3.45,8)</a:t>
            </a:r>
          </a:p>
          <a:p>
            <a:pPr marL="0" indent="0">
              <a:buNone/>
            </a:pPr>
            <a:r>
              <a:rPr lang="en-US" dirty="0" err="1"/>
              <a:t>a.circum</a:t>
            </a:r>
            <a:r>
              <a:rPr lang="en-US" dirty="0"/>
              <a:t>()</a:t>
            </a:r>
          </a:p>
          <a:p>
            <a:pPr marL="0" indent="0">
              <a:buNone/>
            </a:pPr>
            <a:r>
              <a:rPr lang="en-US" dirty="0" err="1"/>
              <a:t>a.area</a:t>
            </a:r>
            <a:r>
              <a:rPr lang="en-US" dirty="0" smtClean="0"/>
              <a:t>()</a:t>
            </a:r>
          </a:p>
          <a:p>
            <a:pPr marL="0" indent="0">
              <a:buNone/>
            </a:pPr>
            <a:endParaRPr lang="en-US" dirty="0"/>
          </a:p>
          <a:p>
            <a:pPr marL="0" indent="0">
              <a:buNone/>
            </a:pPr>
            <a:r>
              <a:rPr lang="en-US" dirty="0" smtClean="0"/>
              <a:t>output:</a:t>
            </a:r>
          </a:p>
          <a:p>
            <a:pPr marL="0" indent="0">
              <a:buNone/>
            </a:pPr>
            <a:r>
              <a:rPr lang="en-US" dirty="0"/>
              <a:t>circumference: 55.2</a:t>
            </a:r>
          </a:p>
          <a:p>
            <a:pPr marL="0" indent="0">
              <a:buNone/>
            </a:pPr>
            <a:r>
              <a:rPr lang="en-US" dirty="0"/>
              <a:t>Area: 220.8</a:t>
            </a:r>
          </a:p>
          <a:p>
            <a:pPr marL="0" indent="0">
              <a:buNone/>
            </a:pPr>
            <a:endParaRPr lang="en-US" dirty="0"/>
          </a:p>
        </p:txBody>
      </p:sp>
    </p:spTree>
    <p:extLst>
      <p:ext uri="{BB962C8B-B14F-4D97-AF65-F5344CB8AC3E}">
        <p14:creationId xmlns:p14="http://schemas.microsoft.com/office/powerpoint/2010/main" val="105489694"/>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5715000"/>
          </a:xfrm>
        </p:spPr>
        <p:txBody>
          <a:bodyPr>
            <a:normAutofit/>
          </a:bodyPr>
          <a:lstStyle/>
          <a:p>
            <a:pPr marL="0" indent="0">
              <a:buNone/>
            </a:pPr>
            <a:r>
              <a:rPr lang="en-US" b="1" u="sng" dirty="0" smtClean="0"/>
              <a:t>Type 1:</a:t>
            </a:r>
          </a:p>
          <a:p>
            <a:pPr marL="0" indent="0">
              <a:buNone/>
            </a:pPr>
            <a:r>
              <a:rPr lang="en-US" sz="1600" dirty="0"/>
              <a:t>class A:</a:t>
            </a:r>
          </a:p>
          <a:p>
            <a:pPr marL="0" indent="0">
              <a:buNone/>
            </a:pPr>
            <a:r>
              <a:rPr lang="en-US" sz="1600" dirty="0"/>
              <a:t>    a=10</a:t>
            </a:r>
          </a:p>
          <a:p>
            <a:pPr marL="0" indent="0">
              <a:buNone/>
            </a:pPr>
            <a:r>
              <a:rPr lang="en-US" sz="1600" dirty="0"/>
              <a:t>class </a:t>
            </a:r>
            <a:r>
              <a:rPr lang="en-US" sz="1600" dirty="0" smtClean="0"/>
              <a:t>B(A):</a:t>
            </a:r>
            <a:endParaRPr lang="en-US" sz="1600" dirty="0"/>
          </a:p>
          <a:p>
            <a:pPr marL="0" indent="0">
              <a:buNone/>
            </a:pPr>
            <a:r>
              <a:rPr lang="en-US" sz="1600" dirty="0"/>
              <a:t>    b=20</a:t>
            </a:r>
          </a:p>
          <a:p>
            <a:pPr marL="0" indent="0">
              <a:buNone/>
            </a:pPr>
            <a:r>
              <a:rPr lang="en-US" sz="1600" dirty="0"/>
              <a:t>b=B()</a:t>
            </a:r>
          </a:p>
          <a:p>
            <a:pPr marL="0" indent="0">
              <a:buNone/>
            </a:pPr>
            <a:r>
              <a:rPr lang="en-US" sz="1600" dirty="0"/>
              <a:t>print(</a:t>
            </a:r>
            <a:r>
              <a:rPr lang="en-US" sz="1600" dirty="0" err="1"/>
              <a:t>b.a,b.b</a:t>
            </a:r>
            <a:r>
              <a:rPr lang="en-US" sz="1600" dirty="0" smtClean="0"/>
              <a:t>)</a:t>
            </a:r>
          </a:p>
          <a:p>
            <a:pPr marL="0" indent="0">
              <a:buNone/>
            </a:pPr>
            <a:endParaRPr lang="en-US" sz="1600" dirty="0"/>
          </a:p>
          <a:p>
            <a:pPr marL="0" indent="0">
              <a:buNone/>
            </a:pPr>
            <a:r>
              <a:rPr lang="en-US" sz="2400" b="1" u="sng" dirty="0"/>
              <a:t>Type </a:t>
            </a:r>
            <a:r>
              <a:rPr lang="en-US" sz="2400" b="1" u="sng" dirty="0" smtClean="0"/>
              <a:t>2:</a:t>
            </a:r>
            <a:endParaRPr lang="en-US" sz="2400" b="1" u="sng" dirty="0"/>
          </a:p>
          <a:p>
            <a:pPr marL="0" indent="0">
              <a:buNone/>
            </a:pPr>
            <a:r>
              <a:rPr lang="en-US" sz="1600" dirty="0"/>
              <a:t>class A:</a:t>
            </a:r>
          </a:p>
          <a:p>
            <a:pPr marL="0" indent="0">
              <a:buNone/>
            </a:pPr>
            <a:r>
              <a:rPr lang="en-US" sz="1600" dirty="0"/>
              <a:t>    a=10</a:t>
            </a:r>
          </a:p>
          <a:p>
            <a:pPr marL="0" indent="0">
              <a:buNone/>
            </a:pPr>
            <a:r>
              <a:rPr lang="en-US" sz="1600" dirty="0"/>
              <a:t>class B(A):</a:t>
            </a:r>
          </a:p>
          <a:p>
            <a:pPr marL="0" indent="0">
              <a:buNone/>
            </a:pPr>
            <a:r>
              <a:rPr lang="en-US" sz="1600" dirty="0"/>
              <a:t>    b=20</a:t>
            </a:r>
          </a:p>
          <a:p>
            <a:pPr marL="0" indent="0">
              <a:buNone/>
            </a:pPr>
            <a:r>
              <a:rPr lang="en-US" sz="1600" dirty="0"/>
              <a:t>class C(B):</a:t>
            </a:r>
          </a:p>
          <a:p>
            <a:pPr marL="0" indent="0">
              <a:buNone/>
            </a:pPr>
            <a:r>
              <a:rPr lang="en-US" sz="1600" dirty="0"/>
              <a:t>    c=30</a:t>
            </a:r>
          </a:p>
          <a:p>
            <a:pPr marL="0" indent="0">
              <a:buNone/>
            </a:pPr>
            <a:r>
              <a:rPr lang="en-US" sz="1600" dirty="0"/>
              <a:t>c=C()</a:t>
            </a:r>
          </a:p>
          <a:p>
            <a:pPr marL="0" indent="0">
              <a:buNone/>
            </a:pPr>
            <a:r>
              <a:rPr lang="en-US" sz="1600" dirty="0"/>
              <a:t>print(</a:t>
            </a:r>
            <a:r>
              <a:rPr lang="en-US" sz="1600" dirty="0" err="1"/>
              <a:t>c.a,c.b,c.c</a:t>
            </a:r>
            <a:r>
              <a:rPr lang="en-US" sz="1600" dirty="0" smtClean="0"/>
              <a:t>)</a:t>
            </a:r>
          </a:p>
          <a:p>
            <a:pPr marL="0" indent="0">
              <a:buNone/>
            </a:pPr>
            <a:endParaRPr lang="en-US" sz="1600" dirty="0"/>
          </a:p>
          <a:p>
            <a:pPr marL="0" indent="0">
              <a:buNone/>
            </a:pPr>
            <a:endParaRPr lang="en-US" sz="1600" dirty="0"/>
          </a:p>
          <a:p>
            <a:pPr marL="0" indent="0">
              <a:buNone/>
            </a:pPr>
            <a:endParaRPr lang="en-US" sz="1600" dirty="0" smtClean="0"/>
          </a:p>
          <a:p>
            <a:pPr marL="0" indent="0">
              <a:buNone/>
            </a:pPr>
            <a:endParaRPr lang="en-US" sz="1600" dirty="0"/>
          </a:p>
          <a:p>
            <a:pPr marL="0" indent="0">
              <a:buNone/>
            </a:pPr>
            <a:endParaRPr lang="en-US" sz="1600" dirty="0" smtClean="0"/>
          </a:p>
        </p:txBody>
      </p:sp>
      <p:cxnSp>
        <p:nvCxnSpPr>
          <p:cNvPr id="5" name="Straight Connector 4"/>
          <p:cNvCxnSpPr/>
          <p:nvPr/>
        </p:nvCxnSpPr>
        <p:spPr>
          <a:xfrm>
            <a:off x="3048000" y="457200"/>
            <a:ext cx="0" cy="5410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276600" y="471044"/>
            <a:ext cx="4038600" cy="5909310"/>
          </a:xfrm>
          <a:prstGeom prst="rect">
            <a:avLst/>
          </a:prstGeom>
          <a:noFill/>
        </p:spPr>
        <p:txBody>
          <a:bodyPr wrap="square" rtlCol="0">
            <a:spAutoFit/>
          </a:bodyPr>
          <a:lstStyle/>
          <a:p>
            <a:r>
              <a:rPr lang="en-US" b="1" u="sng" dirty="0" smtClean="0"/>
              <a:t>Type 3</a:t>
            </a:r>
          </a:p>
          <a:p>
            <a:r>
              <a:rPr lang="en-US" dirty="0"/>
              <a:t>class A:</a:t>
            </a:r>
          </a:p>
          <a:p>
            <a:r>
              <a:rPr lang="en-US" dirty="0"/>
              <a:t>    a=10</a:t>
            </a:r>
          </a:p>
          <a:p>
            <a:r>
              <a:rPr lang="en-US" dirty="0"/>
              <a:t>class B(A):</a:t>
            </a:r>
          </a:p>
          <a:p>
            <a:r>
              <a:rPr lang="en-US" dirty="0"/>
              <a:t>    b=20</a:t>
            </a:r>
          </a:p>
          <a:p>
            <a:r>
              <a:rPr lang="en-US" dirty="0"/>
              <a:t>class C(A):</a:t>
            </a:r>
          </a:p>
          <a:p>
            <a:r>
              <a:rPr lang="en-US" dirty="0"/>
              <a:t>    c=30</a:t>
            </a:r>
          </a:p>
          <a:p>
            <a:r>
              <a:rPr lang="en-US" dirty="0"/>
              <a:t>b=B()</a:t>
            </a:r>
          </a:p>
          <a:p>
            <a:r>
              <a:rPr lang="en-US" dirty="0"/>
              <a:t>c=C()</a:t>
            </a:r>
          </a:p>
          <a:p>
            <a:r>
              <a:rPr lang="en-US" dirty="0"/>
              <a:t>print(</a:t>
            </a:r>
            <a:r>
              <a:rPr lang="en-US" dirty="0" err="1"/>
              <a:t>b.a,b.b,c.a,c.c</a:t>
            </a:r>
            <a:r>
              <a:rPr lang="en-US" dirty="0" smtClean="0"/>
              <a:t>)</a:t>
            </a:r>
          </a:p>
          <a:p>
            <a:endParaRPr lang="en-US" dirty="0"/>
          </a:p>
          <a:p>
            <a:r>
              <a:rPr lang="en-US" b="1" u="sng" dirty="0" smtClean="0"/>
              <a:t>Type 4</a:t>
            </a:r>
          </a:p>
          <a:p>
            <a:r>
              <a:rPr lang="en-US" dirty="0"/>
              <a:t>class A:</a:t>
            </a:r>
          </a:p>
          <a:p>
            <a:r>
              <a:rPr lang="en-US" dirty="0"/>
              <a:t>    a=10</a:t>
            </a:r>
          </a:p>
          <a:p>
            <a:r>
              <a:rPr lang="en-US" dirty="0"/>
              <a:t>class B:</a:t>
            </a:r>
          </a:p>
          <a:p>
            <a:r>
              <a:rPr lang="en-US" dirty="0"/>
              <a:t>    b=20</a:t>
            </a:r>
          </a:p>
          <a:p>
            <a:r>
              <a:rPr lang="en-US" dirty="0"/>
              <a:t>class C(A,B):</a:t>
            </a:r>
          </a:p>
          <a:p>
            <a:r>
              <a:rPr lang="en-US" dirty="0"/>
              <a:t>    c=30</a:t>
            </a:r>
          </a:p>
          <a:p>
            <a:r>
              <a:rPr lang="en-US" dirty="0"/>
              <a:t>c=C()</a:t>
            </a:r>
          </a:p>
          <a:p>
            <a:r>
              <a:rPr lang="en-US" dirty="0"/>
              <a:t>print(</a:t>
            </a:r>
            <a:r>
              <a:rPr lang="en-US" dirty="0" err="1"/>
              <a:t>c.a,c.b,c.c</a:t>
            </a:r>
            <a:r>
              <a:rPr lang="en-US" dirty="0"/>
              <a:t>)</a:t>
            </a:r>
          </a:p>
          <a:p>
            <a:endParaRPr lang="en-US" dirty="0"/>
          </a:p>
        </p:txBody>
      </p:sp>
      <p:cxnSp>
        <p:nvCxnSpPr>
          <p:cNvPr id="8" name="Straight Connector 7"/>
          <p:cNvCxnSpPr/>
          <p:nvPr/>
        </p:nvCxnSpPr>
        <p:spPr>
          <a:xfrm>
            <a:off x="5486400" y="533400"/>
            <a:ext cx="76200" cy="5638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867400" y="762000"/>
            <a:ext cx="848822" cy="369332"/>
          </a:xfrm>
          <a:prstGeom prst="rect">
            <a:avLst/>
          </a:prstGeom>
          <a:noFill/>
        </p:spPr>
        <p:txBody>
          <a:bodyPr wrap="none" rtlCol="0">
            <a:spAutoFit/>
          </a:bodyPr>
          <a:lstStyle/>
          <a:p>
            <a:r>
              <a:rPr lang="en-US" b="1" u="sng" dirty="0" smtClean="0"/>
              <a:t>Type 5</a:t>
            </a:r>
            <a:endParaRPr lang="en-US" b="1" u="sng" dirty="0"/>
          </a:p>
        </p:txBody>
      </p:sp>
      <p:sp>
        <p:nvSpPr>
          <p:cNvPr id="2" name="TextBox 1"/>
          <p:cNvSpPr txBox="1"/>
          <p:nvPr/>
        </p:nvSpPr>
        <p:spPr>
          <a:xfrm>
            <a:off x="5867400" y="1371600"/>
            <a:ext cx="2266133" cy="3139321"/>
          </a:xfrm>
          <a:prstGeom prst="rect">
            <a:avLst/>
          </a:prstGeom>
          <a:noFill/>
        </p:spPr>
        <p:txBody>
          <a:bodyPr wrap="none" rtlCol="0">
            <a:spAutoFit/>
          </a:bodyPr>
          <a:lstStyle/>
          <a:p>
            <a:r>
              <a:rPr lang="en-US" dirty="0"/>
              <a:t>class A:</a:t>
            </a:r>
          </a:p>
          <a:p>
            <a:r>
              <a:rPr lang="en-US" dirty="0"/>
              <a:t>    a=10</a:t>
            </a:r>
          </a:p>
          <a:p>
            <a:r>
              <a:rPr lang="en-US" dirty="0"/>
              <a:t>class B:</a:t>
            </a:r>
          </a:p>
          <a:p>
            <a:r>
              <a:rPr lang="en-US" dirty="0"/>
              <a:t>    b=20</a:t>
            </a:r>
          </a:p>
          <a:p>
            <a:r>
              <a:rPr lang="en-US" dirty="0"/>
              <a:t>class C(A,B):</a:t>
            </a:r>
          </a:p>
          <a:p>
            <a:r>
              <a:rPr lang="en-US" dirty="0"/>
              <a:t>    c=30</a:t>
            </a:r>
          </a:p>
          <a:p>
            <a:r>
              <a:rPr lang="en-US" dirty="0"/>
              <a:t>class D(C):</a:t>
            </a:r>
          </a:p>
          <a:p>
            <a:r>
              <a:rPr lang="en-US" dirty="0"/>
              <a:t>    d=40</a:t>
            </a:r>
          </a:p>
          <a:p>
            <a:r>
              <a:rPr lang="en-US" dirty="0"/>
              <a:t>d=D()</a:t>
            </a:r>
          </a:p>
          <a:p>
            <a:r>
              <a:rPr lang="en-US" dirty="0"/>
              <a:t>print(</a:t>
            </a:r>
            <a:r>
              <a:rPr lang="en-US" dirty="0" err="1"/>
              <a:t>d.a,d.b,d.c,d.d</a:t>
            </a:r>
            <a:r>
              <a:rPr lang="en-US" dirty="0"/>
              <a:t>)</a:t>
            </a:r>
          </a:p>
          <a:p>
            <a:endParaRPr lang="en-US" dirty="0"/>
          </a:p>
        </p:txBody>
      </p:sp>
    </p:spTree>
    <p:extLst>
      <p:ext uri="{BB962C8B-B14F-4D97-AF65-F5344CB8AC3E}">
        <p14:creationId xmlns:p14="http://schemas.microsoft.com/office/powerpoint/2010/main" val="45392617"/>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5913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219200"/>
            <a:ext cx="8229600" cy="4389120"/>
          </a:xfrm>
        </p:spPr>
        <p:txBody>
          <a:bodyPr>
            <a:normAutofit/>
          </a:bodyPr>
          <a:lstStyle/>
          <a:p>
            <a:pPr marL="0" indent="0">
              <a:buNone/>
            </a:pPr>
            <a:r>
              <a:rPr lang="en-US" sz="1800" b="1" u="sng" dirty="0" smtClean="0"/>
              <a:t>single inherit:</a:t>
            </a:r>
          </a:p>
          <a:p>
            <a:pPr marL="0" indent="0">
              <a:buNone/>
            </a:pPr>
            <a:r>
              <a:rPr lang="en-US" sz="1800" dirty="0" smtClean="0"/>
              <a:t>class  dad</a:t>
            </a:r>
            <a:r>
              <a:rPr lang="en-US" sz="1800" dirty="0"/>
              <a:t>():</a:t>
            </a:r>
          </a:p>
          <a:p>
            <a:pPr marL="0" indent="0">
              <a:buNone/>
            </a:pPr>
            <a:r>
              <a:rPr lang="en-US" sz="1800" dirty="0"/>
              <a:t>   </a:t>
            </a:r>
            <a:r>
              <a:rPr lang="en-US" sz="1800" dirty="0" err="1"/>
              <a:t>def</a:t>
            </a:r>
            <a:r>
              <a:rPr lang="en-US" sz="1800" dirty="0"/>
              <a:t> phone(self):</a:t>
            </a:r>
          </a:p>
          <a:p>
            <a:pPr marL="0" indent="0">
              <a:buNone/>
            </a:pPr>
            <a:r>
              <a:rPr lang="en-US" sz="1800" dirty="0"/>
              <a:t>      print("Dad's phone")</a:t>
            </a:r>
          </a:p>
          <a:p>
            <a:pPr marL="0" indent="0">
              <a:buNone/>
            </a:pPr>
            <a:r>
              <a:rPr lang="en-US" sz="1800" dirty="0"/>
              <a:t>class </a:t>
            </a:r>
            <a:r>
              <a:rPr lang="en-US" sz="1800" dirty="0" smtClean="0"/>
              <a:t> son</a:t>
            </a:r>
            <a:r>
              <a:rPr lang="en-US" sz="1800" dirty="0"/>
              <a:t>():</a:t>
            </a:r>
          </a:p>
          <a:p>
            <a:pPr marL="0" indent="0">
              <a:buNone/>
            </a:pPr>
            <a:r>
              <a:rPr lang="en-US" sz="1800" dirty="0"/>
              <a:t>   </a:t>
            </a:r>
            <a:r>
              <a:rPr lang="en-US" sz="1800" dirty="0" err="1"/>
              <a:t>def</a:t>
            </a:r>
            <a:r>
              <a:rPr lang="en-US" sz="1800" dirty="0"/>
              <a:t> laptop(self):</a:t>
            </a:r>
          </a:p>
          <a:p>
            <a:pPr marL="0" indent="0">
              <a:buNone/>
            </a:pPr>
            <a:r>
              <a:rPr lang="en-US" sz="1800" dirty="0"/>
              <a:t>      print("son's laptop")</a:t>
            </a:r>
          </a:p>
          <a:p>
            <a:pPr marL="0" indent="0">
              <a:buNone/>
            </a:pPr>
            <a:r>
              <a:rPr lang="en-US" sz="1800" dirty="0"/>
              <a:t>s=son()</a:t>
            </a:r>
          </a:p>
          <a:p>
            <a:pPr marL="0" indent="0">
              <a:buNone/>
            </a:pPr>
            <a:r>
              <a:rPr lang="en-US" sz="1800" dirty="0" err="1"/>
              <a:t>s.laptop</a:t>
            </a:r>
            <a:r>
              <a:rPr lang="en-US" sz="1800" dirty="0" smtClean="0"/>
              <a:t>()</a:t>
            </a:r>
          </a:p>
          <a:p>
            <a:pPr marL="0" indent="0">
              <a:buNone/>
            </a:pPr>
            <a:endParaRPr lang="en-US" sz="1800" dirty="0"/>
          </a:p>
          <a:p>
            <a:pPr marL="0" indent="0">
              <a:buNone/>
            </a:pPr>
            <a:r>
              <a:rPr lang="en-US" sz="1800" dirty="0" smtClean="0"/>
              <a:t>(or) class son(dad)</a:t>
            </a:r>
          </a:p>
          <a:p>
            <a:pPr marL="0" indent="0">
              <a:buNone/>
            </a:pPr>
            <a:r>
              <a:rPr lang="en-US" sz="1800" dirty="0" err="1" smtClean="0"/>
              <a:t>s.phone</a:t>
            </a:r>
            <a:r>
              <a:rPr lang="en-US" sz="1800" dirty="0" smtClean="0"/>
              <a:t>()</a:t>
            </a:r>
            <a:endParaRPr lang="en-US" sz="1800" dirty="0"/>
          </a:p>
        </p:txBody>
      </p:sp>
      <p:cxnSp>
        <p:nvCxnSpPr>
          <p:cNvPr id="5" name="Straight Connector 4"/>
          <p:cNvCxnSpPr/>
          <p:nvPr/>
        </p:nvCxnSpPr>
        <p:spPr>
          <a:xfrm>
            <a:off x="3962400" y="1143000"/>
            <a:ext cx="0" cy="4648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114800" y="1605022"/>
            <a:ext cx="4549451" cy="2862322"/>
          </a:xfrm>
          <a:prstGeom prst="rect">
            <a:avLst/>
          </a:prstGeom>
          <a:noFill/>
        </p:spPr>
        <p:txBody>
          <a:bodyPr wrap="none" rtlCol="0">
            <a:spAutoFit/>
          </a:bodyPr>
          <a:lstStyle/>
          <a:p>
            <a:r>
              <a:rPr lang="en-US" dirty="0"/>
              <a:t>class fruit():</a:t>
            </a:r>
          </a:p>
          <a:p>
            <a:r>
              <a:rPr lang="en-US" dirty="0"/>
              <a:t>   </a:t>
            </a:r>
            <a:r>
              <a:rPr lang="en-US" dirty="0" err="1"/>
              <a:t>def</a:t>
            </a:r>
            <a:r>
              <a:rPr lang="en-US" dirty="0"/>
              <a:t> pineapple(self):</a:t>
            </a:r>
          </a:p>
          <a:p>
            <a:r>
              <a:rPr lang="en-US" dirty="0"/>
              <a:t>      print("My favorite fruit is pineapple")</a:t>
            </a:r>
          </a:p>
          <a:p>
            <a:r>
              <a:rPr lang="en-US" dirty="0"/>
              <a:t>class vegetable(fruit):</a:t>
            </a:r>
          </a:p>
          <a:p>
            <a:r>
              <a:rPr lang="en-US" dirty="0"/>
              <a:t>   </a:t>
            </a:r>
            <a:r>
              <a:rPr lang="en-US" dirty="0" err="1"/>
              <a:t>def</a:t>
            </a:r>
            <a:r>
              <a:rPr lang="en-US" dirty="0"/>
              <a:t> </a:t>
            </a:r>
            <a:r>
              <a:rPr lang="en-US" dirty="0" err="1"/>
              <a:t>betroot</a:t>
            </a:r>
            <a:r>
              <a:rPr lang="en-US" dirty="0"/>
              <a:t>(self):</a:t>
            </a:r>
          </a:p>
          <a:p>
            <a:r>
              <a:rPr lang="en-US" dirty="0"/>
              <a:t>      print("my favorite vegetables is </a:t>
            </a:r>
            <a:r>
              <a:rPr lang="en-US" dirty="0" err="1"/>
              <a:t>betroot</a:t>
            </a:r>
            <a:r>
              <a:rPr lang="en-US" dirty="0"/>
              <a:t>")</a:t>
            </a:r>
          </a:p>
          <a:p>
            <a:r>
              <a:rPr lang="en-US" dirty="0"/>
              <a:t>me=vegetable()</a:t>
            </a:r>
          </a:p>
          <a:p>
            <a:r>
              <a:rPr lang="en-US" dirty="0" err="1"/>
              <a:t>me.betroot</a:t>
            </a:r>
            <a:r>
              <a:rPr lang="en-US" dirty="0"/>
              <a:t>()</a:t>
            </a:r>
          </a:p>
          <a:p>
            <a:r>
              <a:rPr lang="en-US" dirty="0" err="1"/>
              <a:t>me.pineapple</a:t>
            </a:r>
            <a:r>
              <a:rPr lang="en-US" dirty="0"/>
              <a:t>()</a:t>
            </a:r>
          </a:p>
          <a:p>
            <a:endParaRPr lang="en-US" dirty="0"/>
          </a:p>
        </p:txBody>
      </p:sp>
    </p:spTree>
    <p:extLst>
      <p:ext uri="{BB962C8B-B14F-4D97-AF65-F5344CB8AC3E}">
        <p14:creationId xmlns:p14="http://schemas.microsoft.com/office/powerpoint/2010/main" val="186474171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867400"/>
          </a:xfrm>
        </p:spPr>
        <p:txBody>
          <a:bodyPr>
            <a:normAutofit fontScale="70000" lnSpcReduction="20000"/>
          </a:bodyPr>
          <a:lstStyle/>
          <a:p>
            <a:pPr marL="0" indent="0">
              <a:buNone/>
            </a:pPr>
            <a:r>
              <a:rPr lang="en-US" b="1" u="sng" dirty="0" err="1" smtClean="0"/>
              <a:t>Mulitilevel</a:t>
            </a:r>
            <a:r>
              <a:rPr lang="en-US" b="1" u="sng" dirty="0" smtClean="0"/>
              <a:t>:</a:t>
            </a:r>
          </a:p>
          <a:p>
            <a:pPr marL="0" indent="0">
              <a:buNone/>
            </a:pPr>
            <a:endParaRPr lang="en-US" b="1" u="sng" dirty="0" smtClean="0"/>
          </a:p>
          <a:p>
            <a:pPr marL="0" indent="0">
              <a:buNone/>
            </a:pPr>
            <a:r>
              <a:rPr lang="en-US" dirty="0"/>
              <a:t>class fruit():</a:t>
            </a:r>
          </a:p>
          <a:p>
            <a:pPr marL="0" indent="0">
              <a:buNone/>
            </a:pPr>
            <a:r>
              <a:rPr lang="en-US" dirty="0"/>
              <a:t>   </a:t>
            </a:r>
            <a:r>
              <a:rPr lang="en-US" dirty="0" err="1"/>
              <a:t>def</a:t>
            </a:r>
            <a:r>
              <a:rPr lang="en-US" dirty="0"/>
              <a:t> pineapple(self):</a:t>
            </a:r>
          </a:p>
          <a:p>
            <a:pPr marL="0" indent="0">
              <a:buNone/>
            </a:pPr>
            <a:r>
              <a:rPr lang="en-US" dirty="0"/>
              <a:t>      print("My favorite fruit is pineapple")</a:t>
            </a:r>
          </a:p>
          <a:p>
            <a:pPr marL="0" indent="0">
              <a:buNone/>
            </a:pPr>
            <a:r>
              <a:rPr lang="en-US" dirty="0"/>
              <a:t>class vegetable(fruit):</a:t>
            </a:r>
          </a:p>
          <a:p>
            <a:pPr marL="0" indent="0">
              <a:buNone/>
            </a:pPr>
            <a:r>
              <a:rPr lang="en-US" dirty="0"/>
              <a:t>   </a:t>
            </a:r>
            <a:r>
              <a:rPr lang="en-US" dirty="0" err="1"/>
              <a:t>def</a:t>
            </a:r>
            <a:r>
              <a:rPr lang="en-US" dirty="0"/>
              <a:t> </a:t>
            </a:r>
            <a:r>
              <a:rPr lang="en-US" dirty="0" err="1"/>
              <a:t>betroot</a:t>
            </a:r>
            <a:r>
              <a:rPr lang="en-US" dirty="0"/>
              <a:t>(self):</a:t>
            </a:r>
          </a:p>
          <a:p>
            <a:pPr marL="0" indent="0">
              <a:buNone/>
            </a:pPr>
            <a:r>
              <a:rPr lang="en-US" dirty="0"/>
              <a:t>      print("my favorite vegetables is </a:t>
            </a:r>
            <a:r>
              <a:rPr lang="en-US" dirty="0" err="1"/>
              <a:t>betroot</a:t>
            </a:r>
            <a:r>
              <a:rPr lang="en-US" dirty="0"/>
              <a:t>")</a:t>
            </a:r>
          </a:p>
          <a:p>
            <a:pPr marL="0" indent="0">
              <a:buNone/>
            </a:pPr>
            <a:r>
              <a:rPr lang="en-US" dirty="0"/>
              <a:t>class color(vegetable):</a:t>
            </a:r>
          </a:p>
          <a:p>
            <a:pPr marL="0" indent="0">
              <a:buNone/>
            </a:pPr>
            <a:r>
              <a:rPr lang="en-US" dirty="0"/>
              <a:t>   </a:t>
            </a:r>
            <a:r>
              <a:rPr lang="en-US" dirty="0" err="1"/>
              <a:t>def</a:t>
            </a:r>
            <a:r>
              <a:rPr lang="en-US" dirty="0"/>
              <a:t> pink(self):</a:t>
            </a:r>
          </a:p>
          <a:p>
            <a:pPr marL="0" indent="0">
              <a:buNone/>
            </a:pPr>
            <a:r>
              <a:rPr lang="en-US" dirty="0"/>
              <a:t>      print("my favorite color is pink")</a:t>
            </a:r>
          </a:p>
          <a:p>
            <a:pPr marL="0" indent="0">
              <a:buNone/>
            </a:pPr>
            <a:r>
              <a:rPr lang="en-US" dirty="0"/>
              <a:t>me=color()</a:t>
            </a:r>
          </a:p>
          <a:p>
            <a:pPr marL="0" indent="0">
              <a:buNone/>
            </a:pPr>
            <a:r>
              <a:rPr lang="en-US" dirty="0" err="1"/>
              <a:t>me.pink</a:t>
            </a:r>
            <a:r>
              <a:rPr lang="en-US" dirty="0"/>
              <a:t>()</a:t>
            </a:r>
          </a:p>
          <a:p>
            <a:pPr marL="0" indent="0">
              <a:buNone/>
            </a:pPr>
            <a:r>
              <a:rPr lang="en-US" dirty="0" err="1"/>
              <a:t>me.betroot</a:t>
            </a:r>
            <a:r>
              <a:rPr lang="en-US" dirty="0"/>
              <a:t>()</a:t>
            </a:r>
          </a:p>
          <a:p>
            <a:pPr marL="0" indent="0">
              <a:buNone/>
            </a:pPr>
            <a:r>
              <a:rPr lang="en-US" dirty="0" err="1"/>
              <a:t>me.pineapple</a:t>
            </a:r>
            <a:r>
              <a:rPr lang="en-US" dirty="0" smtClean="0"/>
              <a:t>()</a:t>
            </a:r>
          </a:p>
          <a:p>
            <a:pPr marL="0" indent="0">
              <a:buNone/>
            </a:pPr>
            <a:endParaRPr lang="en-US" dirty="0"/>
          </a:p>
          <a:p>
            <a:pPr marL="0" indent="0">
              <a:buNone/>
            </a:pPr>
            <a:r>
              <a:rPr lang="en-US" dirty="0" smtClean="0"/>
              <a:t>o/p:</a:t>
            </a:r>
          </a:p>
          <a:p>
            <a:pPr marL="0" indent="0">
              <a:buNone/>
            </a:pPr>
            <a:r>
              <a:rPr lang="en-US" dirty="0"/>
              <a:t>my favorite color is pink</a:t>
            </a:r>
          </a:p>
          <a:p>
            <a:pPr marL="0" indent="0">
              <a:buNone/>
            </a:pPr>
            <a:r>
              <a:rPr lang="en-US" dirty="0"/>
              <a:t>my favorite vegetables is </a:t>
            </a:r>
            <a:r>
              <a:rPr lang="en-US" dirty="0" err="1"/>
              <a:t>betroot</a:t>
            </a:r>
            <a:endParaRPr lang="en-US" dirty="0"/>
          </a:p>
          <a:p>
            <a:pPr marL="0" indent="0">
              <a:buNone/>
            </a:pPr>
            <a:r>
              <a:rPr lang="en-US" dirty="0"/>
              <a:t>My favorite fruit is pineapple</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327587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440636"/>
            <a:ext cx="7924800" cy="28193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304800" y="3581400"/>
            <a:ext cx="6934200" cy="369332"/>
          </a:xfrm>
          <a:prstGeom prst="rect">
            <a:avLst/>
          </a:prstGeom>
        </p:spPr>
        <p:txBody>
          <a:bodyPr wrap="square">
            <a:spAutoFit/>
          </a:bodyPr>
          <a:lstStyle/>
          <a:p>
            <a:r>
              <a:rPr lang="en-US" b="1" dirty="0">
                <a:solidFill>
                  <a:srgbClr val="333333"/>
                </a:solidFill>
                <a:latin typeface="inter-bold"/>
              </a:rPr>
              <a:t>Step - 4: Verifying the Python Installation</a:t>
            </a:r>
            <a:endParaRPr lang="en-US" dirty="0"/>
          </a:p>
        </p:txBody>
      </p:sp>
      <p:pic>
        <p:nvPicPr>
          <p:cNvPr id="81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4114800"/>
            <a:ext cx="8153400" cy="23621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9299514"/>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172200"/>
          </a:xfrm>
        </p:spPr>
        <p:txBody>
          <a:bodyPr>
            <a:normAutofit fontScale="70000" lnSpcReduction="20000"/>
          </a:bodyPr>
          <a:lstStyle/>
          <a:p>
            <a:pPr marL="0" indent="0">
              <a:buNone/>
            </a:pPr>
            <a:r>
              <a:rPr lang="en-US" b="1" u="sng" dirty="0" smtClean="0"/>
              <a:t>Hierarchical :</a:t>
            </a:r>
          </a:p>
          <a:p>
            <a:pPr marL="0" indent="0">
              <a:buNone/>
            </a:pPr>
            <a:r>
              <a:rPr lang="en-US" dirty="0" smtClean="0"/>
              <a:t>class </a:t>
            </a:r>
            <a:r>
              <a:rPr lang="en-US" dirty="0"/>
              <a:t>fruit():</a:t>
            </a:r>
          </a:p>
          <a:p>
            <a:pPr marL="0" indent="0">
              <a:buNone/>
            </a:pPr>
            <a:r>
              <a:rPr lang="en-US" dirty="0"/>
              <a:t>   </a:t>
            </a:r>
            <a:r>
              <a:rPr lang="en-US" dirty="0" err="1"/>
              <a:t>def</a:t>
            </a:r>
            <a:r>
              <a:rPr lang="en-US" dirty="0"/>
              <a:t> pineapple(self):</a:t>
            </a:r>
          </a:p>
          <a:p>
            <a:pPr marL="0" indent="0">
              <a:buNone/>
            </a:pPr>
            <a:r>
              <a:rPr lang="en-US" dirty="0"/>
              <a:t>      print("My favorite fruit is pineapple")</a:t>
            </a:r>
          </a:p>
          <a:p>
            <a:pPr marL="0" indent="0">
              <a:buNone/>
            </a:pPr>
            <a:r>
              <a:rPr lang="en-US" dirty="0"/>
              <a:t>class vegetable(fruit):</a:t>
            </a:r>
          </a:p>
          <a:p>
            <a:pPr marL="0" indent="0">
              <a:buNone/>
            </a:pPr>
            <a:r>
              <a:rPr lang="en-US" dirty="0"/>
              <a:t>   </a:t>
            </a:r>
            <a:r>
              <a:rPr lang="en-US" dirty="0" err="1"/>
              <a:t>def</a:t>
            </a:r>
            <a:r>
              <a:rPr lang="en-US" dirty="0"/>
              <a:t> </a:t>
            </a:r>
            <a:r>
              <a:rPr lang="en-US" dirty="0" err="1"/>
              <a:t>betroot</a:t>
            </a:r>
            <a:r>
              <a:rPr lang="en-US" dirty="0"/>
              <a:t>(self):</a:t>
            </a:r>
          </a:p>
          <a:p>
            <a:pPr marL="0" indent="0">
              <a:buNone/>
            </a:pPr>
            <a:r>
              <a:rPr lang="en-US" dirty="0"/>
              <a:t>      print("my favorite vegetables is </a:t>
            </a:r>
            <a:r>
              <a:rPr lang="en-US" dirty="0" err="1"/>
              <a:t>betroot</a:t>
            </a:r>
            <a:r>
              <a:rPr lang="en-US" dirty="0"/>
              <a:t>")</a:t>
            </a:r>
          </a:p>
          <a:p>
            <a:pPr marL="0" indent="0">
              <a:buNone/>
            </a:pPr>
            <a:r>
              <a:rPr lang="en-US" dirty="0"/>
              <a:t>class color(fruit):</a:t>
            </a:r>
          </a:p>
          <a:p>
            <a:pPr marL="0" indent="0">
              <a:buNone/>
            </a:pPr>
            <a:r>
              <a:rPr lang="en-US" dirty="0"/>
              <a:t>   </a:t>
            </a:r>
            <a:r>
              <a:rPr lang="en-US" dirty="0" err="1"/>
              <a:t>def</a:t>
            </a:r>
            <a:r>
              <a:rPr lang="en-US" dirty="0"/>
              <a:t> pink(self):</a:t>
            </a:r>
          </a:p>
          <a:p>
            <a:pPr marL="0" indent="0">
              <a:buNone/>
            </a:pPr>
            <a:r>
              <a:rPr lang="en-US" dirty="0"/>
              <a:t>      print("my favorite color is pink")</a:t>
            </a:r>
          </a:p>
          <a:p>
            <a:pPr marL="0" indent="0">
              <a:buNone/>
            </a:pPr>
            <a:r>
              <a:rPr lang="en-US" dirty="0"/>
              <a:t>me=vegetable()</a:t>
            </a:r>
          </a:p>
          <a:p>
            <a:pPr marL="0" indent="0">
              <a:buNone/>
            </a:pPr>
            <a:r>
              <a:rPr lang="en-US" dirty="0"/>
              <a:t>am=color()</a:t>
            </a:r>
          </a:p>
          <a:p>
            <a:pPr marL="0" indent="0">
              <a:buNone/>
            </a:pPr>
            <a:r>
              <a:rPr lang="en-US" dirty="0" err="1"/>
              <a:t>me.pineapple</a:t>
            </a:r>
            <a:r>
              <a:rPr lang="en-US" dirty="0"/>
              <a:t>()</a:t>
            </a:r>
          </a:p>
          <a:p>
            <a:pPr marL="0" indent="0">
              <a:buNone/>
            </a:pPr>
            <a:r>
              <a:rPr lang="en-US" dirty="0" err="1"/>
              <a:t>me.betroot</a:t>
            </a:r>
            <a:r>
              <a:rPr lang="en-US" dirty="0"/>
              <a:t>()</a:t>
            </a:r>
          </a:p>
          <a:p>
            <a:pPr marL="0" indent="0">
              <a:buNone/>
            </a:pPr>
            <a:r>
              <a:rPr lang="en-US" dirty="0" err="1"/>
              <a:t>am.pineapple</a:t>
            </a:r>
            <a:r>
              <a:rPr lang="en-US" dirty="0"/>
              <a:t>()</a:t>
            </a:r>
          </a:p>
          <a:p>
            <a:pPr marL="0" indent="0">
              <a:buNone/>
            </a:pPr>
            <a:r>
              <a:rPr lang="en-US" dirty="0" err="1"/>
              <a:t>am.pink</a:t>
            </a:r>
            <a:r>
              <a:rPr lang="en-US" dirty="0"/>
              <a:t>()</a:t>
            </a:r>
          </a:p>
          <a:p>
            <a:pPr marL="0" indent="0">
              <a:buNone/>
            </a:pPr>
            <a:r>
              <a:rPr lang="en-US" dirty="0" smtClean="0"/>
              <a:t>o/p:</a:t>
            </a:r>
          </a:p>
          <a:p>
            <a:pPr marL="0" indent="0">
              <a:buNone/>
            </a:pPr>
            <a:r>
              <a:rPr lang="en-US" dirty="0"/>
              <a:t>My favorite fruit is pineapple</a:t>
            </a:r>
          </a:p>
          <a:p>
            <a:pPr marL="0" indent="0">
              <a:buNone/>
            </a:pPr>
            <a:r>
              <a:rPr lang="en-US" dirty="0"/>
              <a:t>my favorite vegetables is </a:t>
            </a:r>
            <a:r>
              <a:rPr lang="en-US" dirty="0" err="1"/>
              <a:t>betroot</a:t>
            </a:r>
            <a:endParaRPr lang="en-US" dirty="0"/>
          </a:p>
          <a:p>
            <a:pPr marL="0" indent="0">
              <a:buNone/>
            </a:pPr>
            <a:r>
              <a:rPr lang="en-US" dirty="0"/>
              <a:t>My favorite fruit is pineapple</a:t>
            </a:r>
          </a:p>
          <a:p>
            <a:pPr marL="0" indent="0">
              <a:buNone/>
            </a:pPr>
            <a:r>
              <a:rPr lang="en-US" dirty="0"/>
              <a:t>my favorite color is pink</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369483514"/>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Polymorphism:</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The word polymorphism means having many forms. In programming, polymorphism means the same function name (but different signatures) being used for different types.</a:t>
            </a:r>
          </a:p>
          <a:p>
            <a:r>
              <a:rPr lang="en-US" dirty="0" smtClean="0"/>
              <a:t>Example;</a:t>
            </a:r>
          </a:p>
          <a:p>
            <a:pPr marL="0" indent="0">
              <a:buNone/>
            </a:pPr>
            <a:r>
              <a:rPr lang="en-US" dirty="0" err="1" smtClean="0"/>
              <a:t>def</a:t>
            </a:r>
            <a:r>
              <a:rPr lang="en-US" dirty="0" smtClean="0"/>
              <a:t> add(</a:t>
            </a:r>
            <a:r>
              <a:rPr lang="en-US" dirty="0" err="1" smtClean="0"/>
              <a:t>a,b,c</a:t>
            </a:r>
            <a:r>
              <a:rPr lang="en-US" dirty="0" smtClean="0"/>
              <a:t>=0):</a:t>
            </a:r>
          </a:p>
          <a:p>
            <a:pPr marL="0" indent="0">
              <a:buNone/>
            </a:pPr>
            <a:r>
              <a:rPr lang="en-US" dirty="0"/>
              <a:t> </a:t>
            </a:r>
            <a:r>
              <a:rPr lang="en-US" dirty="0" smtClean="0"/>
              <a:t>    print(</a:t>
            </a:r>
            <a:r>
              <a:rPr lang="en-US" dirty="0" err="1" smtClean="0"/>
              <a:t>a+b+c</a:t>
            </a:r>
            <a:r>
              <a:rPr lang="en-US" dirty="0" smtClean="0"/>
              <a:t>)</a:t>
            </a:r>
          </a:p>
          <a:p>
            <a:pPr marL="0" indent="0">
              <a:buNone/>
            </a:pPr>
            <a:r>
              <a:rPr lang="en-US" dirty="0" smtClean="0"/>
              <a:t>add(1,2)</a:t>
            </a:r>
          </a:p>
          <a:p>
            <a:pPr marL="0" indent="0">
              <a:buNone/>
            </a:pPr>
            <a:r>
              <a:rPr lang="en-US" dirty="0" smtClean="0"/>
              <a:t>add(1,2,4)</a:t>
            </a:r>
          </a:p>
          <a:p>
            <a:pPr marL="0" indent="0">
              <a:buNone/>
            </a:pPr>
            <a:r>
              <a:rPr lang="en-US" dirty="0" smtClean="0"/>
              <a:t>o/p:</a:t>
            </a:r>
          </a:p>
          <a:p>
            <a:pPr marL="0" indent="0">
              <a:buNone/>
            </a:pPr>
            <a:r>
              <a:rPr lang="en-US" dirty="0" smtClean="0"/>
              <a:t>3</a:t>
            </a:r>
          </a:p>
          <a:p>
            <a:pPr marL="0" indent="0">
              <a:buNone/>
            </a:pPr>
            <a:r>
              <a:rPr lang="en-US" dirty="0"/>
              <a:t>7</a:t>
            </a:r>
            <a:endParaRPr lang="en-US" dirty="0" smtClean="0"/>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914400"/>
            <a:ext cx="8229600" cy="5715000"/>
          </a:xfrm>
        </p:spPr>
        <p:txBody>
          <a:bodyPr>
            <a:normAutofit fontScale="55000" lnSpcReduction="20000"/>
          </a:bodyPr>
          <a:lstStyle/>
          <a:p>
            <a:pPr marL="0" indent="0">
              <a:buNone/>
            </a:pPr>
            <a:r>
              <a:rPr lang="en-US" dirty="0"/>
              <a:t>class India():</a:t>
            </a:r>
          </a:p>
          <a:p>
            <a:pPr marL="0" indent="0">
              <a:buNone/>
            </a:pPr>
            <a:r>
              <a:rPr lang="en-US" dirty="0"/>
              <a:t>	</a:t>
            </a:r>
            <a:r>
              <a:rPr lang="en-US" dirty="0" err="1"/>
              <a:t>def</a:t>
            </a:r>
            <a:r>
              <a:rPr lang="en-US" dirty="0"/>
              <a:t> capital(self):</a:t>
            </a:r>
          </a:p>
          <a:p>
            <a:pPr marL="0" indent="0">
              <a:buNone/>
            </a:pPr>
            <a:r>
              <a:rPr lang="en-US" dirty="0"/>
              <a:t>		print("New Delhi is the capital of India.")</a:t>
            </a:r>
          </a:p>
          <a:p>
            <a:pPr marL="0" indent="0">
              <a:buNone/>
            </a:pPr>
            <a:endParaRPr lang="en-US" dirty="0"/>
          </a:p>
          <a:p>
            <a:pPr marL="0" indent="0">
              <a:buNone/>
            </a:pPr>
            <a:r>
              <a:rPr lang="en-US" dirty="0"/>
              <a:t>	</a:t>
            </a:r>
            <a:r>
              <a:rPr lang="en-US" dirty="0" err="1"/>
              <a:t>def</a:t>
            </a:r>
            <a:r>
              <a:rPr lang="en-US" dirty="0"/>
              <a:t> language(self):</a:t>
            </a:r>
          </a:p>
          <a:p>
            <a:pPr marL="0" indent="0">
              <a:buNone/>
            </a:pPr>
            <a:r>
              <a:rPr lang="en-US" dirty="0"/>
              <a:t>		print("Hindi is the most widely spoken language of India.")</a:t>
            </a:r>
          </a:p>
          <a:p>
            <a:pPr marL="0" indent="0">
              <a:buNone/>
            </a:pPr>
            <a:endParaRPr lang="en-US" dirty="0"/>
          </a:p>
          <a:p>
            <a:pPr marL="0" indent="0">
              <a:buNone/>
            </a:pPr>
            <a:r>
              <a:rPr lang="en-US" dirty="0"/>
              <a:t>	</a:t>
            </a:r>
            <a:r>
              <a:rPr lang="en-US" dirty="0" err="1"/>
              <a:t>def</a:t>
            </a:r>
            <a:r>
              <a:rPr lang="en-US" dirty="0"/>
              <a:t> type(self):</a:t>
            </a:r>
          </a:p>
          <a:p>
            <a:pPr marL="0" indent="0">
              <a:buNone/>
            </a:pPr>
            <a:r>
              <a:rPr lang="en-US" dirty="0"/>
              <a:t>		print("India is a developing country.")</a:t>
            </a:r>
          </a:p>
          <a:p>
            <a:pPr marL="0" indent="0">
              <a:buNone/>
            </a:pPr>
            <a:endParaRPr lang="en-US" dirty="0"/>
          </a:p>
          <a:p>
            <a:pPr marL="0" indent="0">
              <a:buNone/>
            </a:pPr>
            <a:r>
              <a:rPr lang="en-US" dirty="0"/>
              <a:t>class USA():</a:t>
            </a:r>
          </a:p>
          <a:p>
            <a:pPr marL="0" indent="0">
              <a:buNone/>
            </a:pPr>
            <a:r>
              <a:rPr lang="en-US" dirty="0"/>
              <a:t>	</a:t>
            </a:r>
            <a:r>
              <a:rPr lang="en-US" dirty="0" err="1"/>
              <a:t>def</a:t>
            </a:r>
            <a:r>
              <a:rPr lang="en-US" dirty="0"/>
              <a:t> capital(self):</a:t>
            </a:r>
          </a:p>
          <a:p>
            <a:pPr marL="0" indent="0">
              <a:buNone/>
            </a:pPr>
            <a:r>
              <a:rPr lang="en-US" dirty="0"/>
              <a:t>		print("Washington, D.C. is the capital of USA.")</a:t>
            </a:r>
          </a:p>
          <a:p>
            <a:pPr marL="0" indent="0">
              <a:buNone/>
            </a:pPr>
            <a:endParaRPr lang="en-US" dirty="0"/>
          </a:p>
          <a:p>
            <a:pPr marL="0" indent="0">
              <a:buNone/>
            </a:pPr>
            <a:r>
              <a:rPr lang="en-US" dirty="0"/>
              <a:t>	</a:t>
            </a:r>
            <a:r>
              <a:rPr lang="en-US" dirty="0" err="1"/>
              <a:t>def</a:t>
            </a:r>
            <a:r>
              <a:rPr lang="en-US" dirty="0"/>
              <a:t> language(self):</a:t>
            </a:r>
          </a:p>
          <a:p>
            <a:pPr marL="0" indent="0">
              <a:buNone/>
            </a:pPr>
            <a:r>
              <a:rPr lang="en-US" dirty="0"/>
              <a:t>		print("English is the primary language of USA.")</a:t>
            </a:r>
          </a:p>
          <a:p>
            <a:pPr marL="0" indent="0">
              <a:buNone/>
            </a:pPr>
            <a:endParaRPr lang="en-US" dirty="0"/>
          </a:p>
          <a:p>
            <a:pPr marL="0" indent="0">
              <a:buNone/>
            </a:pPr>
            <a:r>
              <a:rPr lang="en-US" dirty="0"/>
              <a:t>	</a:t>
            </a:r>
            <a:r>
              <a:rPr lang="en-US" dirty="0" err="1"/>
              <a:t>def</a:t>
            </a:r>
            <a:r>
              <a:rPr lang="en-US" dirty="0"/>
              <a:t> type(self):</a:t>
            </a:r>
          </a:p>
          <a:p>
            <a:pPr marL="0" indent="0">
              <a:buNone/>
            </a:pPr>
            <a:r>
              <a:rPr lang="en-US" dirty="0"/>
              <a:t>		print("USA is a developed country.")</a:t>
            </a:r>
          </a:p>
          <a:p>
            <a:pPr marL="0" indent="0">
              <a:buNone/>
            </a:pPr>
            <a:endParaRPr lang="en-US" dirty="0"/>
          </a:p>
          <a:p>
            <a:pPr marL="0" indent="0">
              <a:buNone/>
            </a:pPr>
            <a:r>
              <a:rPr lang="en-US" dirty="0" err="1"/>
              <a:t>ind</a:t>
            </a:r>
            <a:r>
              <a:rPr lang="en-US" dirty="0"/>
              <a:t> = India()</a:t>
            </a:r>
          </a:p>
          <a:p>
            <a:pPr marL="0" indent="0">
              <a:buNone/>
            </a:pPr>
            <a:r>
              <a:rPr lang="en-US" dirty="0" err="1"/>
              <a:t>usa</a:t>
            </a:r>
            <a:r>
              <a:rPr lang="en-US" dirty="0"/>
              <a:t> = USA()</a:t>
            </a:r>
          </a:p>
          <a:p>
            <a:pPr marL="0" indent="0">
              <a:buNone/>
            </a:pPr>
            <a:r>
              <a:rPr lang="en-US" dirty="0"/>
              <a:t>for c in (</a:t>
            </a:r>
            <a:r>
              <a:rPr lang="en-US" dirty="0" err="1"/>
              <a:t>ind,usa</a:t>
            </a:r>
            <a:r>
              <a:rPr lang="en-US" dirty="0"/>
              <a:t>):</a:t>
            </a:r>
          </a:p>
          <a:p>
            <a:pPr marL="0" indent="0">
              <a:buNone/>
            </a:pPr>
            <a:r>
              <a:rPr lang="en-US" dirty="0"/>
              <a:t>	</a:t>
            </a:r>
            <a:r>
              <a:rPr lang="en-US" dirty="0" err="1"/>
              <a:t>c.capital</a:t>
            </a:r>
            <a:r>
              <a:rPr lang="en-US" dirty="0"/>
              <a:t>()</a:t>
            </a:r>
          </a:p>
          <a:p>
            <a:pPr marL="0" indent="0">
              <a:buNone/>
            </a:pPr>
            <a:r>
              <a:rPr lang="en-US" dirty="0"/>
              <a:t>	</a:t>
            </a:r>
            <a:r>
              <a:rPr lang="en-US" dirty="0" err="1"/>
              <a:t>c.language</a:t>
            </a:r>
            <a:r>
              <a:rPr lang="en-US" dirty="0"/>
              <a:t>()</a:t>
            </a:r>
          </a:p>
          <a:p>
            <a:pPr marL="0" indent="0">
              <a:buNone/>
            </a:pPr>
            <a:r>
              <a:rPr lang="en-US" dirty="0"/>
              <a:t>	</a:t>
            </a:r>
            <a:r>
              <a:rPr lang="en-US" dirty="0" err="1"/>
              <a:t>c.type</a:t>
            </a:r>
            <a:r>
              <a:rPr lang="en-US" dirty="0"/>
              <a:t>()</a:t>
            </a:r>
          </a:p>
          <a:p>
            <a:pPr marL="0" indent="0">
              <a:buNone/>
            </a:pPr>
            <a:endParaRPr lang="en-US" dirty="0"/>
          </a:p>
        </p:txBody>
      </p:sp>
    </p:spTree>
    <p:extLst>
      <p:ext uri="{BB962C8B-B14F-4D97-AF65-F5344CB8AC3E}">
        <p14:creationId xmlns:p14="http://schemas.microsoft.com/office/powerpoint/2010/main" val="4001143122"/>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The Super() function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also has a super() function that will make the child class inherit all the methods and properties from its </a:t>
            </a:r>
            <a:r>
              <a:rPr lang="en-US" smtClean="0"/>
              <a:t>parent:</a:t>
            </a:r>
            <a:r>
              <a:rPr lang="en-US" dirty="0" smtClean="0"/>
              <a:t/>
            </a:r>
            <a:br>
              <a:rPr lang="en-US" dirty="0" smtClean="0"/>
            </a:br>
            <a:endParaRPr lang="en-US" dirty="0" smtClean="0"/>
          </a:p>
          <a:p>
            <a:r>
              <a:rPr lang="en-US" dirty="0" smtClean="0"/>
              <a:t>class Student(Person):</a:t>
            </a:r>
            <a:br>
              <a:rPr lang="en-US" dirty="0" smtClean="0"/>
            </a:br>
            <a:r>
              <a:rPr lang="en-US" dirty="0" smtClean="0"/>
              <a:t>  def __init__(self, </a:t>
            </a:r>
            <a:r>
              <a:rPr lang="en-US" dirty="0" err="1" smtClean="0"/>
              <a:t>fname</a:t>
            </a:r>
            <a:r>
              <a:rPr lang="en-US" dirty="0" smtClean="0"/>
              <a:t>, </a:t>
            </a:r>
            <a:r>
              <a:rPr lang="en-US" dirty="0" err="1" smtClean="0"/>
              <a:t>lname</a:t>
            </a:r>
            <a:r>
              <a:rPr lang="en-US" dirty="0" smtClean="0"/>
              <a:t>):</a:t>
            </a:r>
            <a:br>
              <a:rPr lang="en-US" dirty="0" smtClean="0"/>
            </a:br>
            <a:r>
              <a:rPr lang="en-US" dirty="0" smtClean="0"/>
              <a:t>    super().__init__(</a:t>
            </a:r>
            <a:r>
              <a:rPr lang="en-US" dirty="0" err="1" smtClean="0"/>
              <a:t>fname</a:t>
            </a:r>
            <a:r>
              <a:rPr lang="en-US" dirty="0" smtClean="0"/>
              <a:t>, </a:t>
            </a:r>
            <a:r>
              <a:rPr lang="en-US" dirty="0" err="1" smtClean="0"/>
              <a:t>lname</a:t>
            </a:r>
            <a:r>
              <a:rPr lang="en-US" dirty="0" smtClean="0"/>
              <a:t>)</a:t>
            </a:r>
            <a:endParaRPr lang="en-US" dirty="0"/>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152400"/>
            <a:ext cx="8229600" cy="1143000"/>
          </a:xfrm>
        </p:spPr>
        <p:txBody>
          <a:bodyPr/>
          <a:lstStyle/>
          <a:p>
            <a:r>
              <a:rPr lang="en-US" dirty="0" smtClean="0"/>
              <a:t>Example:</a:t>
            </a:r>
            <a:endParaRPr lang="en-US" dirty="0"/>
          </a:p>
        </p:txBody>
      </p:sp>
      <p:sp>
        <p:nvSpPr>
          <p:cNvPr id="3" name="Content Placeholder 2"/>
          <p:cNvSpPr>
            <a:spLocks noGrp="1"/>
          </p:cNvSpPr>
          <p:nvPr>
            <p:ph idx="1"/>
          </p:nvPr>
        </p:nvSpPr>
        <p:spPr>
          <a:xfrm>
            <a:off x="457200" y="1219200"/>
            <a:ext cx="8229600" cy="4389120"/>
          </a:xfrm>
        </p:spPr>
        <p:txBody>
          <a:bodyPr>
            <a:normAutofit/>
          </a:bodyPr>
          <a:lstStyle/>
          <a:p>
            <a:pPr marL="0" indent="0">
              <a:buNone/>
            </a:pPr>
            <a:r>
              <a:rPr lang="en-US" sz="1400" dirty="0" smtClean="0"/>
              <a:t>class </a:t>
            </a:r>
            <a:r>
              <a:rPr lang="en-US" sz="1400" dirty="0"/>
              <a:t>a():</a:t>
            </a:r>
          </a:p>
          <a:p>
            <a:pPr marL="0" indent="0">
              <a:buNone/>
            </a:pPr>
            <a:r>
              <a:rPr lang="en-US" sz="1400" dirty="0"/>
              <a:t>   </a:t>
            </a:r>
            <a:r>
              <a:rPr lang="en-US" sz="1400" dirty="0" err="1"/>
              <a:t>def</a:t>
            </a:r>
            <a:r>
              <a:rPr lang="en-US" sz="1400" dirty="0"/>
              <a:t> __</a:t>
            </a:r>
            <a:r>
              <a:rPr lang="en-US" sz="1400" dirty="0" err="1"/>
              <a:t>init</a:t>
            </a:r>
            <a:r>
              <a:rPr lang="en-US" sz="1400" dirty="0"/>
              <a:t>__(self):</a:t>
            </a:r>
          </a:p>
          <a:p>
            <a:pPr marL="0" indent="0">
              <a:buNone/>
            </a:pPr>
            <a:r>
              <a:rPr lang="en-US" sz="1400" dirty="0"/>
              <a:t>      print("A")</a:t>
            </a:r>
          </a:p>
          <a:p>
            <a:pPr marL="0" indent="0">
              <a:buNone/>
            </a:pPr>
            <a:r>
              <a:rPr lang="en-US" sz="1400" dirty="0"/>
              <a:t>   </a:t>
            </a:r>
            <a:r>
              <a:rPr lang="en-US" sz="1400" dirty="0" err="1"/>
              <a:t>def</a:t>
            </a:r>
            <a:r>
              <a:rPr lang="en-US" sz="1400" dirty="0"/>
              <a:t> display(self):</a:t>
            </a:r>
          </a:p>
          <a:p>
            <a:pPr marL="0" indent="0">
              <a:buNone/>
            </a:pPr>
            <a:r>
              <a:rPr lang="en-US" sz="1400" dirty="0"/>
              <a:t>      print("you are in class a")</a:t>
            </a:r>
          </a:p>
          <a:p>
            <a:pPr marL="0" indent="0">
              <a:buNone/>
            </a:pPr>
            <a:r>
              <a:rPr lang="en-US" sz="1400" dirty="0"/>
              <a:t>class b():</a:t>
            </a:r>
          </a:p>
          <a:p>
            <a:pPr marL="0" indent="0">
              <a:buNone/>
            </a:pPr>
            <a:r>
              <a:rPr lang="en-US" sz="1400" dirty="0"/>
              <a:t>   </a:t>
            </a:r>
            <a:r>
              <a:rPr lang="en-US" sz="1400" dirty="0" err="1"/>
              <a:t>def</a:t>
            </a:r>
            <a:r>
              <a:rPr lang="en-US" sz="1400" dirty="0"/>
              <a:t> display(self):</a:t>
            </a:r>
          </a:p>
          <a:p>
            <a:pPr marL="0" indent="0">
              <a:buNone/>
            </a:pPr>
            <a:r>
              <a:rPr lang="en-US" sz="1400" dirty="0"/>
              <a:t>      print("you are in class b")</a:t>
            </a:r>
          </a:p>
          <a:p>
            <a:pPr marL="0" indent="0">
              <a:buNone/>
            </a:pPr>
            <a:r>
              <a:rPr lang="en-US" sz="1400" dirty="0" err="1" smtClean="0"/>
              <a:t>ob</a:t>
            </a:r>
            <a:r>
              <a:rPr lang="en-US" sz="1400" dirty="0" smtClean="0"/>
              <a:t>=a()                        object</a:t>
            </a:r>
          </a:p>
          <a:p>
            <a:pPr marL="0" indent="0">
              <a:buNone/>
            </a:pPr>
            <a:endParaRPr lang="en-US" sz="1400" dirty="0"/>
          </a:p>
          <a:p>
            <a:pPr marL="0" indent="0">
              <a:buNone/>
            </a:pPr>
            <a:r>
              <a:rPr lang="en-US" sz="1400" dirty="0" smtClean="0"/>
              <a:t>o/p: A</a:t>
            </a:r>
            <a:endParaRPr lang="en-US" sz="1400" dirty="0"/>
          </a:p>
          <a:p>
            <a:pPr marL="0" indent="0">
              <a:buNone/>
            </a:pPr>
            <a:endParaRPr lang="en-US" dirty="0"/>
          </a:p>
        </p:txBody>
      </p:sp>
      <p:cxnSp>
        <p:nvCxnSpPr>
          <p:cNvPr id="5" name="Straight Connector 4"/>
          <p:cNvCxnSpPr/>
          <p:nvPr/>
        </p:nvCxnSpPr>
        <p:spPr>
          <a:xfrm flipV="1">
            <a:off x="1295400" y="1447800"/>
            <a:ext cx="1905000" cy="152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352800" y="1165554"/>
            <a:ext cx="1337354" cy="369332"/>
          </a:xfrm>
          <a:prstGeom prst="rect">
            <a:avLst/>
          </a:prstGeom>
          <a:noFill/>
        </p:spPr>
        <p:txBody>
          <a:bodyPr wrap="none" rtlCol="0">
            <a:spAutoFit/>
          </a:bodyPr>
          <a:lstStyle/>
          <a:p>
            <a:r>
              <a:rPr lang="en-US" dirty="0" smtClean="0"/>
              <a:t>constructor</a:t>
            </a:r>
            <a:endParaRPr lang="en-US" dirty="0"/>
          </a:p>
        </p:txBody>
      </p:sp>
      <p:cxnSp>
        <p:nvCxnSpPr>
          <p:cNvPr id="8" name="Straight Connector 7"/>
          <p:cNvCxnSpPr/>
          <p:nvPr/>
        </p:nvCxnSpPr>
        <p:spPr>
          <a:xfrm>
            <a:off x="762000" y="3429000"/>
            <a:ext cx="1219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H="1">
            <a:off x="3581400" y="1981200"/>
            <a:ext cx="76200" cy="3810000"/>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962400" y="2514600"/>
            <a:ext cx="3030573" cy="3416320"/>
          </a:xfrm>
          <a:prstGeom prst="rect">
            <a:avLst/>
          </a:prstGeom>
          <a:noFill/>
        </p:spPr>
        <p:txBody>
          <a:bodyPr wrap="none" rtlCol="0">
            <a:spAutoFit/>
          </a:bodyPr>
          <a:lstStyle/>
          <a:p>
            <a:r>
              <a:rPr lang="en-US" dirty="0"/>
              <a:t>class a():</a:t>
            </a:r>
          </a:p>
          <a:p>
            <a:r>
              <a:rPr lang="en-US" dirty="0"/>
              <a:t>   </a:t>
            </a:r>
            <a:r>
              <a:rPr lang="en-US" dirty="0" err="1"/>
              <a:t>def</a:t>
            </a:r>
            <a:r>
              <a:rPr lang="en-US" dirty="0"/>
              <a:t> __</a:t>
            </a:r>
            <a:r>
              <a:rPr lang="en-US" dirty="0" err="1"/>
              <a:t>init</a:t>
            </a:r>
            <a:r>
              <a:rPr lang="en-US" dirty="0"/>
              <a:t>__(self):</a:t>
            </a:r>
          </a:p>
          <a:p>
            <a:r>
              <a:rPr lang="en-US" dirty="0"/>
              <a:t>      print("A")</a:t>
            </a:r>
          </a:p>
          <a:p>
            <a:r>
              <a:rPr lang="en-US" dirty="0"/>
              <a:t>   </a:t>
            </a:r>
            <a:r>
              <a:rPr lang="en-US" dirty="0" err="1"/>
              <a:t>def</a:t>
            </a:r>
            <a:r>
              <a:rPr lang="en-US" dirty="0"/>
              <a:t> display(self):</a:t>
            </a:r>
          </a:p>
          <a:p>
            <a:r>
              <a:rPr lang="en-US" dirty="0"/>
              <a:t>      print("you are in class a")</a:t>
            </a:r>
          </a:p>
          <a:p>
            <a:r>
              <a:rPr lang="en-US" dirty="0"/>
              <a:t>class b(a):</a:t>
            </a:r>
          </a:p>
          <a:p>
            <a:r>
              <a:rPr lang="en-US" dirty="0"/>
              <a:t>   </a:t>
            </a:r>
            <a:r>
              <a:rPr lang="en-US" dirty="0" err="1"/>
              <a:t>def</a:t>
            </a:r>
            <a:r>
              <a:rPr lang="en-US" dirty="0"/>
              <a:t> display(self):</a:t>
            </a:r>
          </a:p>
          <a:p>
            <a:r>
              <a:rPr lang="en-US" dirty="0"/>
              <a:t>      print("you are in class b")</a:t>
            </a:r>
          </a:p>
          <a:p>
            <a:r>
              <a:rPr lang="en-US" dirty="0" err="1"/>
              <a:t>ob</a:t>
            </a:r>
            <a:r>
              <a:rPr lang="en-US" dirty="0"/>
              <a:t>=b</a:t>
            </a:r>
            <a:r>
              <a:rPr lang="en-US" dirty="0" smtClean="0"/>
              <a:t>()</a:t>
            </a:r>
          </a:p>
          <a:p>
            <a:endParaRPr lang="en-US" dirty="0"/>
          </a:p>
          <a:p>
            <a:r>
              <a:rPr lang="en-US" dirty="0" smtClean="0"/>
              <a:t>o/p: A</a:t>
            </a:r>
            <a:endParaRPr lang="en-US" dirty="0"/>
          </a:p>
          <a:p>
            <a:endParaRPr lang="en-US" dirty="0"/>
          </a:p>
        </p:txBody>
      </p:sp>
    </p:spTree>
    <p:extLst>
      <p:ext uri="{BB962C8B-B14F-4D97-AF65-F5344CB8AC3E}">
        <p14:creationId xmlns:p14="http://schemas.microsoft.com/office/powerpoint/2010/main" val="2315155091"/>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4389120"/>
          </a:xfrm>
        </p:spPr>
        <p:txBody>
          <a:bodyPr>
            <a:normAutofit fontScale="70000" lnSpcReduction="20000"/>
          </a:bodyPr>
          <a:lstStyle/>
          <a:p>
            <a:pPr marL="0" indent="0">
              <a:buNone/>
            </a:pPr>
            <a:endParaRPr lang="en-US" dirty="0"/>
          </a:p>
          <a:p>
            <a:pPr marL="0" indent="0">
              <a:buNone/>
            </a:pPr>
            <a:r>
              <a:rPr lang="en-US" dirty="0"/>
              <a:t>class a():</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print("A")</a:t>
            </a:r>
          </a:p>
          <a:p>
            <a:pPr marL="0" indent="0">
              <a:buNone/>
            </a:pPr>
            <a:r>
              <a:rPr lang="en-US" dirty="0"/>
              <a:t>   </a:t>
            </a:r>
            <a:r>
              <a:rPr lang="en-US" dirty="0" err="1"/>
              <a:t>def</a:t>
            </a:r>
            <a:r>
              <a:rPr lang="en-US" dirty="0"/>
              <a:t> display(self):</a:t>
            </a:r>
          </a:p>
          <a:p>
            <a:pPr marL="0" indent="0">
              <a:buNone/>
            </a:pPr>
            <a:r>
              <a:rPr lang="en-US" dirty="0"/>
              <a:t>      print("you are in class a")</a:t>
            </a:r>
          </a:p>
          <a:p>
            <a:pPr marL="0" indent="0">
              <a:buNone/>
            </a:pPr>
            <a:r>
              <a:rPr lang="en-US" dirty="0"/>
              <a:t>class b(a):</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#super().__</a:t>
            </a:r>
            <a:r>
              <a:rPr lang="en-US" dirty="0" err="1"/>
              <a:t>init</a:t>
            </a:r>
            <a:r>
              <a:rPr lang="en-US" dirty="0"/>
              <a:t>__()</a:t>
            </a:r>
          </a:p>
          <a:p>
            <a:pPr marL="0" indent="0">
              <a:buNone/>
            </a:pPr>
            <a:r>
              <a:rPr lang="en-US" dirty="0"/>
              <a:t>      print("B")</a:t>
            </a:r>
          </a:p>
          <a:p>
            <a:pPr marL="0" indent="0">
              <a:buNone/>
            </a:pPr>
            <a:r>
              <a:rPr lang="en-US" dirty="0"/>
              <a:t>   </a:t>
            </a:r>
            <a:r>
              <a:rPr lang="en-US" dirty="0" err="1"/>
              <a:t>def</a:t>
            </a:r>
            <a:r>
              <a:rPr lang="en-US" dirty="0"/>
              <a:t> display(self):</a:t>
            </a:r>
          </a:p>
          <a:p>
            <a:pPr marL="0" indent="0">
              <a:buNone/>
            </a:pPr>
            <a:r>
              <a:rPr lang="en-US" dirty="0"/>
              <a:t>      print("you are in class b")</a:t>
            </a:r>
          </a:p>
          <a:p>
            <a:pPr marL="0" indent="0">
              <a:buNone/>
            </a:pPr>
            <a:r>
              <a:rPr lang="en-US" dirty="0" err="1"/>
              <a:t>ob</a:t>
            </a:r>
            <a:r>
              <a:rPr lang="en-US" dirty="0"/>
              <a:t>=b</a:t>
            </a:r>
            <a:r>
              <a:rPr lang="en-US" dirty="0" smtClean="0"/>
              <a:t>()</a:t>
            </a:r>
          </a:p>
          <a:p>
            <a:pPr marL="0" indent="0">
              <a:buNone/>
            </a:pPr>
            <a:endParaRPr lang="en-US" dirty="0" smtClean="0"/>
          </a:p>
          <a:p>
            <a:pPr marL="0" indent="0">
              <a:buNone/>
            </a:pPr>
            <a:r>
              <a:rPr lang="en-US" dirty="0" smtClean="0"/>
              <a:t>o/p: B</a:t>
            </a:r>
            <a:endParaRPr lang="en-US" dirty="0"/>
          </a:p>
          <a:p>
            <a:pPr marL="0" indent="0">
              <a:buNone/>
            </a:pPr>
            <a:endParaRPr lang="en-US" dirty="0"/>
          </a:p>
          <a:p>
            <a:pPr marL="0" indent="0">
              <a:buNone/>
            </a:pPr>
            <a:endParaRPr lang="en-US" dirty="0"/>
          </a:p>
        </p:txBody>
      </p:sp>
      <p:cxnSp>
        <p:nvCxnSpPr>
          <p:cNvPr id="5" name="Straight Connector 4"/>
          <p:cNvCxnSpPr/>
          <p:nvPr/>
        </p:nvCxnSpPr>
        <p:spPr>
          <a:xfrm>
            <a:off x="4419600" y="838200"/>
            <a:ext cx="76200" cy="5105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76800" y="1143000"/>
            <a:ext cx="3030573" cy="4524315"/>
          </a:xfrm>
          <a:prstGeom prst="rect">
            <a:avLst/>
          </a:prstGeom>
          <a:noFill/>
        </p:spPr>
        <p:txBody>
          <a:bodyPr wrap="none" rtlCol="0">
            <a:spAutoFit/>
          </a:bodyPr>
          <a:lstStyle/>
          <a:p>
            <a:r>
              <a:rPr lang="en-US" dirty="0"/>
              <a:t>class a():</a:t>
            </a:r>
          </a:p>
          <a:p>
            <a:r>
              <a:rPr lang="en-US" dirty="0"/>
              <a:t>   </a:t>
            </a:r>
            <a:r>
              <a:rPr lang="en-US" dirty="0" err="1"/>
              <a:t>def</a:t>
            </a:r>
            <a:r>
              <a:rPr lang="en-US" dirty="0"/>
              <a:t> __</a:t>
            </a:r>
            <a:r>
              <a:rPr lang="en-US" dirty="0" err="1"/>
              <a:t>init</a:t>
            </a:r>
            <a:r>
              <a:rPr lang="en-US" dirty="0"/>
              <a:t>__(self):</a:t>
            </a:r>
          </a:p>
          <a:p>
            <a:r>
              <a:rPr lang="en-US" dirty="0"/>
              <a:t>      print("A")</a:t>
            </a:r>
          </a:p>
          <a:p>
            <a:r>
              <a:rPr lang="en-US" dirty="0"/>
              <a:t>   </a:t>
            </a:r>
            <a:r>
              <a:rPr lang="en-US" dirty="0" err="1"/>
              <a:t>def</a:t>
            </a:r>
            <a:r>
              <a:rPr lang="en-US" dirty="0"/>
              <a:t> display(self):</a:t>
            </a:r>
          </a:p>
          <a:p>
            <a:r>
              <a:rPr lang="en-US" dirty="0"/>
              <a:t>      print("you are in class a")</a:t>
            </a:r>
          </a:p>
          <a:p>
            <a:r>
              <a:rPr lang="en-US" dirty="0"/>
              <a:t>class b(a):</a:t>
            </a:r>
          </a:p>
          <a:p>
            <a:r>
              <a:rPr lang="en-US" dirty="0"/>
              <a:t>   </a:t>
            </a:r>
            <a:r>
              <a:rPr lang="en-US" dirty="0" err="1"/>
              <a:t>def</a:t>
            </a:r>
            <a:r>
              <a:rPr lang="en-US" dirty="0"/>
              <a:t> __</a:t>
            </a:r>
            <a:r>
              <a:rPr lang="en-US" dirty="0" err="1"/>
              <a:t>init</a:t>
            </a:r>
            <a:r>
              <a:rPr lang="en-US" dirty="0"/>
              <a:t>__(self):</a:t>
            </a:r>
          </a:p>
          <a:p>
            <a:r>
              <a:rPr lang="en-US" dirty="0"/>
              <a:t>      super().__</a:t>
            </a:r>
            <a:r>
              <a:rPr lang="en-US" dirty="0" err="1"/>
              <a:t>init</a:t>
            </a:r>
            <a:r>
              <a:rPr lang="en-US" dirty="0"/>
              <a:t>__()</a:t>
            </a:r>
          </a:p>
          <a:p>
            <a:r>
              <a:rPr lang="en-US" dirty="0"/>
              <a:t>      print("B")</a:t>
            </a:r>
          </a:p>
          <a:p>
            <a:r>
              <a:rPr lang="en-US" dirty="0"/>
              <a:t>   </a:t>
            </a:r>
            <a:r>
              <a:rPr lang="en-US" dirty="0" err="1"/>
              <a:t>def</a:t>
            </a:r>
            <a:r>
              <a:rPr lang="en-US" dirty="0"/>
              <a:t> display(self):</a:t>
            </a:r>
          </a:p>
          <a:p>
            <a:r>
              <a:rPr lang="en-US" dirty="0"/>
              <a:t>      print("you are in class b")</a:t>
            </a:r>
          </a:p>
          <a:p>
            <a:r>
              <a:rPr lang="en-US" dirty="0" err="1"/>
              <a:t>ob</a:t>
            </a:r>
            <a:r>
              <a:rPr lang="en-US" dirty="0"/>
              <a:t>=b</a:t>
            </a:r>
            <a:r>
              <a:rPr lang="en-US" dirty="0" smtClean="0"/>
              <a:t>()</a:t>
            </a:r>
          </a:p>
          <a:p>
            <a:r>
              <a:rPr lang="en-US" dirty="0" err="1" smtClean="0"/>
              <a:t>ob.display</a:t>
            </a:r>
            <a:r>
              <a:rPr lang="en-US" dirty="0" smtClean="0"/>
              <a:t>()</a:t>
            </a:r>
            <a:endParaRPr lang="en-US" dirty="0"/>
          </a:p>
          <a:p>
            <a:endParaRPr lang="en-US" dirty="0" smtClean="0"/>
          </a:p>
          <a:p>
            <a:r>
              <a:rPr lang="en-US" dirty="0" smtClean="0"/>
              <a:t>o/p: A</a:t>
            </a:r>
          </a:p>
          <a:p>
            <a:r>
              <a:rPr lang="en-US" dirty="0"/>
              <a:t> </a:t>
            </a:r>
            <a:r>
              <a:rPr lang="en-US" dirty="0" smtClean="0"/>
              <a:t>       B</a:t>
            </a:r>
            <a:endParaRPr lang="en-US" dirty="0"/>
          </a:p>
        </p:txBody>
      </p:sp>
    </p:spTree>
    <p:extLst>
      <p:ext uri="{BB962C8B-B14F-4D97-AF65-F5344CB8AC3E}">
        <p14:creationId xmlns:p14="http://schemas.microsoft.com/office/powerpoint/2010/main" val="32261434"/>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Add the init() function</a:t>
            </a:r>
            <a:endParaRPr lang="en-US" dirty="0">
              <a:latin typeface="Algerian" pitchFamily="82" charset="0"/>
            </a:endParaRPr>
          </a:p>
        </p:txBody>
      </p:sp>
      <p:sp>
        <p:nvSpPr>
          <p:cNvPr id="3" name="Content Placeholder 2"/>
          <p:cNvSpPr>
            <a:spLocks noGrp="1"/>
          </p:cNvSpPr>
          <p:nvPr>
            <p:ph idx="1"/>
          </p:nvPr>
        </p:nvSpPr>
        <p:spPr/>
        <p:txBody>
          <a:bodyPr/>
          <a:lstStyle/>
          <a:p>
            <a:r>
              <a:rPr lang="en-US" b="1" dirty="0" smtClean="0"/>
              <a:t>Note:</a:t>
            </a:r>
            <a:r>
              <a:rPr lang="en-US" dirty="0" smtClean="0"/>
              <a:t> The __init__() function is called automatically every time the class is being used to create a new object.</a:t>
            </a:r>
          </a:p>
          <a:p>
            <a:r>
              <a:rPr lang="en-US" dirty="0" smtClean="0"/>
              <a:t/>
            </a:r>
            <a:br>
              <a:rPr lang="en-US" dirty="0" smtClean="0"/>
            </a:br>
            <a:r>
              <a:rPr lang="en-US" dirty="0" smtClean="0"/>
              <a:t>Add the __init__() function to the Student class:</a:t>
            </a:r>
          </a:p>
          <a:p>
            <a:r>
              <a:rPr lang="en-US" dirty="0" smtClean="0"/>
              <a:t>class Student(Person):</a:t>
            </a:r>
            <a:br>
              <a:rPr lang="en-US" dirty="0" smtClean="0"/>
            </a:br>
            <a:r>
              <a:rPr lang="en-US" dirty="0" smtClean="0"/>
              <a:t>  def __init__(self, </a:t>
            </a:r>
            <a:r>
              <a:rPr lang="en-US" dirty="0" err="1" smtClean="0"/>
              <a:t>fname</a:t>
            </a:r>
            <a:r>
              <a:rPr lang="en-US" dirty="0" smtClean="0"/>
              <a:t>, </a:t>
            </a:r>
            <a:r>
              <a:rPr lang="en-US" dirty="0" err="1" smtClean="0"/>
              <a:t>lname</a:t>
            </a:r>
            <a:r>
              <a:rPr lang="en-US" dirty="0" smtClean="0"/>
              <a:t>):</a:t>
            </a:r>
            <a:br>
              <a:rPr lang="en-US" dirty="0" smtClean="0"/>
            </a:br>
            <a:r>
              <a:rPr lang="en-US" dirty="0" smtClean="0"/>
              <a:t>    </a:t>
            </a:r>
            <a:r>
              <a:rPr lang="en-US" dirty="0" err="1" smtClean="0"/>
              <a:t>Person.__init</a:t>
            </a:r>
            <a:r>
              <a:rPr lang="en-US" dirty="0" smtClean="0"/>
              <a:t>__(self, </a:t>
            </a:r>
            <a:r>
              <a:rPr lang="en-US" dirty="0" err="1" smtClean="0"/>
              <a:t>fname</a:t>
            </a:r>
            <a:r>
              <a:rPr lang="en-US" dirty="0" smtClean="0"/>
              <a:t>, </a:t>
            </a:r>
            <a:r>
              <a:rPr lang="en-US" dirty="0" err="1" smtClean="0"/>
              <a:t>lname</a:t>
            </a:r>
            <a:r>
              <a:rPr lang="en-US" dirty="0" smtClean="0"/>
              <a:t>)</a:t>
            </a:r>
            <a:endParaRPr lang="en-US" dirty="0"/>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Add properties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class Student(Person):</a:t>
            </a:r>
            <a:br>
              <a:rPr lang="en-US" dirty="0" smtClean="0"/>
            </a:br>
            <a:r>
              <a:rPr lang="en-US" dirty="0" smtClean="0"/>
              <a:t>  def __init__(self, </a:t>
            </a:r>
            <a:r>
              <a:rPr lang="en-US" dirty="0" err="1" smtClean="0"/>
              <a:t>fname</a:t>
            </a:r>
            <a:r>
              <a:rPr lang="en-US" dirty="0" smtClean="0"/>
              <a:t>, </a:t>
            </a:r>
            <a:r>
              <a:rPr lang="en-US" dirty="0" err="1" smtClean="0"/>
              <a:t>lname</a:t>
            </a:r>
            <a:r>
              <a:rPr lang="en-US" dirty="0" smtClean="0"/>
              <a:t>):</a:t>
            </a:r>
            <a:br>
              <a:rPr lang="en-US" dirty="0" smtClean="0"/>
            </a:br>
            <a:r>
              <a:rPr lang="en-US" dirty="0" smtClean="0"/>
              <a:t>    super().__init__(</a:t>
            </a:r>
            <a:r>
              <a:rPr lang="en-US" dirty="0" err="1" smtClean="0"/>
              <a:t>fname</a:t>
            </a:r>
            <a:r>
              <a:rPr lang="en-US" dirty="0" smtClean="0"/>
              <a:t>, </a:t>
            </a:r>
            <a:r>
              <a:rPr lang="en-US" dirty="0" err="1" smtClean="0"/>
              <a:t>lname</a:t>
            </a:r>
            <a:r>
              <a:rPr lang="en-US" dirty="0" smtClean="0"/>
              <a:t>)</a:t>
            </a:r>
            <a:br>
              <a:rPr lang="en-US" dirty="0" smtClean="0"/>
            </a:br>
            <a:r>
              <a:rPr lang="en-US" dirty="0" smtClean="0"/>
              <a:t>    </a:t>
            </a:r>
            <a:r>
              <a:rPr lang="en-US" dirty="0" err="1" smtClean="0"/>
              <a:t>self.graduationyear</a:t>
            </a:r>
            <a:r>
              <a:rPr lang="en-US" dirty="0" smtClean="0"/>
              <a:t> = 2019</a:t>
            </a:r>
          </a:p>
          <a:p>
            <a:pPr>
              <a:buNone/>
            </a:pPr>
            <a:r>
              <a:rPr lang="en-US" dirty="0" smtClean="0"/>
              <a:t> </a:t>
            </a:r>
            <a:br>
              <a:rPr lang="en-US" dirty="0" smtClean="0"/>
            </a:br>
            <a:r>
              <a:rPr lang="en-US" dirty="0" smtClean="0"/>
              <a:t>x = Student("Mike", "Olsen", 2019)</a:t>
            </a:r>
            <a:endParaRPr lang="en-US" dirty="0"/>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Add methods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  def __init__(self, </a:t>
            </a:r>
            <a:r>
              <a:rPr lang="en-US" dirty="0" err="1" smtClean="0"/>
              <a:t>fname</a:t>
            </a:r>
            <a:r>
              <a:rPr lang="en-US" dirty="0" smtClean="0"/>
              <a:t>, </a:t>
            </a:r>
            <a:r>
              <a:rPr lang="en-US" dirty="0" err="1" smtClean="0"/>
              <a:t>lname</a:t>
            </a:r>
            <a:r>
              <a:rPr lang="en-US" dirty="0" smtClean="0"/>
              <a:t>, year):</a:t>
            </a:r>
            <a:br>
              <a:rPr lang="en-US" dirty="0" smtClean="0"/>
            </a:br>
            <a:r>
              <a:rPr lang="en-US" dirty="0" smtClean="0"/>
              <a:t>    super().__init__(</a:t>
            </a:r>
            <a:r>
              <a:rPr lang="en-US" dirty="0" err="1" smtClean="0"/>
              <a:t>fname</a:t>
            </a:r>
            <a:r>
              <a:rPr lang="en-US" dirty="0" smtClean="0"/>
              <a:t>, </a:t>
            </a:r>
            <a:r>
              <a:rPr lang="en-US" dirty="0" err="1" smtClean="0"/>
              <a:t>lname</a:t>
            </a:r>
            <a:r>
              <a:rPr lang="en-US" dirty="0" smtClean="0"/>
              <a:t>)</a:t>
            </a:r>
            <a:br>
              <a:rPr lang="en-US" dirty="0" smtClean="0"/>
            </a:br>
            <a:r>
              <a:rPr lang="en-US" dirty="0" smtClean="0"/>
              <a:t>    </a:t>
            </a:r>
            <a:r>
              <a:rPr lang="en-US" dirty="0" err="1" smtClean="0"/>
              <a:t>self.graduationyear</a:t>
            </a:r>
            <a:r>
              <a:rPr lang="en-US" dirty="0" smtClean="0"/>
              <a:t> = year</a:t>
            </a:r>
            <a:br>
              <a:rPr lang="en-US" dirty="0" smtClean="0"/>
            </a:br>
            <a:r>
              <a:rPr lang="en-US" dirty="0" smtClean="0"/>
              <a:t/>
            </a:r>
            <a:br>
              <a:rPr lang="en-US" dirty="0" smtClean="0"/>
            </a:br>
            <a:r>
              <a:rPr lang="en-US" dirty="0" smtClean="0"/>
              <a:t>  def welcome(self):</a:t>
            </a:r>
            <a:br>
              <a:rPr lang="en-US" dirty="0" smtClean="0"/>
            </a:br>
            <a:r>
              <a:rPr lang="en-US" dirty="0" smtClean="0"/>
              <a:t>    print("Welcome", </a:t>
            </a:r>
            <a:r>
              <a:rPr lang="en-US" dirty="0" err="1" smtClean="0"/>
              <a:t>self.firstname</a:t>
            </a:r>
            <a:r>
              <a:rPr lang="en-US" dirty="0" smtClean="0"/>
              <a:t>, </a:t>
            </a:r>
            <a:r>
              <a:rPr lang="en-US" dirty="0" err="1" smtClean="0"/>
              <a:t>self.lastname</a:t>
            </a:r>
            <a:r>
              <a:rPr lang="en-US" dirty="0" smtClean="0"/>
              <a:t>, "to the class of", </a:t>
            </a:r>
            <a:r>
              <a:rPr lang="en-US" dirty="0" err="1" smtClean="0"/>
              <a:t>self.graduationyear</a:t>
            </a:r>
            <a:r>
              <a:rPr lang="en-US" dirty="0" smtClean="0"/>
              <a:t>)</a:t>
            </a:r>
            <a:endParaRPr lang="en-US" dirty="0"/>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515112"/>
          </a:xfrm>
        </p:spPr>
        <p:txBody>
          <a:bodyPr>
            <a:normAutofit fontScale="90000"/>
          </a:bodyPr>
          <a:lstStyle/>
          <a:p>
            <a:r>
              <a:rPr lang="en-US" dirty="0" smtClean="0"/>
              <a:t>Ex:</a:t>
            </a:r>
            <a:endParaRPr lang="en-US" dirty="0"/>
          </a:p>
        </p:txBody>
      </p:sp>
      <p:sp>
        <p:nvSpPr>
          <p:cNvPr id="3" name="Content Placeholder 2"/>
          <p:cNvSpPr>
            <a:spLocks noGrp="1"/>
          </p:cNvSpPr>
          <p:nvPr>
            <p:ph idx="1"/>
          </p:nvPr>
        </p:nvSpPr>
        <p:spPr>
          <a:xfrm>
            <a:off x="533400" y="838200"/>
            <a:ext cx="8229600" cy="5791200"/>
          </a:xfrm>
        </p:spPr>
        <p:txBody>
          <a:bodyPr>
            <a:normAutofit fontScale="62500" lnSpcReduction="20000"/>
          </a:bodyPr>
          <a:lstStyle/>
          <a:p>
            <a:pPr marL="0" indent="0">
              <a:buNone/>
            </a:pPr>
            <a:r>
              <a:rPr lang="en-US" dirty="0"/>
              <a:t>class a():</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print("A")</a:t>
            </a:r>
          </a:p>
          <a:p>
            <a:pPr marL="0" indent="0">
              <a:buNone/>
            </a:pPr>
            <a:r>
              <a:rPr lang="en-US" dirty="0"/>
              <a:t>   </a:t>
            </a:r>
            <a:r>
              <a:rPr lang="en-US" dirty="0" err="1"/>
              <a:t>def</a:t>
            </a:r>
            <a:r>
              <a:rPr lang="en-US" dirty="0"/>
              <a:t> display(self):</a:t>
            </a:r>
          </a:p>
          <a:p>
            <a:pPr marL="0" indent="0">
              <a:buNone/>
            </a:pPr>
            <a:r>
              <a:rPr lang="en-US" dirty="0"/>
              <a:t>      print("you are in class a")</a:t>
            </a:r>
          </a:p>
          <a:p>
            <a:pPr marL="0" indent="0">
              <a:buNone/>
            </a:pPr>
            <a:r>
              <a:rPr lang="en-US" dirty="0"/>
              <a:t>class b():</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super().__</a:t>
            </a:r>
            <a:r>
              <a:rPr lang="en-US" dirty="0" err="1"/>
              <a:t>init</a:t>
            </a:r>
            <a:r>
              <a:rPr lang="en-US" dirty="0"/>
              <a:t>__()</a:t>
            </a:r>
          </a:p>
          <a:p>
            <a:pPr marL="0" indent="0">
              <a:buNone/>
            </a:pPr>
            <a:r>
              <a:rPr lang="en-US" dirty="0"/>
              <a:t>      print("B")</a:t>
            </a:r>
          </a:p>
          <a:p>
            <a:pPr marL="0" indent="0">
              <a:buNone/>
            </a:pPr>
            <a:r>
              <a:rPr lang="en-US" dirty="0"/>
              <a:t>   </a:t>
            </a:r>
            <a:r>
              <a:rPr lang="en-US" dirty="0" err="1"/>
              <a:t>def</a:t>
            </a:r>
            <a:r>
              <a:rPr lang="en-US" dirty="0"/>
              <a:t> display(self):</a:t>
            </a:r>
          </a:p>
          <a:p>
            <a:pPr marL="0" indent="0">
              <a:buNone/>
            </a:pPr>
            <a:r>
              <a:rPr lang="en-US" dirty="0"/>
              <a:t>      print("you are in class b")</a:t>
            </a:r>
          </a:p>
          <a:p>
            <a:pPr marL="0" indent="0">
              <a:buNone/>
            </a:pPr>
            <a:r>
              <a:rPr lang="en-US" dirty="0"/>
              <a:t>class c(</a:t>
            </a:r>
            <a:r>
              <a:rPr lang="en-US" dirty="0" err="1"/>
              <a:t>b,a</a:t>
            </a:r>
            <a:r>
              <a:rPr lang="en-US" dirty="0"/>
              <a:t>):</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super().__</a:t>
            </a:r>
            <a:r>
              <a:rPr lang="en-US" dirty="0" err="1"/>
              <a:t>init</a:t>
            </a:r>
            <a:r>
              <a:rPr lang="en-US" dirty="0"/>
              <a:t>__()</a:t>
            </a:r>
          </a:p>
          <a:p>
            <a:pPr marL="0" indent="0">
              <a:buNone/>
            </a:pPr>
            <a:r>
              <a:rPr lang="en-US" dirty="0"/>
              <a:t>      print("c")</a:t>
            </a:r>
          </a:p>
          <a:p>
            <a:pPr marL="0" indent="0">
              <a:buNone/>
            </a:pPr>
            <a:r>
              <a:rPr lang="en-US" dirty="0"/>
              <a:t>   </a:t>
            </a:r>
            <a:r>
              <a:rPr lang="en-US" dirty="0" err="1"/>
              <a:t>def</a:t>
            </a:r>
            <a:r>
              <a:rPr lang="en-US" dirty="0"/>
              <a:t> display(self):</a:t>
            </a:r>
          </a:p>
          <a:p>
            <a:pPr marL="0" indent="0">
              <a:buNone/>
            </a:pPr>
            <a:r>
              <a:rPr lang="en-US" dirty="0"/>
              <a:t>      print("you are in class c")</a:t>
            </a:r>
          </a:p>
          <a:p>
            <a:pPr marL="0" indent="0">
              <a:buNone/>
            </a:pPr>
            <a:r>
              <a:rPr lang="en-US" dirty="0" err="1"/>
              <a:t>ob</a:t>
            </a:r>
            <a:r>
              <a:rPr lang="en-US" dirty="0"/>
              <a:t>=c</a:t>
            </a:r>
            <a:r>
              <a:rPr lang="en-US" dirty="0" smtClean="0"/>
              <a:t>()</a:t>
            </a:r>
          </a:p>
          <a:p>
            <a:pPr marL="0" indent="0">
              <a:buNone/>
            </a:pPr>
            <a:endParaRPr lang="en-US" dirty="0"/>
          </a:p>
          <a:p>
            <a:pPr marL="0" indent="0">
              <a:buNone/>
            </a:pPr>
            <a:r>
              <a:rPr lang="en-US" dirty="0" smtClean="0"/>
              <a:t>o/p:</a:t>
            </a:r>
          </a:p>
          <a:p>
            <a:pPr marL="0" indent="0">
              <a:buNone/>
            </a:pPr>
            <a:r>
              <a:rPr lang="en-US" dirty="0" smtClean="0"/>
              <a:t>A</a:t>
            </a:r>
          </a:p>
          <a:p>
            <a:pPr marL="0" indent="0">
              <a:buNone/>
            </a:pPr>
            <a:r>
              <a:rPr lang="en-US" dirty="0" smtClean="0"/>
              <a:t>B</a:t>
            </a:r>
          </a:p>
          <a:p>
            <a:pPr marL="0" indent="0">
              <a:buNone/>
            </a:pPr>
            <a:r>
              <a:rPr lang="en-US" dirty="0"/>
              <a:t>C</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20464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15000"/>
          </a:xfrm>
        </p:spPr>
        <p:txBody>
          <a:bodyPr/>
          <a:lstStyle/>
          <a:p>
            <a:pPr marL="0" indent="0">
              <a:buNone/>
            </a:pPr>
            <a:r>
              <a:rPr lang="en-US" sz="1800" b="1" dirty="0"/>
              <a:t>Step - 5: Opening idle</a:t>
            </a:r>
            <a:endParaRPr lang="en-US" sz="1800" dirty="0"/>
          </a:p>
          <a:p>
            <a:pPr marL="0" indent="0">
              <a:buNone/>
            </a:pPr>
            <a:r>
              <a:rPr lang="en-US" dirty="0"/>
              <a:t/>
            </a:r>
            <a:br>
              <a:rPr lang="en-US" dirty="0"/>
            </a:b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295400"/>
            <a:ext cx="6848475" cy="350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795866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304800"/>
            <a:ext cx="5924550" cy="25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143000" y="2743200"/>
            <a:ext cx="7391400" cy="2923877"/>
          </a:xfrm>
          <a:prstGeom prst="rect">
            <a:avLst/>
          </a:prstGeom>
        </p:spPr>
        <p:txBody>
          <a:bodyPr wrap="square">
            <a:spAutoFit/>
          </a:bodyPr>
          <a:lstStyle/>
          <a:p>
            <a:pPr marL="150876" indent="0">
              <a:buNone/>
            </a:pPr>
            <a:r>
              <a:rPr lang="en-US" sz="2000" dirty="0">
                <a:solidFill>
                  <a:srgbClr val="0070C0"/>
                </a:solidFill>
              </a:rPr>
              <a:t>Overloading:</a:t>
            </a:r>
          </a:p>
          <a:p>
            <a:pPr marL="150876" indent="0" algn="just">
              <a:buNone/>
            </a:pPr>
            <a:r>
              <a:rPr lang="en-US" dirty="0"/>
              <a:t>	Overloading is defining two or more methods with the same name but different parameters. Python does not support method overloading. The super() function and </a:t>
            </a:r>
            <a:r>
              <a:rPr lang="en-US" dirty="0" err="1" smtClean="0"/>
              <a:t>mutiple</a:t>
            </a:r>
            <a:r>
              <a:rPr lang="en-US" dirty="0" smtClean="0"/>
              <a:t> dispatch </a:t>
            </a:r>
            <a:r>
              <a:rPr lang="en-US" dirty="0"/>
              <a:t>module is used to avoid overriding</a:t>
            </a:r>
            <a:r>
              <a:rPr lang="en-US" dirty="0" smtClean="0"/>
              <a:t>.</a:t>
            </a:r>
          </a:p>
          <a:p>
            <a:pPr marL="150876" indent="0">
              <a:buNone/>
            </a:pPr>
            <a:endParaRPr lang="en-US" dirty="0"/>
          </a:p>
          <a:p>
            <a:pPr marL="150876" indent="0">
              <a:buNone/>
            </a:pPr>
            <a:endParaRPr lang="en-US" dirty="0"/>
          </a:p>
          <a:p>
            <a:pPr marL="150876" indent="0">
              <a:buNone/>
            </a:pPr>
            <a:r>
              <a:rPr lang="en-US" sz="2000" dirty="0">
                <a:solidFill>
                  <a:srgbClr val="0070C0"/>
                </a:solidFill>
              </a:rPr>
              <a:t>Overriding:</a:t>
            </a:r>
          </a:p>
          <a:p>
            <a:pPr marL="150876" indent="0">
              <a:buNone/>
            </a:pPr>
            <a:r>
              <a:rPr lang="en-US" dirty="0"/>
              <a:t>	Overriding is redefining a parent class method in the derived class. Overriding requires inheritance for implementation.</a:t>
            </a:r>
          </a:p>
        </p:txBody>
      </p:sp>
    </p:spTree>
    <p:extLst>
      <p:ext uri="{BB962C8B-B14F-4D97-AF65-F5344CB8AC3E}">
        <p14:creationId xmlns:p14="http://schemas.microsoft.com/office/powerpoint/2010/main" val="3201955145"/>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09800" y="838200"/>
            <a:ext cx="4757239"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0257675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0"/>
            <a:ext cx="8229600" cy="762000"/>
          </a:xfrm>
        </p:spPr>
        <p:txBody>
          <a:bodyPr>
            <a:normAutofit fontScale="90000"/>
          </a:bodyPr>
          <a:lstStyle/>
          <a:p>
            <a:r>
              <a:rPr lang="en-US" dirty="0" smtClean="0"/>
              <a:t>Example:  (method overriding)</a:t>
            </a:r>
            <a:endParaRPr lang="en-US" dirty="0"/>
          </a:p>
        </p:txBody>
      </p:sp>
      <p:sp>
        <p:nvSpPr>
          <p:cNvPr id="3" name="Content Placeholder 2"/>
          <p:cNvSpPr>
            <a:spLocks noGrp="1"/>
          </p:cNvSpPr>
          <p:nvPr>
            <p:ph idx="1"/>
          </p:nvPr>
        </p:nvSpPr>
        <p:spPr>
          <a:xfrm>
            <a:off x="533400" y="1143000"/>
            <a:ext cx="8229600" cy="5334000"/>
          </a:xfrm>
        </p:spPr>
        <p:txBody>
          <a:bodyPr>
            <a:normAutofit fontScale="77500" lnSpcReduction="20000"/>
          </a:bodyPr>
          <a:lstStyle/>
          <a:p>
            <a:pPr marL="0" indent="0">
              <a:buNone/>
            </a:pPr>
            <a:r>
              <a:rPr lang="en-US" dirty="0"/>
              <a:t>class sample:</a:t>
            </a:r>
          </a:p>
          <a:p>
            <a:pPr marL="0" indent="0">
              <a:buNone/>
            </a:pPr>
            <a:r>
              <a:rPr lang="en-US" dirty="0"/>
              <a:t>    </a:t>
            </a:r>
            <a:r>
              <a:rPr lang="en-US" dirty="0" err="1"/>
              <a:t>def</a:t>
            </a:r>
            <a:r>
              <a:rPr lang="en-US" dirty="0"/>
              <a:t> hello(self):</a:t>
            </a:r>
          </a:p>
          <a:p>
            <a:pPr marL="0" indent="0">
              <a:buNone/>
            </a:pPr>
            <a:r>
              <a:rPr lang="en-US" dirty="0"/>
              <a:t>        print('hello')</a:t>
            </a:r>
          </a:p>
          <a:p>
            <a:pPr marL="0" indent="0">
              <a:buNone/>
            </a:pPr>
            <a:r>
              <a:rPr lang="en-US" dirty="0"/>
              <a:t>    </a:t>
            </a:r>
            <a:r>
              <a:rPr lang="en-US" dirty="0" err="1"/>
              <a:t>def</a:t>
            </a:r>
            <a:r>
              <a:rPr lang="en-US" dirty="0"/>
              <a:t> hello(self):</a:t>
            </a:r>
          </a:p>
          <a:p>
            <a:pPr marL="0" indent="0">
              <a:buNone/>
            </a:pPr>
            <a:r>
              <a:rPr lang="en-US" dirty="0"/>
              <a:t>        print('welcome</a:t>
            </a:r>
            <a:r>
              <a:rPr lang="en-US" dirty="0" smtClean="0"/>
              <a:t>')</a:t>
            </a:r>
            <a:endParaRPr lang="en-US" dirty="0"/>
          </a:p>
          <a:p>
            <a:pPr marL="0" indent="0">
              <a:buNone/>
            </a:pPr>
            <a:r>
              <a:rPr lang="en-US" dirty="0"/>
              <a:t>class copy(sample):</a:t>
            </a:r>
          </a:p>
          <a:p>
            <a:pPr marL="0" indent="0">
              <a:buNone/>
            </a:pPr>
            <a:r>
              <a:rPr lang="en-US" dirty="0"/>
              <a:t>    </a:t>
            </a:r>
            <a:r>
              <a:rPr lang="en-US" dirty="0" err="1"/>
              <a:t>def</a:t>
            </a:r>
            <a:r>
              <a:rPr lang="en-US" dirty="0"/>
              <a:t> hello(self):</a:t>
            </a:r>
          </a:p>
          <a:p>
            <a:pPr marL="0" indent="0">
              <a:buNone/>
            </a:pPr>
            <a:r>
              <a:rPr lang="en-US" dirty="0"/>
              <a:t>        print('</a:t>
            </a:r>
            <a:r>
              <a:rPr lang="en-US" dirty="0" err="1"/>
              <a:t>hai</a:t>
            </a:r>
            <a:r>
              <a:rPr lang="en-US" dirty="0"/>
              <a:t>')</a:t>
            </a:r>
          </a:p>
          <a:p>
            <a:pPr marL="0" indent="0">
              <a:buNone/>
            </a:pPr>
            <a:r>
              <a:rPr lang="en-US" dirty="0"/>
              <a:t>s=sample()</a:t>
            </a:r>
          </a:p>
          <a:p>
            <a:pPr marL="0" indent="0">
              <a:buNone/>
            </a:pPr>
            <a:r>
              <a:rPr lang="en-US" dirty="0" err="1"/>
              <a:t>s.hello</a:t>
            </a:r>
            <a:r>
              <a:rPr lang="en-US" dirty="0"/>
              <a:t>()</a:t>
            </a:r>
          </a:p>
          <a:p>
            <a:pPr marL="0" indent="0">
              <a:buNone/>
            </a:pPr>
            <a:r>
              <a:rPr lang="en-US" dirty="0"/>
              <a:t>c=copy()</a:t>
            </a:r>
          </a:p>
          <a:p>
            <a:pPr marL="0" indent="0">
              <a:buNone/>
            </a:pPr>
            <a:r>
              <a:rPr lang="en-US" dirty="0" err="1"/>
              <a:t>c.hello</a:t>
            </a:r>
            <a:r>
              <a:rPr lang="en-US" dirty="0" smtClean="0"/>
              <a:t>()</a:t>
            </a:r>
          </a:p>
          <a:p>
            <a:pPr marL="0" indent="0">
              <a:buNone/>
            </a:pPr>
            <a:endParaRPr lang="en-US" dirty="0"/>
          </a:p>
          <a:p>
            <a:pPr marL="0" indent="0">
              <a:buNone/>
            </a:pPr>
            <a:r>
              <a:rPr lang="en-US" dirty="0" smtClean="0"/>
              <a:t>o/p:</a:t>
            </a:r>
          </a:p>
          <a:p>
            <a:pPr marL="0" indent="0">
              <a:buNone/>
            </a:pPr>
            <a:r>
              <a:rPr lang="en-US" dirty="0" smtClean="0"/>
              <a:t>welcome</a:t>
            </a:r>
          </a:p>
          <a:p>
            <a:pPr marL="0" indent="0">
              <a:buNone/>
            </a:pPr>
            <a:r>
              <a:rPr lang="en-US" dirty="0" err="1" smtClean="0"/>
              <a:t>hai</a:t>
            </a:r>
            <a:endParaRPr lang="en-US" dirty="0"/>
          </a:p>
        </p:txBody>
      </p:sp>
      <p:cxnSp>
        <p:nvCxnSpPr>
          <p:cNvPr id="5" name="Straight Connector 4"/>
          <p:cNvCxnSpPr/>
          <p:nvPr/>
        </p:nvCxnSpPr>
        <p:spPr>
          <a:xfrm>
            <a:off x="3886200" y="1143000"/>
            <a:ext cx="152400" cy="4724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10389" y="1143000"/>
            <a:ext cx="2435603" cy="5355312"/>
          </a:xfrm>
          <a:prstGeom prst="rect">
            <a:avLst/>
          </a:prstGeom>
          <a:noFill/>
        </p:spPr>
        <p:txBody>
          <a:bodyPr wrap="none" rtlCol="0">
            <a:spAutoFit/>
          </a:bodyPr>
          <a:lstStyle/>
          <a:p>
            <a:r>
              <a:rPr lang="en-US" dirty="0"/>
              <a:t>class sample:</a:t>
            </a:r>
          </a:p>
          <a:p>
            <a:r>
              <a:rPr lang="en-US" dirty="0"/>
              <a:t>    </a:t>
            </a:r>
            <a:r>
              <a:rPr lang="en-US" dirty="0" err="1"/>
              <a:t>def</a:t>
            </a:r>
            <a:r>
              <a:rPr lang="en-US" dirty="0"/>
              <a:t> hello(self):</a:t>
            </a:r>
          </a:p>
          <a:p>
            <a:r>
              <a:rPr lang="en-US" dirty="0"/>
              <a:t>        print('hello')</a:t>
            </a:r>
          </a:p>
          <a:p>
            <a:r>
              <a:rPr lang="en-US" dirty="0"/>
              <a:t>    </a:t>
            </a:r>
            <a:r>
              <a:rPr lang="en-US" dirty="0" err="1"/>
              <a:t>def</a:t>
            </a:r>
            <a:r>
              <a:rPr lang="en-US" dirty="0"/>
              <a:t> hello(self):</a:t>
            </a:r>
          </a:p>
          <a:p>
            <a:r>
              <a:rPr lang="en-US" dirty="0"/>
              <a:t>        print('welcome')</a:t>
            </a:r>
          </a:p>
          <a:p>
            <a:r>
              <a:rPr lang="en-US" dirty="0"/>
              <a:t>    </a:t>
            </a:r>
            <a:r>
              <a:rPr lang="en-US" dirty="0" err="1"/>
              <a:t>def</a:t>
            </a:r>
            <a:r>
              <a:rPr lang="en-US" dirty="0"/>
              <a:t> hello(self):</a:t>
            </a:r>
          </a:p>
          <a:p>
            <a:r>
              <a:rPr lang="en-US" dirty="0"/>
              <a:t>        print('to livewire')</a:t>
            </a:r>
          </a:p>
          <a:p>
            <a:r>
              <a:rPr lang="en-US" dirty="0"/>
              <a:t>class copy(sample):</a:t>
            </a:r>
          </a:p>
          <a:p>
            <a:r>
              <a:rPr lang="en-US" dirty="0"/>
              <a:t>    </a:t>
            </a:r>
            <a:r>
              <a:rPr lang="en-US" dirty="0" err="1"/>
              <a:t>def</a:t>
            </a:r>
            <a:r>
              <a:rPr lang="en-US" dirty="0"/>
              <a:t> hello(self):</a:t>
            </a:r>
          </a:p>
          <a:p>
            <a:r>
              <a:rPr lang="en-US" dirty="0"/>
              <a:t>        print('</a:t>
            </a:r>
            <a:r>
              <a:rPr lang="en-US" dirty="0" err="1"/>
              <a:t>hai</a:t>
            </a:r>
            <a:r>
              <a:rPr lang="en-US" dirty="0"/>
              <a:t>')</a:t>
            </a:r>
          </a:p>
          <a:p>
            <a:r>
              <a:rPr lang="en-US" dirty="0"/>
              <a:t>s=sample()</a:t>
            </a:r>
          </a:p>
          <a:p>
            <a:r>
              <a:rPr lang="en-US" dirty="0" err="1"/>
              <a:t>s.hello</a:t>
            </a:r>
            <a:r>
              <a:rPr lang="en-US" dirty="0"/>
              <a:t>()</a:t>
            </a:r>
          </a:p>
          <a:p>
            <a:r>
              <a:rPr lang="en-US" dirty="0"/>
              <a:t>c=copy()</a:t>
            </a:r>
          </a:p>
          <a:p>
            <a:r>
              <a:rPr lang="en-US" dirty="0" err="1"/>
              <a:t>c.hello</a:t>
            </a:r>
            <a:r>
              <a:rPr lang="en-US" dirty="0" smtClean="0"/>
              <a:t>()</a:t>
            </a:r>
          </a:p>
          <a:p>
            <a:endParaRPr lang="en-US" dirty="0"/>
          </a:p>
          <a:p>
            <a:r>
              <a:rPr lang="en-US" dirty="0" smtClean="0"/>
              <a:t>output: to livewire </a:t>
            </a:r>
          </a:p>
          <a:p>
            <a:r>
              <a:rPr lang="en-US" dirty="0"/>
              <a:t> </a:t>
            </a:r>
            <a:r>
              <a:rPr lang="en-US" dirty="0" smtClean="0"/>
              <a:t>             </a:t>
            </a:r>
            <a:r>
              <a:rPr lang="en-US" dirty="0" err="1" smtClean="0"/>
              <a:t>hai</a:t>
            </a:r>
            <a:endParaRPr lang="en-US" dirty="0"/>
          </a:p>
          <a:p>
            <a:endParaRPr lang="en-US" dirty="0"/>
          </a:p>
          <a:p>
            <a:endParaRPr lang="en-US" dirty="0"/>
          </a:p>
        </p:txBody>
      </p:sp>
    </p:spTree>
    <p:extLst>
      <p:ext uri="{BB962C8B-B14F-4D97-AF65-F5344CB8AC3E}">
        <p14:creationId xmlns:p14="http://schemas.microsoft.com/office/powerpoint/2010/main" val="1584952732"/>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91312"/>
          </a:xfrm>
        </p:spPr>
        <p:txBody>
          <a:bodyPr>
            <a:normAutofit fontScale="90000"/>
          </a:bodyPr>
          <a:lstStyle/>
          <a:p>
            <a:r>
              <a:rPr lang="en-US" dirty="0" smtClean="0"/>
              <a:t>method overloading:</a:t>
            </a:r>
            <a:endParaRPr lang="en-US" dirty="0"/>
          </a:p>
        </p:txBody>
      </p:sp>
      <p:sp>
        <p:nvSpPr>
          <p:cNvPr id="3" name="Content Placeholder 2"/>
          <p:cNvSpPr>
            <a:spLocks noGrp="1"/>
          </p:cNvSpPr>
          <p:nvPr>
            <p:ph idx="1"/>
          </p:nvPr>
        </p:nvSpPr>
        <p:spPr>
          <a:xfrm>
            <a:off x="762000" y="1524000"/>
            <a:ext cx="8229600" cy="4389120"/>
          </a:xfrm>
        </p:spPr>
        <p:txBody>
          <a:bodyPr>
            <a:normAutofit fontScale="85000" lnSpcReduction="20000"/>
          </a:bodyPr>
          <a:lstStyle/>
          <a:p>
            <a:pPr marL="0" indent="0">
              <a:buNone/>
            </a:pPr>
            <a:r>
              <a:rPr lang="en-US" dirty="0" err="1"/>
              <a:t>def</a:t>
            </a:r>
            <a:r>
              <a:rPr lang="en-US" dirty="0"/>
              <a:t> product(</a:t>
            </a:r>
            <a:r>
              <a:rPr lang="en-US" dirty="0" err="1"/>
              <a:t>a,b</a:t>
            </a:r>
            <a:r>
              <a:rPr lang="en-US" dirty="0"/>
              <a:t>):</a:t>
            </a:r>
          </a:p>
          <a:p>
            <a:pPr marL="0" indent="0">
              <a:buNone/>
            </a:pPr>
            <a:r>
              <a:rPr lang="en-US" dirty="0"/>
              <a:t>   p=a*b</a:t>
            </a:r>
          </a:p>
          <a:p>
            <a:pPr marL="0" indent="0">
              <a:buNone/>
            </a:pPr>
            <a:r>
              <a:rPr lang="en-US" dirty="0"/>
              <a:t>   print(p)</a:t>
            </a:r>
          </a:p>
          <a:p>
            <a:pPr marL="0" indent="0">
              <a:buNone/>
            </a:pPr>
            <a:r>
              <a:rPr lang="en-US" dirty="0" err="1"/>
              <a:t>def</a:t>
            </a:r>
            <a:r>
              <a:rPr lang="en-US" dirty="0"/>
              <a:t> product(</a:t>
            </a:r>
            <a:r>
              <a:rPr lang="en-US" dirty="0" err="1"/>
              <a:t>a,b,c</a:t>
            </a:r>
            <a:r>
              <a:rPr lang="en-US" dirty="0"/>
              <a:t>):</a:t>
            </a:r>
          </a:p>
          <a:p>
            <a:pPr marL="0" indent="0">
              <a:buNone/>
            </a:pPr>
            <a:r>
              <a:rPr lang="en-US" dirty="0"/>
              <a:t>   p=a*b*c</a:t>
            </a:r>
          </a:p>
          <a:p>
            <a:pPr marL="0" indent="0">
              <a:buNone/>
            </a:pPr>
            <a:r>
              <a:rPr lang="en-US" dirty="0"/>
              <a:t>   print(p</a:t>
            </a:r>
            <a:r>
              <a:rPr lang="en-US" dirty="0" smtClean="0"/>
              <a:t>)</a:t>
            </a:r>
          </a:p>
          <a:p>
            <a:pPr marL="0" indent="0">
              <a:buNone/>
            </a:pPr>
            <a:r>
              <a:rPr lang="en-US" dirty="0" err="1"/>
              <a:t>def</a:t>
            </a:r>
            <a:r>
              <a:rPr lang="en-US" dirty="0"/>
              <a:t> </a:t>
            </a:r>
            <a:r>
              <a:rPr lang="en-US" dirty="0" smtClean="0"/>
              <a:t>product(</a:t>
            </a:r>
            <a:r>
              <a:rPr lang="en-US" dirty="0" err="1" smtClean="0"/>
              <a:t>a,b,c,d</a:t>
            </a:r>
            <a:r>
              <a:rPr lang="en-US" dirty="0" smtClean="0"/>
              <a:t>):</a:t>
            </a:r>
            <a:endParaRPr lang="en-US" dirty="0"/>
          </a:p>
          <a:p>
            <a:pPr marL="0" indent="0">
              <a:buNone/>
            </a:pPr>
            <a:r>
              <a:rPr lang="en-US" dirty="0"/>
              <a:t>   </a:t>
            </a:r>
            <a:r>
              <a:rPr lang="en-US" dirty="0" smtClean="0"/>
              <a:t>p=a*b*</a:t>
            </a:r>
            <a:r>
              <a:rPr lang="en-US" dirty="0" err="1" smtClean="0"/>
              <a:t>c+d</a:t>
            </a:r>
            <a:endParaRPr lang="en-US" dirty="0"/>
          </a:p>
          <a:p>
            <a:pPr marL="0" indent="0">
              <a:buNone/>
            </a:pPr>
            <a:r>
              <a:rPr lang="en-US" dirty="0"/>
              <a:t>   print(p)</a:t>
            </a:r>
          </a:p>
          <a:p>
            <a:pPr marL="0" indent="0">
              <a:buNone/>
            </a:pPr>
            <a:endParaRPr lang="en-US" dirty="0"/>
          </a:p>
          <a:p>
            <a:pPr marL="0" indent="0">
              <a:buNone/>
            </a:pPr>
            <a:r>
              <a:rPr lang="en-US" dirty="0" smtClean="0"/>
              <a:t>product(3,2)</a:t>
            </a:r>
          </a:p>
          <a:p>
            <a:pPr marL="0" indent="0">
              <a:buNone/>
            </a:pPr>
            <a:r>
              <a:rPr lang="en-US" dirty="0" smtClean="0"/>
              <a:t>product(4,5,6</a:t>
            </a:r>
            <a:r>
              <a:rPr lang="en-US" dirty="0"/>
              <a:t>)</a:t>
            </a:r>
          </a:p>
          <a:p>
            <a:pPr marL="0" indent="0">
              <a:buNone/>
            </a:pPr>
            <a:r>
              <a:rPr lang="en-US" dirty="0" smtClean="0"/>
              <a:t>product(4,5,6,1)</a:t>
            </a:r>
            <a:endParaRPr lang="en-US" dirty="0"/>
          </a:p>
          <a:p>
            <a:pPr marL="0" indent="0">
              <a:buNone/>
            </a:pPr>
            <a:endParaRPr lang="en-US" dirty="0" smtClean="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56660564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10</a:t>
            </a:r>
            <a:endParaRPr lang="en-US" dirty="0"/>
          </a:p>
        </p:txBody>
      </p:sp>
      <p:sp>
        <p:nvSpPr>
          <p:cNvPr id="3" name="Content Placeholder 2"/>
          <p:cNvSpPr>
            <a:spLocks noGrp="1"/>
          </p:cNvSpPr>
          <p:nvPr>
            <p:ph idx="1"/>
          </p:nvPr>
        </p:nvSpPr>
        <p:spPr/>
        <p:txBody>
          <a:bodyPr/>
          <a:lstStyle/>
          <a:p>
            <a:r>
              <a:rPr lang="en-US" dirty="0" smtClean="0"/>
              <a:t>Give a simple example of Single, Hierarchical and Multi-Level Inheritance</a:t>
            </a:r>
          </a:p>
          <a:p>
            <a:endParaRPr lang="en-US" dirty="0"/>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latin typeface="Algerian" pitchFamily="82" charset="0"/>
              </a:rPr>
              <a:t>encapsulation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Encapsulation in Python is the process of wrapping up variables and methods into a single entity. In programming, a class is an example that wraps all the variables and methods defined inside it.</a:t>
            </a:r>
          </a:p>
          <a:p>
            <a:r>
              <a:rPr lang="en-US" dirty="0" smtClean="0"/>
              <a:t>It can be used for password protection</a:t>
            </a:r>
            <a:endParaRPr lang="en-US" dirty="0"/>
          </a:p>
        </p:txBody>
      </p:sp>
    </p:spTree>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Private members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If we declare any variable or method as private, then they can be accessed only within the class in which they are defined. In Python, private members are preceded by two underscores</a:t>
            </a:r>
          </a:p>
          <a:p>
            <a:pPr marL="109728" lvl="0" indent="0">
              <a:spcBef>
                <a:spcPts val="0"/>
              </a:spcBef>
              <a:buSzPts val="1904"/>
              <a:buNone/>
            </a:pPr>
            <a:r>
              <a:rPr lang="en-US" sz="2400" dirty="0">
                <a:solidFill>
                  <a:srgbClr val="0070C0"/>
                </a:solidFill>
              </a:rPr>
              <a:t>Example:</a:t>
            </a:r>
            <a:endParaRPr lang="en-US" dirty="0"/>
          </a:p>
          <a:p>
            <a:pPr marL="109728" lvl="0" indent="0">
              <a:spcBef>
                <a:spcPts val="400"/>
              </a:spcBef>
              <a:buSzPts val="1904"/>
              <a:buNone/>
            </a:pPr>
            <a:r>
              <a:rPr lang="en-US" sz="2400" dirty="0"/>
              <a:t>private</a:t>
            </a:r>
            <a:r>
              <a:rPr lang="en-US" sz="2400" dirty="0">
                <a:solidFill>
                  <a:srgbClr val="00B050"/>
                </a:solidFill>
              </a:rPr>
              <a:t>(__variable name)</a:t>
            </a:r>
            <a:endParaRPr lang="en-US" dirty="0"/>
          </a:p>
          <a:p>
            <a:pPr marL="109728" lvl="0" indent="0">
              <a:spcBef>
                <a:spcPts val="400"/>
              </a:spcBef>
              <a:buSzPts val="1904"/>
              <a:buNone/>
            </a:pPr>
            <a:r>
              <a:rPr lang="en-US" sz="2400" dirty="0">
                <a:solidFill>
                  <a:srgbClr val="0070C0"/>
                </a:solidFill>
              </a:rPr>
              <a:t>getter </a:t>
            </a:r>
            <a:r>
              <a:rPr lang="en-US" sz="2400" dirty="0">
                <a:solidFill>
                  <a:srgbClr val="00B050"/>
                </a:solidFill>
              </a:rPr>
              <a:t>🡪used to return the value stored in private</a:t>
            </a:r>
            <a:endParaRPr lang="en-US" dirty="0"/>
          </a:p>
          <a:p>
            <a:pPr marL="109728" lvl="0" indent="0">
              <a:spcBef>
                <a:spcPts val="400"/>
              </a:spcBef>
              <a:buSzPts val="1904"/>
              <a:buNone/>
            </a:pPr>
            <a:r>
              <a:rPr lang="en-US" sz="2400" dirty="0">
                <a:solidFill>
                  <a:srgbClr val="0070C0"/>
                </a:solidFill>
              </a:rPr>
              <a:t>setter </a:t>
            </a:r>
            <a:r>
              <a:rPr lang="en-US" sz="2400" dirty="0">
                <a:solidFill>
                  <a:srgbClr val="00B050"/>
                </a:solidFill>
              </a:rPr>
              <a:t>🡪used to set value in private variable.</a:t>
            </a:r>
            <a:endParaRPr lang="en-US" dirty="0"/>
          </a:p>
          <a:p>
            <a:pPr marL="109728" lvl="0" indent="0">
              <a:spcBef>
                <a:spcPts val="400"/>
              </a:spcBef>
              <a:buSzPts val="1904"/>
              <a:buNone/>
            </a:pPr>
            <a:endParaRPr lang="en-US" sz="2400" dirty="0">
              <a:solidFill>
                <a:srgbClr val="0070C0"/>
              </a:solidFill>
            </a:endParaRPr>
          </a:p>
          <a:p>
            <a:pPr marL="0" indent="0">
              <a:buNone/>
            </a:pPr>
            <a:endParaRPr lang="en-US" dirty="0"/>
          </a:p>
        </p:txBody>
      </p:sp>
    </p:spTree>
  </p:cSld>
  <p:clrMapOvr>
    <a:masterClrMapping/>
  </p:clrMapOvr>
  <p:timing>
    <p:tnLst>
      <p:par>
        <p:cTn id="1" dur="indefinite" restart="never" nodeType="tmRoot"/>
      </p:par>
    </p:tnLst>
  </p:timing>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Protected members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Protected members can be accessed within the class in which they are defined and also within the derived classes. In Python, protected members are preceded by a single underscore.</a:t>
            </a:r>
          </a:p>
          <a:p>
            <a:pPr marL="109728" lvl="0" indent="0">
              <a:spcBef>
                <a:spcPts val="400"/>
              </a:spcBef>
              <a:buSzPts val="1904"/>
              <a:buNone/>
            </a:pPr>
            <a:r>
              <a:rPr lang="en-IN" sz="2400" dirty="0">
                <a:solidFill>
                  <a:srgbClr val="0070C0"/>
                </a:solidFill>
              </a:rPr>
              <a:t>Example:</a:t>
            </a:r>
            <a:endParaRPr lang="en-IN" dirty="0"/>
          </a:p>
          <a:p>
            <a:pPr marL="109728" lvl="0" indent="0">
              <a:spcBef>
                <a:spcPts val="400"/>
              </a:spcBef>
              <a:buSzPts val="1904"/>
              <a:buNone/>
            </a:pPr>
            <a:r>
              <a:rPr lang="en-IN" sz="2400" dirty="0"/>
              <a:t>protected</a:t>
            </a:r>
            <a:r>
              <a:rPr lang="en-IN" sz="2400" dirty="0">
                <a:solidFill>
                  <a:srgbClr val="00B050"/>
                </a:solidFill>
              </a:rPr>
              <a:t>(_variable name)</a:t>
            </a:r>
          </a:p>
          <a:p>
            <a:pPr marL="0" indent="0">
              <a:buNone/>
            </a:pPr>
            <a:endParaRPr lang="en-US" dirty="0"/>
          </a:p>
        </p:txBody>
      </p:sp>
    </p:spTree>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791200"/>
          </a:xfrm>
        </p:spPr>
        <p:txBody>
          <a:bodyPr>
            <a:normAutofit fontScale="70000" lnSpcReduction="20000"/>
          </a:bodyPr>
          <a:lstStyle/>
          <a:p>
            <a:pPr marL="0" indent="0">
              <a:buNone/>
            </a:pPr>
            <a:r>
              <a:rPr lang="en-US" b="1" u="sng" dirty="0" smtClean="0"/>
              <a:t>Type 1:</a:t>
            </a:r>
          </a:p>
          <a:p>
            <a:pPr marL="0" indent="0">
              <a:buNone/>
            </a:pPr>
            <a:r>
              <a:rPr lang="en-US" dirty="0" smtClean="0"/>
              <a:t>class </a:t>
            </a:r>
            <a:r>
              <a:rPr lang="en-US" dirty="0" err="1"/>
              <a:t>encap</a:t>
            </a:r>
            <a:r>
              <a:rPr lang="en-US" dirty="0"/>
              <a:t>:</a:t>
            </a:r>
          </a:p>
          <a:p>
            <a:pPr marL="0" indent="0">
              <a:buNone/>
            </a:pPr>
            <a:r>
              <a:rPr lang="en-US" dirty="0"/>
              <a:t>    _username='livewire'</a:t>
            </a:r>
          </a:p>
          <a:p>
            <a:pPr marL="0" indent="0">
              <a:buNone/>
            </a:pPr>
            <a:r>
              <a:rPr lang="en-US" dirty="0"/>
              <a:t>    __password='hello123'</a:t>
            </a:r>
          </a:p>
          <a:p>
            <a:pPr marL="0" indent="0">
              <a:buNone/>
            </a:pPr>
            <a:r>
              <a:rPr lang="en-US" dirty="0"/>
              <a:t>    </a:t>
            </a:r>
            <a:r>
              <a:rPr lang="en-US" dirty="0" err="1"/>
              <a:t>def</a:t>
            </a:r>
            <a:r>
              <a:rPr lang="en-US" dirty="0"/>
              <a:t> test(self):</a:t>
            </a:r>
          </a:p>
          <a:p>
            <a:pPr marL="0" indent="0">
              <a:buNone/>
            </a:pPr>
            <a:r>
              <a:rPr lang="en-US" dirty="0"/>
              <a:t>        print(</a:t>
            </a:r>
            <a:r>
              <a:rPr lang="en-US" dirty="0" err="1"/>
              <a:t>self._username,self.__password</a:t>
            </a:r>
            <a:r>
              <a:rPr lang="en-US" dirty="0"/>
              <a:t>)</a:t>
            </a:r>
          </a:p>
          <a:p>
            <a:pPr marL="0" indent="0">
              <a:buNone/>
            </a:pPr>
            <a:r>
              <a:rPr lang="en-US" dirty="0"/>
              <a:t>e=</a:t>
            </a:r>
            <a:r>
              <a:rPr lang="en-US" dirty="0" err="1"/>
              <a:t>encap</a:t>
            </a:r>
            <a:r>
              <a:rPr lang="en-US" dirty="0"/>
              <a:t>()</a:t>
            </a:r>
          </a:p>
          <a:p>
            <a:pPr marL="0" indent="0">
              <a:buNone/>
            </a:pPr>
            <a:r>
              <a:rPr lang="en-US" dirty="0" err="1"/>
              <a:t>e.test</a:t>
            </a:r>
            <a:r>
              <a:rPr lang="en-US" dirty="0"/>
              <a:t>()</a:t>
            </a:r>
          </a:p>
          <a:p>
            <a:pPr marL="0" indent="0">
              <a:buNone/>
            </a:pPr>
            <a:endParaRPr lang="en-US" dirty="0"/>
          </a:p>
          <a:p>
            <a:pPr marL="0" indent="0">
              <a:buNone/>
            </a:pPr>
            <a:r>
              <a:rPr lang="en-US" dirty="0"/>
              <a:t>class display(</a:t>
            </a:r>
            <a:r>
              <a:rPr lang="en-US" dirty="0" err="1"/>
              <a:t>encap</a:t>
            </a:r>
            <a:r>
              <a:rPr lang="en-US" dirty="0"/>
              <a:t>):</a:t>
            </a:r>
          </a:p>
          <a:p>
            <a:pPr marL="0" indent="0">
              <a:buNone/>
            </a:pPr>
            <a:r>
              <a:rPr lang="en-US" dirty="0"/>
              <a:t>    </a:t>
            </a:r>
            <a:r>
              <a:rPr lang="en-US" dirty="0" err="1"/>
              <a:t>def</a:t>
            </a:r>
            <a:r>
              <a:rPr lang="en-US" dirty="0"/>
              <a:t> check(self):</a:t>
            </a:r>
          </a:p>
          <a:p>
            <a:pPr marL="0" indent="0">
              <a:buNone/>
            </a:pPr>
            <a:r>
              <a:rPr lang="en-US" dirty="0"/>
              <a:t>        print(</a:t>
            </a:r>
            <a:r>
              <a:rPr lang="en-US" dirty="0" err="1"/>
              <a:t>self._username</a:t>
            </a:r>
            <a:r>
              <a:rPr lang="en-US" dirty="0"/>
              <a:t>)</a:t>
            </a:r>
          </a:p>
          <a:p>
            <a:pPr marL="0" indent="0">
              <a:buNone/>
            </a:pPr>
            <a:r>
              <a:rPr lang="en-US" dirty="0"/>
              <a:t>        print(</a:t>
            </a:r>
            <a:r>
              <a:rPr lang="en-US" dirty="0" err="1"/>
              <a:t>self.__password</a:t>
            </a:r>
            <a:r>
              <a:rPr lang="en-US" dirty="0"/>
              <a:t>)</a:t>
            </a:r>
          </a:p>
          <a:p>
            <a:pPr marL="0" indent="0">
              <a:buNone/>
            </a:pPr>
            <a:r>
              <a:rPr lang="en-US" dirty="0"/>
              <a:t>d=display()</a:t>
            </a:r>
          </a:p>
          <a:p>
            <a:pPr marL="0" indent="0">
              <a:buNone/>
            </a:pPr>
            <a:r>
              <a:rPr lang="en-US" dirty="0" err="1"/>
              <a:t>d.check</a:t>
            </a:r>
            <a:r>
              <a:rPr lang="en-US" dirty="0" smtClean="0"/>
              <a:t>()</a:t>
            </a:r>
          </a:p>
          <a:p>
            <a:pPr marL="0" indent="0">
              <a:buNone/>
            </a:pPr>
            <a:endParaRPr lang="en-US" dirty="0"/>
          </a:p>
          <a:p>
            <a:pPr marL="0" indent="0">
              <a:buNone/>
            </a:pPr>
            <a:r>
              <a:rPr lang="en-US" dirty="0" smtClean="0"/>
              <a:t>o/p:</a:t>
            </a:r>
          </a:p>
          <a:p>
            <a:pPr marL="0" indent="0">
              <a:buNone/>
            </a:pPr>
            <a:r>
              <a:rPr lang="en-US" dirty="0" smtClean="0"/>
              <a:t>livewire</a:t>
            </a:r>
          </a:p>
          <a:p>
            <a:pPr marL="0" indent="0">
              <a:buNone/>
            </a:pPr>
            <a:r>
              <a:rPr lang="en-US" dirty="0" smtClean="0"/>
              <a:t>hello123</a:t>
            </a:r>
            <a:endParaRPr lang="en-US" dirty="0"/>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39593223"/>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229600" cy="5334000"/>
          </a:xfrm>
        </p:spPr>
        <p:txBody>
          <a:bodyPr>
            <a:normAutofit fontScale="77500" lnSpcReduction="20000"/>
          </a:bodyPr>
          <a:lstStyle/>
          <a:p>
            <a:pPr marL="0" indent="0">
              <a:buNone/>
            </a:pPr>
            <a:r>
              <a:rPr lang="en-US" b="1" u="sng" dirty="0" smtClean="0"/>
              <a:t>Type 2:</a:t>
            </a:r>
          </a:p>
          <a:p>
            <a:pPr marL="0" indent="0">
              <a:buNone/>
            </a:pPr>
            <a:r>
              <a:rPr lang="en-US" dirty="0" smtClean="0"/>
              <a:t>class </a:t>
            </a:r>
            <a:r>
              <a:rPr lang="en-US" dirty="0" err="1"/>
              <a:t>encap</a:t>
            </a:r>
            <a:r>
              <a:rPr lang="en-US" dirty="0"/>
              <a:t>:</a:t>
            </a:r>
          </a:p>
          <a:p>
            <a:pPr marL="0" indent="0">
              <a:buNone/>
            </a:pPr>
            <a:r>
              <a:rPr lang="en-US" dirty="0"/>
              <a:t>    __username=0</a:t>
            </a:r>
          </a:p>
          <a:p>
            <a:pPr marL="0" indent="0">
              <a:buNone/>
            </a:pPr>
            <a:r>
              <a:rPr lang="en-US" dirty="0"/>
              <a:t>    __password=0</a:t>
            </a:r>
          </a:p>
          <a:p>
            <a:pPr marL="0" indent="0">
              <a:buNone/>
            </a:pPr>
            <a:r>
              <a:rPr lang="en-US" dirty="0"/>
              <a:t>    </a:t>
            </a:r>
            <a:r>
              <a:rPr lang="en-US" dirty="0" err="1"/>
              <a:t>def</a:t>
            </a:r>
            <a:r>
              <a:rPr lang="en-US" dirty="0"/>
              <a:t> </a:t>
            </a:r>
            <a:r>
              <a:rPr lang="en-US" dirty="0" err="1"/>
              <a:t>setusername</a:t>
            </a:r>
            <a:r>
              <a:rPr lang="en-US" dirty="0"/>
              <a:t>(</a:t>
            </a:r>
            <a:r>
              <a:rPr lang="en-US" dirty="0" err="1"/>
              <a:t>self,un</a:t>
            </a:r>
            <a:r>
              <a:rPr lang="en-US" dirty="0"/>
              <a:t>):</a:t>
            </a:r>
          </a:p>
          <a:p>
            <a:pPr marL="0" indent="0">
              <a:buNone/>
            </a:pPr>
            <a:r>
              <a:rPr lang="en-US" dirty="0"/>
              <a:t>        </a:t>
            </a:r>
            <a:r>
              <a:rPr lang="en-US" dirty="0" err="1"/>
              <a:t>self.__username</a:t>
            </a:r>
            <a:r>
              <a:rPr lang="en-US" dirty="0"/>
              <a:t>=un</a:t>
            </a:r>
          </a:p>
          <a:p>
            <a:pPr marL="0" indent="0">
              <a:buNone/>
            </a:pPr>
            <a:r>
              <a:rPr lang="en-US" dirty="0"/>
              <a:t>    </a:t>
            </a:r>
            <a:r>
              <a:rPr lang="en-US" dirty="0" err="1"/>
              <a:t>def</a:t>
            </a:r>
            <a:r>
              <a:rPr lang="en-US" dirty="0"/>
              <a:t> </a:t>
            </a:r>
            <a:r>
              <a:rPr lang="en-US" dirty="0" err="1"/>
              <a:t>getusername</a:t>
            </a:r>
            <a:r>
              <a:rPr lang="en-US" dirty="0"/>
              <a:t>(self):</a:t>
            </a:r>
          </a:p>
          <a:p>
            <a:pPr marL="0" indent="0">
              <a:buNone/>
            </a:pPr>
            <a:r>
              <a:rPr lang="en-US" dirty="0"/>
              <a:t>        print(</a:t>
            </a:r>
            <a:r>
              <a:rPr lang="en-US" dirty="0" err="1"/>
              <a:t>self.__username</a:t>
            </a:r>
            <a:r>
              <a:rPr lang="en-US" dirty="0"/>
              <a:t>)</a:t>
            </a:r>
          </a:p>
          <a:p>
            <a:pPr marL="0" indent="0">
              <a:buNone/>
            </a:pPr>
            <a:r>
              <a:rPr lang="en-US" dirty="0"/>
              <a:t>    </a:t>
            </a:r>
            <a:r>
              <a:rPr lang="en-US" dirty="0" err="1"/>
              <a:t>def</a:t>
            </a:r>
            <a:r>
              <a:rPr lang="en-US" dirty="0"/>
              <a:t> </a:t>
            </a:r>
            <a:r>
              <a:rPr lang="en-US" dirty="0" err="1"/>
              <a:t>setpassword</a:t>
            </a:r>
            <a:r>
              <a:rPr lang="en-US" dirty="0"/>
              <a:t>(</a:t>
            </a:r>
            <a:r>
              <a:rPr lang="en-US" dirty="0" err="1"/>
              <a:t>self,pw</a:t>
            </a:r>
            <a:r>
              <a:rPr lang="en-US" dirty="0"/>
              <a:t>):</a:t>
            </a:r>
          </a:p>
          <a:p>
            <a:pPr marL="0" indent="0">
              <a:buNone/>
            </a:pPr>
            <a:r>
              <a:rPr lang="en-US" dirty="0"/>
              <a:t>        </a:t>
            </a:r>
            <a:r>
              <a:rPr lang="en-US" dirty="0" err="1"/>
              <a:t>self.__password</a:t>
            </a:r>
            <a:r>
              <a:rPr lang="en-US" dirty="0"/>
              <a:t>=pw</a:t>
            </a:r>
          </a:p>
          <a:p>
            <a:pPr marL="0" indent="0">
              <a:buNone/>
            </a:pPr>
            <a:r>
              <a:rPr lang="en-US" dirty="0"/>
              <a:t>    </a:t>
            </a:r>
            <a:r>
              <a:rPr lang="en-US" dirty="0" err="1"/>
              <a:t>def</a:t>
            </a:r>
            <a:r>
              <a:rPr lang="en-US" dirty="0"/>
              <a:t> </a:t>
            </a:r>
            <a:r>
              <a:rPr lang="en-US" dirty="0" err="1"/>
              <a:t>getpassword</a:t>
            </a:r>
            <a:r>
              <a:rPr lang="en-US" dirty="0"/>
              <a:t>(self):</a:t>
            </a:r>
          </a:p>
          <a:p>
            <a:pPr marL="0" indent="0">
              <a:buNone/>
            </a:pPr>
            <a:r>
              <a:rPr lang="en-US" dirty="0"/>
              <a:t>        print(</a:t>
            </a:r>
            <a:r>
              <a:rPr lang="en-US" dirty="0" err="1"/>
              <a:t>self.__password</a:t>
            </a:r>
            <a:r>
              <a:rPr lang="en-US" dirty="0"/>
              <a:t>)</a:t>
            </a:r>
          </a:p>
          <a:p>
            <a:pPr marL="0" indent="0">
              <a:buNone/>
            </a:pPr>
            <a:r>
              <a:rPr lang="en-US" dirty="0"/>
              <a:t>e=</a:t>
            </a:r>
            <a:r>
              <a:rPr lang="en-US" dirty="0" err="1"/>
              <a:t>encap</a:t>
            </a:r>
            <a:r>
              <a:rPr lang="en-US" dirty="0"/>
              <a:t>()</a:t>
            </a:r>
          </a:p>
          <a:p>
            <a:pPr marL="0" indent="0">
              <a:buNone/>
            </a:pPr>
            <a:r>
              <a:rPr lang="en-US" dirty="0" err="1"/>
              <a:t>e.setusername</a:t>
            </a:r>
            <a:r>
              <a:rPr lang="en-US" dirty="0"/>
              <a:t>('</a:t>
            </a:r>
            <a:r>
              <a:rPr lang="en-US" dirty="0" err="1"/>
              <a:t>mounika</a:t>
            </a:r>
            <a:r>
              <a:rPr lang="en-US" dirty="0"/>
              <a:t>')</a:t>
            </a:r>
          </a:p>
          <a:p>
            <a:pPr marL="0" indent="0">
              <a:buNone/>
            </a:pPr>
            <a:r>
              <a:rPr lang="en-US" dirty="0" err="1"/>
              <a:t>e.getusername</a:t>
            </a:r>
            <a:r>
              <a:rPr lang="en-US" dirty="0"/>
              <a:t>()</a:t>
            </a:r>
          </a:p>
          <a:p>
            <a:pPr marL="0" indent="0">
              <a:buNone/>
            </a:pPr>
            <a:r>
              <a:rPr lang="en-US" dirty="0" err="1"/>
              <a:t>e.setpassword</a:t>
            </a:r>
            <a:r>
              <a:rPr lang="en-US" dirty="0"/>
              <a:t>('5457698')</a:t>
            </a:r>
          </a:p>
          <a:p>
            <a:pPr marL="0" indent="0">
              <a:buNone/>
            </a:pPr>
            <a:r>
              <a:rPr lang="en-US" dirty="0" err="1"/>
              <a:t>e.getpassword</a:t>
            </a:r>
            <a:r>
              <a:rPr lang="en-US" dirty="0"/>
              <a:t>()</a:t>
            </a:r>
          </a:p>
          <a:p>
            <a:pPr marL="0" indent="0">
              <a:buNone/>
            </a:pPr>
            <a:endParaRPr lang="en-US" dirty="0"/>
          </a:p>
        </p:txBody>
      </p:sp>
    </p:spTree>
    <p:extLst>
      <p:ext uri="{BB962C8B-B14F-4D97-AF65-F5344CB8AC3E}">
        <p14:creationId xmlns:p14="http://schemas.microsoft.com/office/powerpoint/2010/main" val="23554285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latin typeface="Algerian" pitchFamily="82" charset="0"/>
              </a:rPr>
              <a:t>EDITORS</a:t>
            </a:r>
            <a:endParaRPr lang="en-US" dirty="0">
              <a:latin typeface="Algerian" pitchFamily="82" charset="0"/>
            </a:endParaRPr>
          </a:p>
        </p:txBody>
      </p:sp>
      <p:pic>
        <p:nvPicPr>
          <p:cNvPr id="4" name="Content Placeholder 3" descr="image5.png"/>
          <p:cNvPicPr>
            <a:picLocks noGrp="1" noChangeAspect="1"/>
          </p:cNvPicPr>
          <p:nvPr>
            <p:ph idx="1"/>
          </p:nvPr>
        </p:nvPicPr>
        <p:blipFill>
          <a:blip r:embed="rId2"/>
          <a:stretch>
            <a:fillRect/>
          </a:stretch>
        </p:blipFill>
        <p:spPr>
          <a:xfrm>
            <a:off x="762000" y="2057400"/>
            <a:ext cx="7648575" cy="4210050"/>
          </a:xfrm>
        </p:spPr>
      </p:pic>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Abstraction</a:t>
            </a:r>
            <a:endParaRPr lang="en-US" dirty="0"/>
          </a:p>
        </p:txBody>
      </p:sp>
      <p:sp>
        <p:nvSpPr>
          <p:cNvPr id="3" name="Content Placeholder 2"/>
          <p:cNvSpPr>
            <a:spLocks noGrp="1"/>
          </p:cNvSpPr>
          <p:nvPr>
            <p:ph idx="1"/>
          </p:nvPr>
        </p:nvSpPr>
        <p:spPr/>
        <p:txBody>
          <a:bodyPr>
            <a:normAutofit/>
          </a:bodyPr>
          <a:lstStyle/>
          <a:p>
            <a:r>
              <a:rPr lang="en-US" dirty="0" smtClean="0"/>
              <a:t>Abstraction is used to hide the internal functionality of the function from the users. The users only interact with the basic implementation of the function, but inner working is hidden. User is familiar with that </a:t>
            </a:r>
            <a:r>
              <a:rPr lang="en-US" b="1" dirty="0" smtClean="0"/>
              <a:t>"what function does"</a:t>
            </a:r>
            <a:r>
              <a:rPr lang="en-US" dirty="0" smtClean="0"/>
              <a:t> but they don't know </a:t>
            </a:r>
            <a:r>
              <a:rPr lang="en-US" b="1" dirty="0" smtClean="0"/>
              <a:t>"how it does.“</a:t>
            </a:r>
          </a:p>
          <a:p>
            <a:endParaRPr lang="en-US" b="1" dirty="0" smtClean="0"/>
          </a:p>
          <a:p>
            <a:r>
              <a:rPr lang="en-US" dirty="0" smtClean="0"/>
              <a:t>In Python, an abstraction is used to hide the irrelevant data/class in order to reduce the complexity. It also enhances the </a:t>
            </a:r>
            <a:r>
              <a:rPr lang="en-US" smtClean="0"/>
              <a:t>application efficiency.</a:t>
            </a:r>
            <a:endParaRPr lang="en-US" dirty="0"/>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9200"/>
            <a:ext cx="8229600" cy="4389120"/>
          </a:xfrm>
        </p:spPr>
        <p:txBody>
          <a:bodyPr>
            <a:normAutofit fontScale="92500" lnSpcReduction="10000"/>
          </a:bodyPr>
          <a:lstStyle/>
          <a:p>
            <a:pPr marL="365760" lvl="0" indent="-256053">
              <a:spcBef>
                <a:spcPts val="0"/>
              </a:spcBef>
              <a:buSzPct val="68000"/>
              <a:buFont typeface="Noto Sans Symbols"/>
              <a:buChar char="⮚"/>
            </a:pPr>
            <a:r>
              <a:rPr lang="en-US" dirty="0"/>
              <a:t>Used to hide data (or) process.</a:t>
            </a:r>
          </a:p>
          <a:p>
            <a:pPr marL="365760" lvl="0" indent="-256053">
              <a:spcBef>
                <a:spcPts val="400"/>
              </a:spcBef>
              <a:buSzPct val="68000"/>
              <a:buFont typeface="Noto Sans Symbols"/>
              <a:buChar char="⮚"/>
            </a:pPr>
            <a:r>
              <a:rPr lang="en-US" dirty="0"/>
              <a:t>Which method have only declaration and not have definition called abstraction.</a:t>
            </a:r>
          </a:p>
          <a:p>
            <a:pPr marL="109728" lvl="0" indent="0">
              <a:spcBef>
                <a:spcPts val="400"/>
              </a:spcBef>
              <a:buSzPct val="68000"/>
              <a:buNone/>
            </a:pPr>
            <a:r>
              <a:rPr lang="en-US" dirty="0">
                <a:solidFill>
                  <a:srgbClr val="0070C0"/>
                </a:solidFill>
              </a:rPr>
              <a:t>Rules:</a:t>
            </a:r>
            <a:endParaRPr lang="en-US" dirty="0"/>
          </a:p>
          <a:p>
            <a:pPr marL="365760" lvl="0" indent="-256053">
              <a:spcBef>
                <a:spcPts val="400"/>
              </a:spcBef>
              <a:buSzPct val="68000"/>
              <a:buFont typeface="Noto Sans Symbols"/>
              <a:buChar char="⮚"/>
            </a:pPr>
            <a:r>
              <a:rPr lang="en-US" dirty="0"/>
              <a:t>The object does not create in abstraction class.</a:t>
            </a:r>
          </a:p>
          <a:p>
            <a:pPr marL="365760" lvl="0" indent="-256053">
              <a:spcBef>
                <a:spcPts val="400"/>
              </a:spcBef>
              <a:buSzPct val="68000"/>
              <a:buFont typeface="Noto Sans Symbols"/>
              <a:buChar char="⮚"/>
            </a:pPr>
            <a:r>
              <a:rPr lang="en-US" dirty="0"/>
              <a:t>We can use the properties of an abstract with the help of child class.</a:t>
            </a:r>
          </a:p>
          <a:p>
            <a:pPr marL="365760" lvl="0" indent="-256053">
              <a:spcBef>
                <a:spcPts val="400"/>
              </a:spcBef>
              <a:buSzPct val="68000"/>
              <a:buFont typeface="Noto Sans Symbols"/>
              <a:buChar char="⮚"/>
            </a:pPr>
            <a:r>
              <a:rPr lang="en-US" dirty="0"/>
              <a:t>The child class should override the abstract method present in abstract class.</a:t>
            </a:r>
          </a:p>
          <a:p>
            <a:pPr marL="365760" lvl="0" indent="-256053">
              <a:spcBef>
                <a:spcPts val="400"/>
              </a:spcBef>
              <a:buSzPct val="68000"/>
              <a:buFont typeface="Noto Sans Symbols"/>
              <a:buChar char="⮚"/>
            </a:pPr>
            <a:r>
              <a:rPr lang="en-US" dirty="0"/>
              <a:t>In the abstract methods, the self parameter is optional.</a:t>
            </a:r>
          </a:p>
          <a:p>
            <a:pPr marL="365760" lvl="0" indent="-256053">
              <a:spcBef>
                <a:spcPts val="400"/>
              </a:spcBef>
              <a:buSzPct val="68000"/>
              <a:buFont typeface="Noto Sans Symbols"/>
              <a:buChar char="⮚"/>
            </a:pPr>
            <a:r>
              <a:rPr lang="en-US" dirty="0"/>
              <a:t>The abstract class inherit the built in class(ABC).</a:t>
            </a:r>
          </a:p>
          <a:p>
            <a:pPr marL="0" indent="0">
              <a:buNone/>
            </a:pPr>
            <a:endParaRPr lang="en-US" dirty="0"/>
          </a:p>
        </p:txBody>
      </p:sp>
    </p:spTree>
    <p:extLst>
      <p:ext uri="{BB962C8B-B14F-4D97-AF65-F5344CB8AC3E}">
        <p14:creationId xmlns:p14="http://schemas.microsoft.com/office/powerpoint/2010/main" val="4261472940"/>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389120"/>
          </a:xfrm>
        </p:spPr>
        <p:txBody>
          <a:bodyPr>
            <a:normAutofit fontScale="77500" lnSpcReduction="20000"/>
          </a:bodyPr>
          <a:lstStyle/>
          <a:p>
            <a:pPr marL="0" indent="0">
              <a:buNone/>
            </a:pPr>
            <a:r>
              <a:rPr lang="en-US" dirty="0"/>
              <a:t>from </a:t>
            </a:r>
            <a:r>
              <a:rPr lang="en-US" dirty="0" err="1"/>
              <a:t>abc</a:t>
            </a:r>
            <a:r>
              <a:rPr lang="en-US" dirty="0"/>
              <a:t> import </a:t>
            </a:r>
            <a:r>
              <a:rPr lang="en-US" dirty="0" err="1"/>
              <a:t>ABC,abstractmethod</a:t>
            </a:r>
            <a:endParaRPr lang="en-US" dirty="0"/>
          </a:p>
          <a:p>
            <a:pPr marL="0" indent="0">
              <a:buNone/>
            </a:pPr>
            <a:r>
              <a:rPr lang="en-US" dirty="0"/>
              <a:t>class abstract(ABC):</a:t>
            </a:r>
          </a:p>
          <a:p>
            <a:pPr marL="0" indent="0">
              <a:buNone/>
            </a:pPr>
            <a:r>
              <a:rPr lang="en-US" dirty="0"/>
              <a:t>    name='</a:t>
            </a:r>
            <a:r>
              <a:rPr lang="en-US" dirty="0" err="1"/>
              <a:t>mounika</a:t>
            </a:r>
            <a:r>
              <a:rPr lang="en-US" dirty="0"/>
              <a:t>'</a:t>
            </a:r>
          </a:p>
          <a:p>
            <a:pPr marL="0" indent="0">
              <a:buNone/>
            </a:pPr>
            <a:r>
              <a:rPr lang="en-US" dirty="0"/>
              <a:t>    @</a:t>
            </a:r>
            <a:r>
              <a:rPr lang="en-US" dirty="0" err="1"/>
              <a:t>abstractmethod</a:t>
            </a:r>
            <a:endParaRPr lang="en-US" dirty="0"/>
          </a:p>
          <a:p>
            <a:pPr marL="0" indent="0">
              <a:buNone/>
            </a:pPr>
            <a:r>
              <a:rPr lang="en-US" dirty="0"/>
              <a:t>    </a:t>
            </a:r>
            <a:r>
              <a:rPr lang="en-US" dirty="0" err="1"/>
              <a:t>def</a:t>
            </a:r>
            <a:r>
              <a:rPr lang="en-US" dirty="0"/>
              <a:t> sample(self):</a:t>
            </a:r>
          </a:p>
          <a:p>
            <a:pPr marL="0" indent="0">
              <a:buNone/>
            </a:pPr>
            <a:r>
              <a:rPr lang="en-US" dirty="0"/>
              <a:t>        pass</a:t>
            </a:r>
          </a:p>
          <a:p>
            <a:pPr marL="0" indent="0">
              <a:buNone/>
            </a:pPr>
            <a:r>
              <a:rPr lang="en-US" dirty="0"/>
              <a:t>class display(abstract):</a:t>
            </a:r>
          </a:p>
          <a:p>
            <a:pPr marL="0" indent="0">
              <a:buNone/>
            </a:pPr>
            <a:r>
              <a:rPr lang="en-US" dirty="0"/>
              <a:t>    </a:t>
            </a:r>
            <a:r>
              <a:rPr lang="en-US" dirty="0" err="1"/>
              <a:t>def</a:t>
            </a:r>
            <a:r>
              <a:rPr lang="en-US" dirty="0"/>
              <a:t> sample(self):</a:t>
            </a:r>
          </a:p>
          <a:p>
            <a:pPr marL="0" indent="0">
              <a:buNone/>
            </a:pPr>
            <a:r>
              <a:rPr lang="en-US" dirty="0"/>
              <a:t>        print(self.name)</a:t>
            </a:r>
          </a:p>
          <a:p>
            <a:pPr marL="0" indent="0">
              <a:buNone/>
            </a:pPr>
            <a:r>
              <a:rPr lang="en-US" dirty="0"/>
              <a:t>d=display()</a:t>
            </a:r>
          </a:p>
          <a:p>
            <a:pPr marL="0" indent="0">
              <a:buNone/>
            </a:pPr>
            <a:r>
              <a:rPr lang="en-US" dirty="0" err="1"/>
              <a:t>d.sample</a:t>
            </a:r>
            <a:r>
              <a:rPr lang="en-US" dirty="0" smtClean="0"/>
              <a:t>()</a:t>
            </a:r>
          </a:p>
          <a:p>
            <a:pPr marL="0" indent="0">
              <a:buNone/>
            </a:pPr>
            <a:endParaRPr lang="en-US" dirty="0"/>
          </a:p>
          <a:p>
            <a:pPr marL="0" indent="0">
              <a:buNone/>
            </a:pPr>
            <a:r>
              <a:rPr lang="en-US" dirty="0" smtClean="0"/>
              <a:t>o/p:</a:t>
            </a:r>
          </a:p>
          <a:p>
            <a:pPr marL="0" indent="0">
              <a:buNone/>
            </a:pPr>
            <a:r>
              <a:rPr lang="en-US" dirty="0" err="1" smtClean="0"/>
              <a:t>mounika</a:t>
            </a:r>
            <a:endParaRPr lang="en-US" dirty="0"/>
          </a:p>
          <a:p>
            <a:pPr marL="0" indent="0">
              <a:buNone/>
            </a:pPr>
            <a:endParaRPr lang="en-US" dirty="0"/>
          </a:p>
        </p:txBody>
      </p:sp>
    </p:spTree>
    <p:extLst>
      <p:ext uri="{BB962C8B-B14F-4D97-AF65-F5344CB8AC3E}">
        <p14:creationId xmlns:p14="http://schemas.microsoft.com/office/powerpoint/2010/main" val="2837503405"/>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95400"/>
            <a:ext cx="8229600" cy="5562600"/>
          </a:xfrm>
        </p:spPr>
        <p:txBody>
          <a:bodyPr>
            <a:normAutofit fontScale="70000" lnSpcReduction="20000"/>
          </a:bodyPr>
          <a:lstStyle/>
          <a:p>
            <a:pPr marL="0" indent="0">
              <a:buNone/>
            </a:pPr>
            <a:r>
              <a:rPr lang="en-US" dirty="0"/>
              <a:t>from </a:t>
            </a:r>
            <a:r>
              <a:rPr lang="en-US" dirty="0" err="1"/>
              <a:t>abc</a:t>
            </a:r>
            <a:r>
              <a:rPr lang="en-US" dirty="0"/>
              <a:t> </a:t>
            </a:r>
            <a:r>
              <a:rPr lang="en-US" b="1" dirty="0"/>
              <a:t>import</a:t>
            </a:r>
            <a:r>
              <a:rPr lang="en-US" dirty="0"/>
              <a:t> ABC, </a:t>
            </a:r>
            <a:r>
              <a:rPr lang="en-US" dirty="0" err="1"/>
              <a:t>abstractmethod</a:t>
            </a:r>
            <a:r>
              <a:rPr lang="en-US" dirty="0"/>
              <a:t>   </a:t>
            </a:r>
          </a:p>
          <a:p>
            <a:pPr marL="0" indent="0">
              <a:buNone/>
            </a:pPr>
            <a:r>
              <a:rPr lang="en-US" b="1" dirty="0"/>
              <a:t>class</a:t>
            </a:r>
            <a:r>
              <a:rPr lang="en-US" dirty="0"/>
              <a:t> Car(ABC):   </a:t>
            </a:r>
          </a:p>
          <a:p>
            <a:pPr marL="0" indent="0">
              <a:buNone/>
            </a:pPr>
            <a:r>
              <a:rPr lang="en-US" dirty="0"/>
              <a:t>    </a:t>
            </a:r>
            <a:r>
              <a:rPr lang="en-US" dirty="0" err="1"/>
              <a:t>def</a:t>
            </a:r>
            <a:r>
              <a:rPr lang="en-US" dirty="0"/>
              <a:t> mileage(self):   </a:t>
            </a:r>
          </a:p>
          <a:p>
            <a:pPr marL="0" indent="0">
              <a:buNone/>
            </a:pPr>
            <a:r>
              <a:rPr lang="en-US" dirty="0"/>
              <a:t>        pass  </a:t>
            </a:r>
          </a:p>
          <a:p>
            <a:pPr marL="0" indent="0">
              <a:buNone/>
            </a:pPr>
            <a:r>
              <a:rPr lang="en-US" dirty="0"/>
              <a:t>  </a:t>
            </a:r>
          </a:p>
          <a:p>
            <a:pPr marL="0" indent="0">
              <a:buNone/>
            </a:pPr>
            <a:r>
              <a:rPr lang="en-US" b="1" dirty="0"/>
              <a:t>class</a:t>
            </a:r>
            <a:r>
              <a:rPr lang="en-US" dirty="0"/>
              <a:t> Tesla(Car):   </a:t>
            </a:r>
          </a:p>
          <a:p>
            <a:pPr marL="0" indent="0">
              <a:buNone/>
            </a:pPr>
            <a:r>
              <a:rPr lang="en-US" dirty="0"/>
              <a:t>    </a:t>
            </a:r>
            <a:r>
              <a:rPr lang="en-US" dirty="0" err="1"/>
              <a:t>def</a:t>
            </a:r>
            <a:r>
              <a:rPr lang="en-US" dirty="0"/>
              <a:t> mileage(self):   </a:t>
            </a:r>
          </a:p>
          <a:p>
            <a:pPr marL="0" indent="0">
              <a:buNone/>
            </a:pPr>
            <a:r>
              <a:rPr lang="en-US" dirty="0"/>
              <a:t>        print("The mileage is 30kmph")   </a:t>
            </a:r>
          </a:p>
          <a:p>
            <a:pPr marL="0" indent="0">
              <a:buNone/>
            </a:pPr>
            <a:r>
              <a:rPr lang="en-US" b="1" dirty="0"/>
              <a:t>class</a:t>
            </a:r>
            <a:r>
              <a:rPr lang="en-US" dirty="0"/>
              <a:t> Suzuki(Car):   </a:t>
            </a:r>
          </a:p>
          <a:p>
            <a:pPr marL="0" indent="0">
              <a:buNone/>
            </a:pPr>
            <a:r>
              <a:rPr lang="en-US" dirty="0"/>
              <a:t>    </a:t>
            </a:r>
            <a:r>
              <a:rPr lang="en-US" dirty="0" err="1"/>
              <a:t>def</a:t>
            </a:r>
            <a:r>
              <a:rPr lang="en-US" dirty="0"/>
              <a:t> mileage(self):   </a:t>
            </a:r>
          </a:p>
          <a:p>
            <a:pPr marL="0" indent="0">
              <a:buNone/>
            </a:pPr>
            <a:r>
              <a:rPr lang="en-US" dirty="0"/>
              <a:t>        print("The mileage is 25kmph ")   </a:t>
            </a:r>
          </a:p>
          <a:p>
            <a:pPr marL="0" indent="0">
              <a:buNone/>
            </a:pPr>
            <a:r>
              <a:rPr lang="en-US" b="1" dirty="0"/>
              <a:t>class</a:t>
            </a:r>
            <a:r>
              <a:rPr lang="en-US" dirty="0"/>
              <a:t> Duster(Car):   </a:t>
            </a:r>
          </a:p>
          <a:p>
            <a:pPr marL="0" indent="0">
              <a:buNone/>
            </a:pPr>
            <a:r>
              <a:rPr lang="en-US" dirty="0"/>
              <a:t>     </a:t>
            </a:r>
            <a:r>
              <a:rPr lang="en-US" dirty="0" err="1"/>
              <a:t>def</a:t>
            </a:r>
            <a:r>
              <a:rPr lang="en-US" dirty="0"/>
              <a:t> mileage(self):   </a:t>
            </a:r>
          </a:p>
          <a:p>
            <a:pPr marL="0" indent="0">
              <a:buNone/>
            </a:pPr>
            <a:r>
              <a:rPr lang="en-US" dirty="0"/>
              <a:t>          print("The mileage is 24kmph ")   </a:t>
            </a:r>
          </a:p>
          <a:p>
            <a:pPr marL="0" indent="0">
              <a:buNone/>
            </a:pPr>
            <a:r>
              <a:rPr lang="en-US" dirty="0"/>
              <a:t>  </a:t>
            </a:r>
          </a:p>
          <a:p>
            <a:pPr marL="0" indent="0">
              <a:buNone/>
            </a:pPr>
            <a:r>
              <a:rPr lang="en-US" b="1" dirty="0"/>
              <a:t>class</a:t>
            </a:r>
            <a:r>
              <a:rPr lang="en-US" dirty="0"/>
              <a:t> Renault(Car):   </a:t>
            </a:r>
          </a:p>
          <a:p>
            <a:pPr marL="0" indent="0">
              <a:buNone/>
            </a:pPr>
            <a:r>
              <a:rPr lang="en-US" dirty="0"/>
              <a:t>    </a:t>
            </a:r>
            <a:r>
              <a:rPr lang="en-US" dirty="0" err="1"/>
              <a:t>def</a:t>
            </a:r>
            <a:r>
              <a:rPr lang="en-US" dirty="0"/>
              <a:t> mileage(self):   </a:t>
            </a:r>
          </a:p>
          <a:p>
            <a:pPr marL="0" indent="0">
              <a:buNone/>
            </a:pPr>
            <a:r>
              <a:rPr lang="en-US" dirty="0"/>
              <a:t>            print("The mileage is 27kmph ")   </a:t>
            </a:r>
          </a:p>
          <a:p>
            <a:pPr marL="0" indent="0">
              <a:buNone/>
            </a:pPr>
            <a:r>
              <a:rPr lang="en-US" dirty="0"/>
              <a:t>          </a:t>
            </a:r>
          </a:p>
          <a:p>
            <a:pPr marL="0" indent="0">
              <a:buNone/>
            </a:pPr>
            <a:endParaRPr lang="en-US" dirty="0"/>
          </a:p>
        </p:txBody>
      </p:sp>
      <p:cxnSp>
        <p:nvCxnSpPr>
          <p:cNvPr id="5" name="Straight Connector 4"/>
          <p:cNvCxnSpPr/>
          <p:nvPr/>
        </p:nvCxnSpPr>
        <p:spPr>
          <a:xfrm>
            <a:off x="4800600" y="1371600"/>
            <a:ext cx="0" cy="4876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05400" y="1676400"/>
            <a:ext cx="2667000" cy="3416320"/>
          </a:xfrm>
          <a:prstGeom prst="rect">
            <a:avLst/>
          </a:prstGeom>
          <a:noFill/>
        </p:spPr>
        <p:txBody>
          <a:bodyPr wrap="square" rtlCol="0">
            <a:spAutoFit/>
          </a:bodyPr>
          <a:lstStyle/>
          <a:p>
            <a:r>
              <a:rPr lang="en-US" dirty="0"/>
              <a:t># Driver code   </a:t>
            </a:r>
          </a:p>
          <a:p>
            <a:r>
              <a:rPr lang="en-US" dirty="0"/>
              <a:t>t= Tesla ()   </a:t>
            </a:r>
          </a:p>
          <a:p>
            <a:r>
              <a:rPr lang="en-US" dirty="0" err="1"/>
              <a:t>t.mileage</a:t>
            </a:r>
            <a:r>
              <a:rPr lang="en-US" dirty="0"/>
              <a:t>()   </a:t>
            </a:r>
          </a:p>
          <a:p>
            <a:r>
              <a:rPr lang="en-US" dirty="0"/>
              <a:t>  </a:t>
            </a:r>
          </a:p>
          <a:p>
            <a:r>
              <a:rPr lang="en-US" dirty="0"/>
              <a:t>r = Renault()   </a:t>
            </a:r>
          </a:p>
          <a:p>
            <a:r>
              <a:rPr lang="en-US" dirty="0" err="1"/>
              <a:t>r.mileage</a:t>
            </a:r>
            <a:r>
              <a:rPr lang="en-US" dirty="0"/>
              <a:t>()   </a:t>
            </a:r>
          </a:p>
          <a:p>
            <a:r>
              <a:rPr lang="en-US" dirty="0"/>
              <a:t>  </a:t>
            </a:r>
          </a:p>
          <a:p>
            <a:r>
              <a:rPr lang="en-US" dirty="0"/>
              <a:t>s = Suzuki()   </a:t>
            </a:r>
          </a:p>
          <a:p>
            <a:r>
              <a:rPr lang="en-US" dirty="0" err="1"/>
              <a:t>s.mileage</a:t>
            </a:r>
            <a:r>
              <a:rPr lang="en-US" dirty="0"/>
              <a:t>()   </a:t>
            </a:r>
          </a:p>
          <a:p>
            <a:r>
              <a:rPr lang="en-US" dirty="0"/>
              <a:t>d = Duster()   </a:t>
            </a:r>
          </a:p>
          <a:p>
            <a:r>
              <a:rPr lang="en-US" dirty="0" err="1"/>
              <a:t>d.mileage</a:t>
            </a:r>
            <a:r>
              <a:rPr lang="en-US" dirty="0"/>
              <a:t>()  </a:t>
            </a:r>
          </a:p>
          <a:p>
            <a:endParaRPr lang="en-US" dirty="0"/>
          </a:p>
        </p:txBody>
      </p:sp>
    </p:spTree>
    <p:extLst>
      <p:ext uri="{BB962C8B-B14F-4D97-AF65-F5344CB8AC3E}">
        <p14:creationId xmlns:p14="http://schemas.microsoft.com/office/powerpoint/2010/main" val="2763342127"/>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762000"/>
            <a:ext cx="8229600" cy="6248400"/>
          </a:xfrm>
        </p:spPr>
        <p:txBody>
          <a:bodyPr>
            <a:normAutofit fontScale="85000" lnSpcReduction="20000"/>
          </a:bodyPr>
          <a:lstStyle/>
          <a:p>
            <a:pPr marL="0" indent="0">
              <a:buNone/>
            </a:pPr>
            <a:r>
              <a:rPr lang="en-US" dirty="0"/>
              <a:t>from </a:t>
            </a:r>
            <a:r>
              <a:rPr lang="en-US" dirty="0" err="1"/>
              <a:t>abc</a:t>
            </a:r>
            <a:r>
              <a:rPr lang="en-US" dirty="0"/>
              <a:t> import ABC  </a:t>
            </a:r>
          </a:p>
          <a:p>
            <a:pPr marL="0" indent="0">
              <a:buNone/>
            </a:pPr>
            <a:r>
              <a:rPr lang="en-US" dirty="0"/>
              <a:t>class Polygon(ABC):   </a:t>
            </a:r>
          </a:p>
          <a:p>
            <a:pPr marL="0" indent="0">
              <a:buNone/>
            </a:pPr>
            <a:r>
              <a:rPr lang="en-US" dirty="0"/>
              <a:t>    # abstract method   </a:t>
            </a:r>
          </a:p>
          <a:p>
            <a:pPr marL="0" indent="0">
              <a:buNone/>
            </a:pPr>
            <a:r>
              <a:rPr lang="en-US" dirty="0"/>
              <a:t>   </a:t>
            </a:r>
            <a:r>
              <a:rPr lang="en-US" dirty="0" err="1"/>
              <a:t>def</a:t>
            </a:r>
            <a:r>
              <a:rPr lang="en-US" dirty="0"/>
              <a:t> sides(self):   </a:t>
            </a:r>
          </a:p>
          <a:p>
            <a:pPr marL="0" indent="0">
              <a:buNone/>
            </a:pPr>
            <a:r>
              <a:rPr lang="en-US" dirty="0"/>
              <a:t>      pass  </a:t>
            </a:r>
          </a:p>
          <a:p>
            <a:pPr marL="0" indent="0">
              <a:buNone/>
            </a:pPr>
            <a:r>
              <a:rPr lang="en-US" dirty="0"/>
              <a:t>class Triangle(Polygon):   </a:t>
            </a:r>
          </a:p>
          <a:p>
            <a:pPr marL="0" indent="0">
              <a:buNone/>
            </a:pPr>
            <a:r>
              <a:rPr lang="en-US" dirty="0"/>
              <a:t>  </a:t>
            </a:r>
            <a:r>
              <a:rPr lang="en-US" dirty="0" err="1"/>
              <a:t>def</a:t>
            </a:r>
            <a:r>
              <a:rPr lang="en-US" dirty="0"/>
              <a:t> sides(self):   </a:t>
            </a:r>
          </a:p>
          <a:p>
            <a:pPr marL="0" indent="0">
              <a:buNone/>
            </a:pPr>
            <a:r>
              <a:rPr lang="en-US" dirty="0"/>
              <a:t>    print("Triangle has 3 sides")   </a:t>
            </a:r>
          </a:p>
          <a:p>
            <a:pPr marL="0" indent="0">
              <a:buNone/>
            </a:pPr>
            <a:r>
              <a:rPr lang="en-US" dirty="0"/>
              <a:t>class Pentagon(Polygon):   </a:t>
            </a:r>
          </a:p>
          <a:p>
            <a:pPr marL="0" indent="0">
              <a:buNone/>
            </a:pPr>
            <a:r>
              <a:rPr lang="en-US" dirty="0"/>
              <a:t>  </a:t>
            </a:r>
            <a:r>
              <a:rPr lang="en-US" dirty="0" err="1"/>
              <a:t>def</a:t>
            </a:r>
            <a:r>
              <a:rPr lang="en-US" dirty="0"/>
              <a:t> sides(self):   </a:t>
            </a:r>
          </a:p>
          <a:p>
            <a:pPr marL="0" indent="0">
              <a:buNone/>
            </a:pPr>
            <a:r>
              <a:rPr lang="en-US" dirty="0"/>
              <a:t>    print("Pentagon has 5 sides")   </a:t>
            </a:r>
          </a:p>
          <a:p>
            <a:pPr marL="0" indent="0">
              <a:buNone/>
            </a:pPr>
            <a:r>
              <a:rPr lang="en-US" dirty="0"/>
              <a:t>class Hexagon(Polygon):   </a:t>
            </a:r>
          </a:p>
          <a:p>
            <a:pPr marL="0" indent="0">
              <a:buNone/>
            </a:pPr>
            <a:r>
              <a:rPr lang="en-US" dirty="0"/>
              <a:t>  </a:t>
            </a:r>
            <a:r>
              <a:rPr lang="en-US" dirty="0" err="1"/>
              <a:t>def</a:t>
            </a:r>
            <a:r>
              <a:rPr lang="en-US" dirty="0"/>
              <a:t> sides(self):   </a:t>
            </a:r>
          </a:p>
          <a:p>
            <a:pPr marL="0" indent="0">
              <a:buNone/>
            </a:pPr>
            <a:r>
              <a:rPr lang="en-US" dirty="0"/>
              <a:t>    print("Hexagon has 6 sides")   </a:t>
            </a:r>
          </a:p>
          <a:p>
            <a:pPr marL="0" indent="0">
              <a:buNone/>
            </a:pPr>
            <a:r>
              <a:rPr lang="en-US" dirty="0"/>
              <a:t>class square(Polygon):   </a:t>
            </a:r>
          </a:p>
          <a:p>
            <a:pPr marL="0" indent="0">
              <a:buNone/>
            </a:pPr>
            <a:r>
              <a:rPr lang="en-US" dirty="0"/>
              <a:t>  </a:t>
            </a:r>
            <a:r>
              <a:rPr lang="en-US" dirty="0" err="1"/>
              <a:t>def</a:t>
            </a:r>
            <a:r>
              <a:rPr lang="en-US" dirty="0"/>
              <a:t> sides(self):   </a:t>
            </a:r>
          </a:p>
          <a:p>
            <a:pPr marL="0" indent="0">
              <a:buNone/>
            </a:pPr>
            <a:r>
              <a:rPr lang="en-US" dirty="0"/>
              <a:t>    print("I have 4 sides")      </a:t>
            </a:r>
          </a:p>
          <a:p>
            <a:pPr marL="0" indent="0">
              <a:buNone/>
            </a:pPr>
            <a:endParaRPr lang="en-US" dirty="0"/>
          </a:p>
          <a:p>
            <a:pPr marL="0" indent="0">
              <a:buNone/>
            </a:pPr>
            <a:endParaRPr lang="en-US" dirty="0"/>
          </a:p>
        </p:txBody>
      </p:sp>
      <p:sp>
        <p:nvSpPr>
          <p:cNvPr id="4" name="TextBox 3"/>
          <p:cNvSpPr txBox="1"/>
          <p:nvPr/>
        </p:nvSpPr>
        <p:spPr>
          <a:xfrm>
            <a:off x="6124284" y="609600"/>
            <a:ext cx="1552284" cy="3416320"/>
          </a:xfrm>
          <a:prstGeom prst="rect">
            <a:avLst/>
          </a:prstGeom>
          <a:noFill/>
        </p:spPr>
        <p:txBody>
          <a:bodyPr wrap="none" rtlCol="0">
            <a:spAutoFit/>
          </a:bodyPr>
          <a:lstStyle/>
          <a:p>
            <a:r>
              <a:rPr lang="en-US" dirty="0"/>
              <a:t>t=Triangle()   </a:t>
            </a:r>
          </a:p>
          <a:p>
            <a:r>
              <a:rPr lang="en-US" dirty="0" err="1"/>
              <a:t>t.sides</a:t>
            </a:r>
            <a:r>
              <a:rPr lang="en-US" dirty="0"/>
              <a:t>()   </a:t>
            </a:r>
          </a:p>
          <a:p>
            <a:r>
              <a:rPr lang="en-US" dirty="0"/>
              <a:t>s=square()   </a:t>
            </a:r>
          </a:p>
          <a:p>
            <a:r>
              <a:rPr lang="en-US" dirty="0" err="1"/>
              <a:t>s.sides</a:t>
            </a:r>
            <a:r>
              <a:rPr lang="en-US" dirty="0"/>
              <a:t>()</a:t>
            </a:r>
          </a:p>
          <a:p>
            <a:r>
              <a:rPr lang="en-US" dirty="0"/>
              <a:t>p=Pentagon()</a:t>
            </a:r>
          </a:p>
          <a:p>
            <a:r>
              <a:rPr lang="en-US" dirty="0" err="1"/>
              <a:t>p.sides</a:t>
            </a:r>
            <a:r>
              <a:rPr lang="en-US" dirty="0"/>
              <a:t>()</a:t>
            </a:r>
          </a:p>
          <a:p>
            <a:r>
              <a:rPr lang="en-US" dirty="0"/>
              <a:t>k=Hexagon()</a:t>
            </a:r>
          </a:p>
          <a:p>
            <a:r>
              <a:rPr lang="en-US" dirty="0" err="1"/>
              <a:t>k.sides</a:t>
            </a:r>
            <a:r>
              <a:rPr lang="en-US" dirty="0" smtClean="0"/>
              <a:t>()</a:t>
            </a:r>
          </a:p>
          <a:p>
            <a:endParaRPr lang="en-US" dirty="0"/>
          </a:p>
          <a:p>
            <a:endParaRPr lang="en-US" dirty="0"/>
          </a:p>
          <a:p>
            <a:r>
              <a:rPr lang="en-US" dirty="0" smtClean="0"/>
              <a:t>output:</a:t>
            </a:r>
          </a:p>
          <a:p>
            <a:r>
              <a:rPr lang="en-US" dirty="0"/>
              <a:t>?</a:t>
            </a:r>
          </a:p>
        </p:txBody>
      </p:sp>
      <p:cxnSp>
        <p:nvCxnSpPr>
          <p:cNvPr id="5" name="Straight Connector 4"/>
          <p:cNvCxnSpPr/>
          <p:nvPr/>
        </p:nvCxnSpPr>
        <p:spPr>
          <a:xfrm>
            <a:off x="4953000" y="457200"/>
            <a:ext cx="152400" cy="624840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4471933"/>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90600"/>
          </a:xfrm>
        </p:spPr>
        <p:txBody>
          <a:bodyPr>
            <a:normAutofit/>
          </a:bodyPr>
          <a:lstStyle/>
          <a:p>
            <a:r>
              <a:rPr lang="en-US" dirty="0" smtClean="0">
                <a:latin typeface="Algerian" pitchFamily="82" charset="0"/>
              </a:rPr>
              <a:t>Built in class functions 	</a:t>
            </a:r>
            <a:endParaRPr lang="en-US" dirty="0">
              <a:latin typeface="Algerian"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572217848"/>
              </p:ext>
            </p:extLst>
          </p:nvPr>
        </p:nvGraphicFramePr>
        <p:xfrm>
          <a:off x="457200" y="1600200"/>
          <a:ext cx="8229600" cy="4739323"/>
        </p:xfrm>
        <a:graphic>
          <a:graphicData uri="http://schemas.openxmlformats.org/drawingml/2006/table">
            <a:tbl>
              <a:tblPr firstRow="1" bandRow="1">
                <a:tableStyleId>{5C22544A-7EE6-4342-B048-85BDC9FD1C3A}</a:tableStyleId>
              </a:tblPr>
              <a:tblGrid>
                <a:gridCol w="533400"/>
                <a:gridCol w="3657600"/>
                <a:gridCol w="4038600"/>
              </a:tblGrid>
              <a:tr h="541168">
                <a:tc>
                  <a:txBody>
                    <a:bodyPr/>
                    <a:lstStyle/>
                    <a:p>
                      <a:pPr algn="l" fontAlgn="t"/>
                      <a:r>
                        <a:rPr lang="en-US" dirty="0">
                          <a:solidFill>
                            <a:srgbClr val="000000"/>
                          </a:solidFill>
                          <a:latin typeface="times new roman"/>
                        </a:rPr>
                        <a:t>SN</a:t>
                      </a:r>
                    </a:p>
                  </a:txBody>
                  <a:tcPr marL="114300" marR="114300" marT="114300" marB="114300"/>
                </a:tc>
                <a:tc>
                  <a:txBody>
                    <a:bodyPr/>
                    <a:lstStyle/>
                    <a:p>
                      <a:pPr algn="l" fontAlgn="t"/>
                      <a:r>
                        <a:rPr lang="en-US">
                          <a:solidFill>
                            <a:srgbClr val="000000"/>
                          </a:solidFill>
                          <a:latin typeface="times new roman"/>
                        </a:rPr>
                        <a:t>Function</a:t>
                      </a:r>
                    </a:p>
                  </a:txBody>
                  <a:tcPr marL="114300" marR="114300" marT="114300" marB="114300"/>
                </a:tc>
                <a:tc>
                  <a:txBody>
                    <a:bodyPr/>
                    <a:lstStyle/>
                    <a:p>
                      <a:pPr algn="l" fontAlgn="t"/>
                      <a:r>
                        <a:rPr lang="en-US">
                          <a:solidFill>
                            <a:srgbClr val="000000"/>
                          </a:solidFill>
                          <a:latin typeface="times new roman"/>
                        </a:rPr>
                        <a:t>Description</a:t>
                      </a:r>
                    </a:p>
                  </a:txBody>
                  <a:tcPr marL="114300" marR="114300" marT="114300" marB="114300"/>
                </a:tc>
              </a:tr>
              <a:tr h="1049539">
                <a:tc>
                  <a:txBody>
                    <a:bodyPr/>
                    <a:lstStyle/>
                    <a:p>
                      <a:pPr algn="l" fontAlgn="t"/>
                      <a:r>
                        <a:rPr lang="en-US">
                          <a:solidFill>
                            <a:srgbClr val="000000"/>
                          </a:solidFill>
                          <a:latin typeface="verdana"/>
                        </a:rPr>
                        <a:t>1</a:t>
                      </a:r>
                    </a:p>
                  </a:txBody>
                  <a:tcPr marL="76200" marR="76200" marT="76200" marB="76200"/>
                </a:tc>
                <a:tc>
                  <a:txBody>
                    <a:bodyPr/>
                    <a:lstStyle/>
                    <a:p>
                      <a:pPr algn="l" fontAlgn="t"/>
                      <a:r>
                        <a:rPr lang="en-US" dirty="0" err="1">
                          <a:solidFill>
                            <a:srgbClr val="000000"/>
                          </a:solidFill>
                          <a:latin typeface="verdana"/>
                        </a:rPr>
                        <a:t>getattr</a:t>
                      </a:r>
                      <a:r>
                        <a:rPr lang="en-US" dirty="0">
                          <a:solidFill>
                            <a:srgbClr val="000000"/>
                          </a:solidFill>
                          <a:latin typeface="verdana"/>
                        </a:rPr>
                        <a:t>(</a:t>
                      </a:r>
                      <a:r>
                        <a:rPr lang="en-US" dirty="0" err="1">
                          <a:solidFill>
                            <a:srgbClr val="000000"/>
                          </a:solidFill>
                          <a:latin typeface="verdana"/>
                        </a:rPr>
                        <a:t>obj,name,default</a:t>
                      </a:r>
                      <a:r>
                        <a:rPr lang="en-US" dirty="0">
                          <a:solidFill>
                            <a:srgbClr val="000000"/>
                          </a:solidFill>
                          <a:latin typeface="verdana"/>
                        </a:rPr>
                        <a:t>)</a:t>
                      </a:r>
                    </a:p>
                  </a:txBody>
                  <a:tcPr marL="76200" marR="76200" marT="76200" marB="76200"/>
                </a:tc>
                <a:tc>
                  <a:txBody>
                    <a:bodyPr/>
                    <a:lstStyle/>
                    <a:p>
                      <a:pPr algn="l" fontAlgn="t"/>
                      <a:r>
                        <a:rPr lang="en-US">
                          <a:solidFill>
                            <a:srgbClr val="000000"/>
                          </a:solidFill>
                          <a:latin typeface="verdana"/>
                        </a:rPr>
                        <a:t>It is used to access the attribute of the object.</a:t>
                      </a:r>
                    </a:p>
                  </a:txBody>
                  <a:tcPr marL="76200" marR="76200" marT="76200" marB="76200"/>
                </a:tc>
              </a:tr>
              <a:tr h="1344721">
                <a:tc>
                  <a:txBody>
                    <a:bodyPr/>
                    <a:lstStyle/>
                    <a:p>
                      <a:pPr algn="l" fontAlgn="t"/>
                      <a:r>
                        <a:rPr lang="en-US">
                          <a:solidFill>
                            <a:srgbClr val="000000"/>
                          </a:solidFill>
                          <a:latin typeface="verdana"/>
                        </a:rPr>
                        <a:t>2</a:t>
                      </a:r>
                    </a:p>
                  </a:txBody>
                  <a:tcPr marL="76200" marR="76200" marT="76200" marB="76200"/>
                </a:tc>
                <a:tc>
                  <a:txBody>
                    <a:bodyPr/>
                    <a:lstStyle/>
                    <a:p>
                      <a:pPr algn="l" fontAlgn="t"/>
                      <a:r>
                        <a:rPr lang="en-US" dirty="0" err="1">
                          <a:solidFill>
                            <a:srgbClr val="000000"/>
                          </a:solidFill>
                          <a:latin typeface="verdana"/>
                        </a:rPr>
                        <a:t>setattr</a:t>
                      </a:r>
                      <a:r>
                        <a:rPr lang="en-US" dirty="0">
                          <a:solidFill>
                            <a:srgbClr val="000000"/>
                          </a:solidFill>
                          <a:latin typeface="verdana"/>
                        </a:rPr>
                        <a:t>(</a:t>
                      </a:r>
                      <a:r>
                        <a:rPr lang="en-US" dirty="0" err="1">
                          <a:solidFill>
                            <a:srgbClr val="000000"/>
                          </a:solidFill>
                          <a:latin typeface="verdana"/>
                        </a:rPr>
                        <a:t>obj</a:t>
                      </a:r>
                      <a:r>
                        <a:rPr lang="en-US" dirty="0">
                          <a:solidFill>
                            <a:srgbClr val="000000"/>
                          </a:solidFill>
                          <a:latin typeface="verdana"/>
                        </a:rPr>
                        <a:t>, </a:t>
                      </a:r>
                      <a:r>
                        <a:rPr lang="en-US" dirty="0" err="1">
                          <a:solidFill>
                            <a:srgbClr val="000000"/>
                          </a:solidFill>
                          <a:latin typeface="verdana"/>
                        </a:rPr>
                        <a:t>name,value</a:t>
                      </a:r>
                      <a:r>
                        <a:rPr lang="en-US" dirty="0">
                          <a:solidFill>
                            <a:srgbClr val="000000"/>
                          </a:solidFill>
                          <a:latin typeface="verdana"/>
                        </a:rPr>
                        <a:t>)</a:t>
                      </a:r>
                    </a:p>
                  </a:txBody>
                  <a:tcPr marL="76200" marR="76200" marT="76200" marB="76200"/>
                </a:tc>
                <a:tc>
                  <a:txBody>
                    <a:bodyPr/>
                    <a:lstStyle/>
                    <a:p>
                      <a:pPr algn="l" fontAlgn="t"/>
                      <a:r>
                        <a:rPr lang="en-US">
                          <a:solidFill>
                            <a:srgbClr val="000000"/>
                          </a:solidFill>
                          <a:latin typeface="verdana"/>
                        </a:rPr>
                        <a:t>It is used to set a particular value to the specific attribute of an object.</a:t>
                      </a:r>
                    </a:p>
                  </a:txBody>
                  <a:tcPr marL="76200" marR="76200" marT="76200" marB="76200"/>
                </a:tc>
              </a:tr>
              <a:tr h="754356">
                <a:tc>
                  <a:txBody>
                    <a:bodyPr/>
                    <a:lstStyle/>
                    <a:p>
                      <a:pPr algn="l" fontAlgn="t"/>
                      <a:r>
                        <a:rPr lang="en-US">
                          <a:solidFill>
                            <a:srgbClr val="000000"/>
                          </a:solidFill>
                          <a:latin typeface="verdana"/>
                        </a:rPr>
                        <a:t>3</a:t>
                      </a:r>
                    </a:p>
                  </a:txBody>
                  <a:tcPr marL="76200" marR="76200" marT="76200" marB="76200"/>
                </a:tc>
                <a:tc>
                  <a:txBody>
                    <a:bodyPr/>
                    <a:lstStyle/>
                    <a:p>
                      <a:pPr algn="l" fontAlgn="t"/>
                      <a:r>
                        <a:rPr lang="en-US" dirty="0" err="1">
                          <a:solidFill>
                            <a:srgbClr val="000000"/>
                          </a:solidFill>
                          <a:latin typeface="verdana"/>
                        </a:rPr>
                        <a:t>delattr</a:t>
                      </a:r>
                      <a:r>
                        <a:rPr lang="en-US" dirty="0">
                          <a:solidFill>
                            <a:srgbClr val="000000"/>
                          </a:solidFill>
                          <a:latin typeface="verdana"/>
                        </a:rPr>
                        <a:t>(</a:t>
                      </a:r>
                      <a:r>
                        <a:rPr lang="en-US" dirty="0" err="1">
                          <a:solidFill>
                            <a:srgbClr val="000000"/>
                          </a:solidFill>
                          <a:latin typeface="verdana"/>
                        </a:rPr>
                        <a:t>obj</a:t>
                      </a:r>
                      <a:r>
                        <a:rPr lang="en-US" dirty="0">
                          <a:solidFill>
                            <a:srgbClr val="000000"/>
                          </a:solidFill>
                          <a:latin typeface="verdana"/>
                        </a:rPr>
                        <a:t>, name)</a:t>
                      </a:r>
                    </a:p>
                  </a:txBody>
                  <a:tcPr marL="76200" marR="76200" marT="76200" marB="76200"/>
                </a:tc>
                <a:tc>
                  <a:txBody>
                    <a:bodyPr/>
                    <a:lstStyle/>
                    <a:p>
                      <a:pPr algn="l" fontAlgn="t"/>
                      <a:r>
                        <a:rPr lang="en-US">
                          <a:solidFill>
                            <a:srgbClr val="000000"/>
                          </a:solidFill>
                          <a:latin typeface="verdana"/>
                        </a:rPr>
                        <a:t>It is used to delete a specific attribute.</a:t>
                      </a:r>
                    </a:p>
                  </a:txBody>
                  <a:tcPr marL="76200" marR="76200" marT="76200" marB="76200"/>
                </a:tc>
              </a:tr>
              <a:tr h="1049539">
                <a:tc>
                  <a:txBody>
                    <a:bodyPr/>
                    <a:lstStyle/>
                    <a:p>
                      <a:pPr algn="l" fontAlgn="t"/>
                      <a:r>
                        <a:rPr lang="en-US" dirty="0">
                          <a:solidFill>
                            <a:srgbClr val="000000"/>
                          </a:solidFill>
                          <a:latin typeface="verdana"/>
                        </a:rPr>
                        <a:t>4</a:t>
                      </a:r>
                    </a:p>
                  </a:txBody>
                  <a:tcPr marL="76200" marR="76200" marT="76200" marB="76200"/>
                </a:tc>
                <a:tc>
                  <a:txBody>
                    <a:bodyPr/>
                    <a:lstStyle/>
                    <a:p>
                      <a:pPr algn="l" fontAlgn="t"/>
                      <a:r>
                        <a:rPr lang="en-US" dirty="0" err="1">
                          <a:solidFill>
                            <a:srgbClr val="000000"/>
                          </a:solidFill>
                          <a:latin typeface="verdana"/>
                        </a:rPr>
                        <a:t>hasattr</a:t>
                      </a:r>
                      <a:r>
                        <a:rPr lang="en-US" dirty="0">
                          <a:solidFill>
                            <a:srgbClr val="000000"/>
                          </a:solidFill>
                          <a:latin typeface="verdana"/>
                        </a:rPr>
                        <a:t>(</a:t>
                      </a:r>
                      <a:r>
                        <a:rPr lang="en-US" dirty="0" err="1">
                          <a:solidFill>
                            <a:srgbClr val="000000"/>
                          </a:solidFill>
                          <a:latin typeface="verdana"/>
                        </a:rPr>
                        <a:t>obj</a:t>
                      </a:r>
                      <a:r>
                        <a:rPr lang="en-US" dirty="0">
                          <a:solidFill>
                            <a:srgbClr val="000000"/>
                          </a:solidFill>
                          <a:latin typeface="verdana"/>
                        </a:rPr>
                        <a:t>, name)</a:t>
                      </a:r>
                    </a:p>
                  </a:txBody>
                  <a:tcPr marL="76200" marR="76200" marT="76200" marB="76200"/>
                </a:tc>
                <a:tc>
                  <a:txBody>
                    <a:bodyPr/>
                    <a:lstStyle/>
                    <a:p>
                      <a:pPr algn="l" fontAlgn="t"/>
                      <a:r>
                        <a:rPr lang="en-US" dirty="0">
                          <a:solidFill>
                            <a:srgbClr val="000000"/>
                          </a:solidFill>
                          <a:latin typeface="verdana"/>
                        </a:rPr>
                        <a:t>It returns true if the object contains some specific attribute.</a:t>
                      </a:r>
                    </a:p>
                  </a:txBody>
                  <a:tcPr marL="76200" marR="76200" marT="76200" marB="76200"/>
                </a:tc>
              </a:tr>
            </a:tbl>
          </a:graphicData>
        </a:graphic>
      </p:graphicFrame>
    </p:spTree>
    <p:extLst>
      <p:ext uri="{BB962C8B-B14F-4D97-AF65-F5344CB8AC3E}">
        <p14:creationId xmlns:p14="http://schemas.microsoft.com/office/powerpoint/2010/main" val="4045013413"/>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609600"/>
            <a:ext cx="8229600" cy="609600"/>
          </a:xfrm>
        </p:spPr>
        <p:txBody>
          <a:bodyPr>
            <a:normAutofit fontScale="90000"/>
          </a:bodyPr>
          <a:lstStyle/>
          <a:p>
            <a:r>
              <a:rPr lang="en-US" dirty="0" smtClean="0">
                <a:latin typeface="Algerian" pitchFamily="82" charset="0"/>
              </a:rPr>
              <a:t>Built in class attributes</a:t>
            </a:r>
            <a:endParaRPr lang="en-US" dirty="0">
              <a:latin typeface="Algerian"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332577854"/>
              </p:ext>
            </p:extLst>
          </p:nvPr>
        </p:nvGraphicFramePr>
        <p:xfrm>
          <a:off x="457200" y="1295399"/>
          <a:ext cx="8229600" cy="5200121"/>
        </p:xfrm>
        <a:graphic>
          <a:graphicData uri="http://schemas.openxmlformats.org/drawingml/2006/table">
            <a:tbl>
              <a:tblPr firstRow="1" bandRow="1">
                <a:tableStyleId>{5C22544A-7EE6-4342-B048-85BDC9FD1C3A}</a:tableStyleId>
              </a:tblPr>
              <a:tblGrid>
                <a:gridCol w="838200"/>
                <a:gridCol w="2514600"/>
                <a:gridCol w="4876800"/>
              </a:tblGrid>
              <a:tr h="484399">
                <a:tc>
                  <a:txBody>
                    <a:bodyPr/>
                    <a:lstStyle/>
                    <a:p>
                      <a:pPr algn="l" fontAlgn="t"/>
                      <a:r>
                        <a:rPr lang="en-US" dirty="0">
                          <a:solidFill>
                            <a:srgbClr val="000000"/>
                          </a:solidFill>
                          <a:latin typeface="times new roman"/>
                        </a:rPr>
                        <a:t>SN</a:t>
                      </a:r>
                    </a:p>
                  </a:txBody>
                  <a:tcPr marL="114300" marR="114300" marT="114300" marB="114300"/>
                </a:tc>
                <a:tc>
                  <a:txBody>
                    <a:bodyPr/>
                    <a:lstStyle/>
                    <a:p>
                      <a:pPr algn="l" fontAlgn="t"/>
                      <a:r>
                        <a:rPr lang="en-US" dirty="0">
                          <a:solidFill>
                            <a:srgbClr val="000000"/>
                          </a:solidFill>
                          <a:latin typeface="times new roman"/>
                        </a:rPr>
                        <a:t>Attribute</a:t>
                      </a:r>
                    </a:p>
                  </a:txBody>
                  <a:tcPr marL="114300" marR="114300" marT="114300" marB="114300"/>
                </a:tc>
                <a:tc>
                  <a:txBody>
                    <a:bodyPr/>
                    <a:lstStyle/>
                    <a:p>
                      <a:pPr algn="l" fontAlgn="t"/>
                      <a:r>
                        <a:rPr lang="en-US">
                          <a:solidFill>
                            <a:srgbClr val="000000"/>
                          </a:solidFill>
                          <a:latin typeface="times new roman"/>
                        </a:rPr>
                        <a:t>Description</a:t>
                      </a:r>
                    </a:p>
                  </a:txBody>
                  <a:tcPr marL="114300" marR="114300" marT="114300" marB="114300"/>
                </a:tc>
              </a:tr>
              <a:tr h="1203658">
                <a:tc>
                  <a:txBody>
                    <a:bodyPr/>
                    <a:lstStyle/>
                    <a:p>
                      <a:pPr algn="l" fontAlgn="t"/>
                      <a:r>
                        <a:rPr lang="en-US" dirty="0">
                          <a:solidFill>
                            <a:srgbClr val="000000"/>
                          </a:solidFill>
                          <a:latin typeface="verdana"/>
                        </a:rPr>
                        <a:t>1</a:t>
                      </a:r>
                    </a:p>
                  </a:txBody>
                  <a:tcPr marL="76200" marR="76200" marT="76200" marB="76200"/>
                </a:tc>
                <a:tc>
                  <a:txBody>
                    <a:bodyPr/>
                    <a:lstStyle/>
                    <a:p>
                      <a:pPr algn="l" fontAlgn="t"/>
                      <a:r>
                        <a:rPr lang="en-US" dirty="0">
                          <a:solidFill>
                            <a:srgbClr val="000000"/>
                          </a:solidFill>
                          <a:latin typeface="verdana"/>
                        </a:rPr>
                        <a:t>__</a:t>
                      </a:r>
                      <a:r>
                        <a:rPr lang="en-US" dirty="0" err="1">
                          <a:solidFill>
                            <a:srgbClr val="000000"/>
                          </a:solidFill>
                          <a:latin typeface="verdana"/>
                        </a:rPr>
                        <a:t>dict</a:t>
                      </a:r>
                      <a:r>
                        <a:rPr lang="en-US" dirty="0">
                          <a:solidFill>
                            <a:srgbClr val="000000"/>
                          </a:solidFill>
                          <a:latin typeface="verdana"/>
                        </a:rPr>
                        <a:t>__</a:t>
                      </a:r>
                    </a:p>
                  </a:txBody>
                  <a:tcPr marL="76200" marR="76200" marT="76200" marB="76200"/>
                </a:tc>
                <a:tc>
                  <a:txBody>
                    <a:bodyPr/>
                    <a:lstStyle/>
                    <a:p>
                      <a:pPr algn="l" fontAlgn="t"/>
                      <a:r>
                        <a:rPr lang="en-US" dirty="0">
                          <a:solidFill>
                            <a:srgbClr val="000000"/>
                          </a:solidFill>
                          <a:latin typeface="verdana"/>
                        </a:rPr>
                        <a:t>It provides the dictionary containing the information about the class namespace.</a:t>
                      </a:r>
                    </a:p>
                  </a:txBody>
                  <a:tcPr marL="76200" marR="76200" marT="76200" marB="76200"/>
                </a:tc>
              </a:tr>
              <a:tr h="939440">
                <a:tc>
                  <a:txBody>
                    <a:bodyPr/>
                    <a:lstStyle/>
                    <a:p>
                      <a:pPr algn="l" fontAlgn="t"/>
                      <a:r>
                        <a:rPr lang="en-US" dirty="0">
                          <a:solidFill>
                            <a:srgbClr val="000000"/>
                          </a:solidFill>
                          <a:latin typeface="verdana"/>
                        </a:rPr>
                        <a:t>2</a:t>
                      </a:r>
                    </a:p>
                  </a:txBody>
                  <a:tcPr marL="76200" marR="76200" marT="76200" marB="76200"/>
                </a:tc>
                <a:tc>
                  <a:txBody>
                    <a:bodyPr/>
                    <a:lstStyle/>
                    <a:p>
                      <a:pPr algn="l" fontAlgn="t"/>
                      <a:r>
                        <a:rPr lang="en-US" dirty="0">
                          <a:solidFill>
                            <a:srgbClr val="000000"/>
                          </a:solidFill>
                          <a:latin typeface="verdana"/>
                        </a:rPr>
                        <a:t>__doc__</a:t>
                      </a:r>
                    </a:p>
                  </a:txBody>
                  <a:tcPr marL="76200" marR="76200" marT="76200" marB="76200"/>
                </a:tc>
                <a:tc>
                  <a:txBody>
                    <a:bodyPr/>
                    <a:lstStyle/>
                    <a:p>
                      <a:pPr algn="l" fontAlgn="t"/>
                      <a:r>
                        <a:rPr lang="en-US" dirty="0">
                          <a:solidFill>
                            <a:srgbClr val="000000"/>
                          </a:solidFill>
                          <a:latin typeface="verdana"/>
                        </a:rPr>
                        <a:t>It contains a string which has the class documentation</a:t>
                      </a:r>
                    </a:p>
                  </a:txBody>
                  <a:tcPr marL="76200" marR="76200" marT="76200" marB="76200"/>
                </a:tc>
              </a:tr>
              <a:tr h="675223">
                <a:tc>
                  <a:txBody>
                    <a:bodyPr/>
                    <a:lstStyle/>
                    <a:p>
                      <a:pPr algn="l" fontAlgn="t"/>
                      <a:r>
                        <a:rPr lang="en-US" dirty="0">
                          <a:solidFill>
                            <a:srgbClr val="000000"/>
                          </a:solidFill>
                          <a:latin typeface="verdana"/>
                        </a:rPr>
                        <a:t>3</a:t>
                      </a:r>
                    </a:p>
                  </a:txBody>
                  <a:tcPr marL="76200" marR="76200" marT="76200" marB="76200"/>
                </a:tc>
                <a:tc>
                  <a:txBody>
                    <a:bodyPr/>
                    <a:lstStyle/>
                    <a:p>
                      <a:pPr algn="l" fontAlgn="t"/>
                      <a:r>
                        <a:rPr lang="en-US" dirty="0" smtClean="0">
                          <a:solidFill>
                            <a:srgbClr val="000000"/>
                          </a:solidFill>
                          <a:latin typeface="verdana"/>
                        </a:rPr>
                        <a:t>__class__</a:t>
                      </a:r>
                      <a:endParaRPr lang="en-US" dirty="0">
                        <a:solidFill>
                          <a:srgbClr val="000000"/>
                        </a:solidFill>
                        <a:latin typeface="verdana"/>
                      </a:endParaRPr>
                    </a:p>
                  </a:txBody>
                  <a:tcPr marL="76200" marR="76200" marT="76200" marB="76200"/>
                </a:tc>
                <a:tc>
                  <a:txBody>
                    <a:bodyPr/>
                    <a:lstStyle/>
                    <a:p>
                      <a:pPr algn="l" fontAlgn="t"/>
                      <a:r>
                        <a:rPr lang="en-US" dirty="0">
                          <a:solidFill>
                            <a:srgbClr val="000000"/>
                          </a:solidFill>
                          <a:latin typeface="verdana"/>
                        </a:rPr>
                        <a:t>It is used to access the class name.</a:t>
                      </a:r>
                    </a:p>
                  </a:txBody>
                  <a:tcPr marL="76200" marR="76200" marT="76200" marB="76200"/>
                </a:tc>
              </a:tr>
              <a:tr h="939440">
                <a:tc>
                  <a:txBody>
                    <a:bodyPr/>
                    <a:lstStyle/>
                    <a:p>
                      <a:pPr algn="l" fontAlgn="t"/>
                      <a:r>
                        <a:rPr lang="en-US" dirty="0">
                          <a:solidFill>
                            <a:srgbClr val="000000"/>
                          </a:solidFill>
                          <a:latin typeface="verdana"/>
                        </a:rPr>
                        <a:t>4</a:t>
                      </a:r>
                    </a:p>
                  </a:txBody>
                  <a:tcPr marL="76200" marR="76200" marT="76200" marB="76200"/>
                </a:tc>
                <a:tc>
                  <a:txBody>
                    <a:bodyPr/>
                    <a:lstStyle/>
                    <a:p>
                      <a:pPr algn="l" fontAlgn="t"/>
                      <a:r>
                        <a:rPr lang="en-US">
                          <a:solidFill>
                            <a:srgbClr val="000000"/>
                          </a:solidFill>
                          <a:latin typeface="verdana"/>
                        </a:rPr>
                        <a:t>__module__</a:t>
                      </a:r>
                    </a:p>
                  </a:txBody>
                  <a:tcPr marL="76200" marR="76200" marT="76200" marB="76200"/>
                </a:tc>
                <a:tc>
                  <a:txBody>
                    <a:bodyPr/>
                    <a:lstStyle/>
                    <a:p>
                      <a:pPr algn="l" fontAlgn="t"/>
                      <a:r>
                        <a:rPr lang="en-US">
                          <a:solidFill>
                            <a:srgbClr val="000000"/>
                          </a:solidFill>
                          <a:latin typeface="verdana"/>
                        </a:rPr>
                        <a:t>It is used to access the module in which, this class is defined.</a:t>
                      </a:r>
                    </a:p>
                  </a:txBody>
                  <a:tcPr marL="76200" marR="76200" marT="76200" marB="76200"/>
                </a:tc>
              </a:tr>
              <a:tr h="939440">
                <a:tc>
                  <a:txBody>
                    <a:bodyPr/>
                    <a:lstStyle/>
                    <a:p>
                      <a:pPr algn="l" fontAlgn="t"/>
                      <a:r>
                        <a:rPr lang="en-US" dirty="0">
                          <a:solidFill>
                            <a:srgbClr val="000000"/>
                          </a:solidFill>
                          <a:latin typeface="verdana"/>
                        </a:rPr>
                        <a:t>5</a:t>
                      </a:r>
                    </a:p>
                  </a:txBody>
                  <a:tcPr marL="76200" marR="76200" marT="76200" marB="76200"/>
                </a:tc>
                <a:tc>
                  <a:txBody>
                    <a:bodyPr/>
                    <a:lstStyle/>
                    <a:p>
                      <a:pPr algn="l" fontAlgn="t"/>
                      <a:r>
                        <a:rPr lang="en-US" dirty="0">
                          <a:solidFill>
                            <a:srgbClr val="000000"/>
                          </a:solidFill>
                          <a:latin typeface="verdana"/>
                        </a:rPr>
                        <a:t>__bases__</a:t>
                      </a:r>
                    </a:p>
                  </a:txBody>
                  <a:tcPr marL="76200" marR="76200" marT="76200" marB="76200"/>
                </a:tc>
                <a:tc>
                  <a:txBody>
                    <a:bodyPr/>
                    <a:lstStyle/>
                    <a:p>
                      <a:pPr algn="l" fontAlgn="t"/>
                      <a:r>
                        <a:rPr lang="en-US" dirty="0">
                          <a:solidFill>
                            <a:srgbClr val="000000"/>
                          </a:solidFill>
                          <a:latin typeface="verdana"/>
                        </a:rPr>
                        <a:t>It contains a </a:t>
                      </a:r>
                      <a:r>
                        <a:rPr lang="en-US" dirty="0" err="1">
                          <a:solidFill>
                            <a:srgbClr val="000000"/>
                          </a:solidFill>
                          <a:latin typeface="verdana"/>
                        </a:rPr>
                        <a:t>tuple</a:t>
                      </a:r>
                      <a:r>
                        <a:rPr lang="en-US" dirty="0">
                          <a:solidFill>
                            <a:srgbClr val="000000"/>
                          </a:solidFill>
                          <a:latin typeface="verdana"/>
                        </a:rPr>
                        <a:t> including all base classes.</a:t>
                      </a:r>
                    </a:p>
                  </a:txBody>
                  <a:tcPr marL="76200" marR="76200" marT="76200" marB="76200"/>
                </a:tc>
              </a:tr>
            </a:tbl>
          </a:graphicData>
        </a:graphic>
      </p:graphicFrame>
    </p:spTree>
    <p:extLst>
      <p:ext uri="{BB962C8B-B14F-4D97-AF65-F5344CB8AC3E}">
        <p14:creationId xmlns:p14="http://schemas.microsoft.com/office/powerpoint/2010/main" val="2633842150"/>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4267200"/>
            <a:ext cx="8839200" cy="1219200"/>
          </a:xfrm>
        </p:spPr>
        <p:txBody>
          <a:bodyPr>
            <a:noAutofit/>
          </a:bodyPr>
          <a:lstStyle/>
          <a:p>
            <a:r>
              <a:rPr lang="en-US" sz="9600" dirty="0" smtClean="0"/>
              <a:t>MODULES</a:t>
            </a:r>
            <a:br>
              <a:rPr lang="en-US" sz="9600" dirty="0" smtClean="0"/>
            </a:br>
            <a:r>
              <a:rPr lang="en-US" sz="9600" dirty="0" smtClean="0"/>
              <a:t>    AND </a:t>
            </a:r>
            <a:br>
              <a:rPr lang="en-US" sz="9600" dirty="0" smtClean="0"/>
            </a:br>
            <a:r>
              <a:rPr lang="en-US" sz="9600" dirty="0" smtClean="0"/>
              <a:t>PACKAGES</a:t>
            </a:r>
            <a:endParaRPr lang="en-US" sz="9600" dirty="0"/>
          </a:p>
        </p:txBody>
      </p:sp>
    </p:spTree>
    <p:extLst>
      <p:ext uri="{BB962C8B-B14F-4D97-AF65-F5344CB8AC3E}">
        <p14:creationId xmlns:p14="http://schemas.microsoft.com/office/powerpoint/2010/main" val="1296382331"/>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62000" y="685800"/>
            <a:ext cx="7620000" cy="586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738593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200"/>
          </a:xfrm>
        </p:spPr>
        <p:txBody>
          <a:bodyPr/>
          <a:lstStyle/>
          <a:p>
            <a:r>
              <a:rPr lang="en-US" dirty="0" smtClean="0"/>
              <a:t>Modules</a:t>
            </a:r>
            <a:endParaRPr lang="en-US" dirty="0"/>
          </a:p>
        </p:txBody>
      </p:sp>
      <p:sp>
        <p:nvSpPr>
          <p:cNvPr id="3" name="Content Placeholder 2"/>
          <p:cNvSpPr>
            <a:spLocks noGrp="1"/>
          </p:cNvSpPr>
          <p:nvPr>
            <p:ph idx="1"/>
          </p:nvPr>
        </p:nvSpPr>
        <p:spPr>
          <a:xfrm>
            <a:off x="457200" y="1447800"/>
            <a:ext cx="8229600" cy="4876800"/>
          </a:xfrm>
        </p:spPr>
        <p:txBody>
          <a:bodyPr/>
          <a:lstStyle/>
          <a:p>
            <a:r>
              <a:rPr lang="en-US" b="1" dirty="0" smtClean="0">
                <a:solidFill>
                  <a:srgbClr val="FF0000"/>
                </a:solidFill>
              </a:rPr>
              <a:t>Module : </a:t>
            </a:r>
            <a:r>
              <a:rPr lang="en-US" dirty="0" smtClean="0"/>
              <a:t>A python module can be defined as a python program file which contains a python code including python functions, class, or variables. In other words, we can say that our python code file saved with the extension (.</a:t>
            </a:r>
            <a:r>
              <a:rPr lang="en-US" dirty="0" err="1" smtClean="0"/>
              <a:t>py</a:t>
            </a:r>
            <a:r>
              <a:rPr lang="en-US" dirty="0" smtClean="0"/>
              <a:t>) is treated as the module.</a:t>
            </a:r>
          </a:p>
          <a:p>
            <a:r>
              <a:rPr lang="en-US" dirty="0" smtClean="0"/>
              <a:t>We need to load the module in our python code to use its functionality. Python provides two types of statements as defined below.</a:t>
            </a:r>
          </a:p>
          <a:p>
            <a:pPr marL="880110" lvl="1" indent="-514350">
              <a:buFont typeface="+mj-lt"/>
              <a:buAutoNum type="arabicPeriod"/>
            </a:pPr>
            <a:r>
              <a:rPr lang="en-US" dirty="0" smtClean="0"/>
              <a:t>The import statement</a:t>
            </a:r>
          </a:p>
          <a:p>
            <a:pPr marL="880110" lvl="1" indent="-514350">
              <a:buFont typeface="+mj-lt"/>
              <a:buAutoNum type="arabicPeriod"/>
            </a:pPr>
            <a:r>
              <a:rPr lang="en-US" dirty="0" smtClean="0"/>
              <a:t>The from-import statement</a:t>
            </a:r>
          </a:p>
          <a:p>
            <a:endParaRPr lang="en-US" dirty="0" smtClean="0"/>
          </a:p>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IDLE MODES</a:t>
            </a:r>
            <a:endParaRPr lang="en-US" dirty="0">
              <a:latin typeface="Algerian" pitchFamily="82" charset="0"/>
            </a:endParaRPr>
          </a:p>
        </p:txBody>
      </p:sp>
      <p:sp>
        <p:nvSpPr>
          <p:cNvPr id="3" name="Content Placeholder 2"/>
          <p:cNvSpPr>
            <a:spLocks noGrp="1"/>
          </p:cNvSpPr>
          <p:nvPr>
            <p:ph idx="1"/>
          </p:nvPr>
        </p:nvSpPr>
        <p:spPr/>
        <p:txBody>
          <a:bodyPr/>
          <a:lstStyle/>
          <a:p>
            <a:pPr marL="457200" indent="-457200">
              <a:buNone/>
            </a:pPr>
            <a:r>
              <a:rPr lang="en-US" dirty="0" smtClean="0"/>
              <a:t>Idle </a:t>
            </a:r>
            <a:r>
              <a:rPr lang="en-US" dirty="0" smtClean="0">
                <a:sym typeface="Wingdings" pitchFamily="2" charset="2"/>
              </a:rPr>
              <a:t> Integrated Development and Learning Environment</a:t>
            </a:r>
            <a:endParaRPr lang="en-US" dirty="0" smtClean="0"/>
          </a:p>
          <a:p>
            <a:pPr marL="457200" indent="-457200">
              <a:buFont typeface="Wingdings" pitchFamily="2" charset="2"/>
              <a:buChar char="v"/>
            </a:pPr>
            <a:r>
              <a:rPr lang="en-US" dirty="0" smtClean="0"/>
              <a:t>Script Mode  (Used to write code)</a:t>
            </a:r>
          </a:p>
          <a:p>
            <a:pPr marL="457200" indent="-457200">
              <a:buFont typeface="Wingdings" pitchFamily="2" charset="2"/>
              <a:buChar char="v"/>
            </a:pPr>
            <a:endParaRPr lang="en-US" dirty="0" smtClean="0"/>
          </a:p>
          <a:p>
            <a:pPr marL="457200" indent="-457200">
              <a:buFont typeface="Wingdings" pitchFamily="2" charset="2"/>
              <a:buChar char="v"/>
            </a:pPr>
            <a:r>
              <a:rPr lang="en-US" dirty="0" smtClean="0"/>
              <a:t>Shell mode (Used to display output)</a:t>
            </a:r>
          </a:p>
          <a:p>
            <a:pPr>
              <a:buNone/>
            </a:pPr>
            <a:endParaRPr lang="en-US" dirty="0"/>
          </a:p>
        </p:txBody>
      </p:sp>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04825" y="1573530"/>
            <a:ext cx="8229600" cy="4389120"/>
          </a:xfrm>
        </p:spPr>
        <p:txBody>
          <a:bodyPr/>
          <a:lstStyle/>
          <a:p>
            <a:pPr marL="365760" lvl="1" indent="0">
              <a:spcBef>
                <a:spcPts val="324"/>
              </a:spcBef>
              <a:buSzPct val="100000"/>
              <a:buNone/>
            </a:pPr>
            <a:r>
              <a:rPr lang="en-US" dirty="0">
                <a:solidFill>
                  <a:srgbClr val="0070C0"/>
                </a:solidFill>
              </a:rPr>
              <a:t>INBUILT MODULE: MATH MODULE</a:t>
            </a:r>
            <a:endParaRPr lang="en-US" dirty="0"/>
          </a:p>
          <a:p>
            <a:pPr marL="365760" lvl="1" indent="0">
              <a:spcBef>
                <a:spcPts val="324"/>
              </a:spcBef>
              <a:buSzPct val="100000"/>
              <a:buNone/>
            </a:pPr>
            <a:endParaRPr lang="en-US" dirty="0">
              <a:solidFill>
                <a:srgbClr val="0070C0"/>
              </a:solidFill>
            </a:endParaRPr>
          </a:p>
          <a:p>
            <a:pPr marL="365760" lvl="1" indent="0">
              <a:spcBef>
                <a:spcPts val="324"/>
              </a:spcBef>
              <a:buSzPct val="100000"/>
              <a:buNone/>
            </a:pPr>
            <a:r>
              <a:rPr lang="en-US" dirty="0">
                <a:solidFill>
                  <a:srgbClr val="FF0000"/>
                </a:solidFill>
              </a:rPr>
              <a:t>Example:</a:t>
            </a:r>
            <a:endParaRPr lang="en-US" dirty="0"/>
          </a:p>
          <a:p>
            <a:pPr marL="365760" lvl="1" indent="0">
              <a:spcBef>
                <a:spcPts val="324"/>
              </a:spcBef>
              <a:buSzPct val="100000"/>
              <a:buNone/>
            </a:pPr>
            <a:endParaRPr lang="en-US" dirty="0">
              <a:solidFill>
                <a:srgbClr val="0070C0"/>
              </a:solidFill>
            </a:endParaRPr>
          </a:p>
          <a:p>
            <a:pPr marL="365760" lvl="1" indent="0">
              <a:spcBef>
                <a:spcPts val="324"/>
              </a:spcBef>
              <a:buSzPct val="100000"/>
              <a:buNone/>
            </a:pPr>
            <a:r>
              <a:rPr lang="en-US" dirty="0">
                <a:solidFill>
                  <a:srgbClr val="0070C0"/>
                </a:solidFill>
              </a:rPr>
              <a:t>1</a:t>
            </a:r>
            <a:r>
              <a:rPr lang="en-US" baseline="30000" dirty="0">
                <a:solidFill>
                  <a:srgbClr val="0070C0"/>
                </a:solidFill>
              </a:rPr>
              <a:t>st</a:t>
            </a:r>
            <a:r>
              <a:rPr lang="en-US" dirty="0">
                <a:solidFill>
                  <a:srgbClr val="0070C0"/>
                </a:solidFill>
              </a:rPr>
              <a:t> Method: </a:t>
            </a:r>
            <a:r>
              <a:rPr lang="en-US" dirty="0">
                <a:solidFill>
                  <a:srgbClr val="FF6600"/>
                </a:solidFill>
              </a:rPr>
              <a:t>import</a:t>
            </a:r>
            <a:r>
              <a:rPr lang="en-US" dirty="0"/>
              <a:t> math</a:t>
            </a:r>
          </a:p>
          <a:p>
            <a:pPr marL="365760" lvl="1" indent="0">
              <a:spcBef>
                <a:spcPts val="324"/>
              </a:spcBef>
              <a:buSzPct val="100000"/>
              <a:buNone/>
            </a:pPr>
            <a:r>
              <a:rPr lang="en-US" dirty="0">
                <a:solidFill>
                  <a:srgbClr val="0070C0"/>
                </a:solidFill>
              </a:rPr>
              <a:t>2</a:t>
            </a:r>
            <a:r>
              <a:rPr lang="en-US" baseline="30000" dirty="0">
                <a:solidFill>
                  <a:srgbClr val="0070C0"/>
                </a:solidFill>
              </a:rPr>
              <a:t>nd</a:t>
            </a:r>
            <a:r>
              <a:rPr lang="en-US" dirty="0">
                <a:solidFill>
                  <a:srgbClr val="0070C0"/>
                </a:solidFill>
              </a:rPr>
              <a:t> Method: </a:t>
            </a:r>
            <a:r>
              <a:rPr lang="en-US" dirty="0"/>
              <a:t>From </a:t>
            </a:r>
            <a:r>
              <a:rPr lang="en-US" dirty="0">
                <a:solidFill>
                  <a:srgbClr val="FF6600"/>
                </a:solidFill>
              </a:rPr>
              <a:t>import</a:t>
            </a:r>
            <a:r>
              <a:rPr lang="en-US" dirty="0"/>
              <a:t> math *</a:t>
            </a:r>
          </a:p>
          <a:p>
            <a:pPr marL="365760" lvl="1" indent="0">
              <a:spcBef>
                <a:spcPts val="324"/>
              </a:spcBef>
              <a:buSzPct val="100000"/>
              <a:buNone/>
            </a:pPr>
            <a:r>
              <a:rPr lang="en-US" dirty="0">
                <a:solidFill>
                  <a:srgbClr val="0070C0"/>
                </a:solidFill>
              </a:rPr>
              <a:t>3</a:t>
            </a:r>
            <a:r>
              <a:rPr lang="en-US" baseline="30000" dirty="0">
                <a:solidFill>
                  <a:srgbClr val="0070C0"/>
                </a:solidFill>
              </a:rPr>
              <a:t>rd</a:t>
            </a:r>
            <a:r>
              <a:rPr lang="en-US" dirty="0">
                <a:solidFill>
                  <a:srgbClr val="0070C0"/>
                </a:solidFill>
              </a:rPr>
              <a:t> Method: </a:t>
            </a:r>
            <a:r>
              <a:rPr lang="en-US" dirty="0"/>
              <a:t>From math </a:t>
            </a:r>
            <a:r>
              <a:rPr lang="en-US" dirty="0">
                <a:solidFill>
                  <a:srgbClr val="FF6600"/>
                </a:solidFill>
              </a:rPr>
              <a:t>import</a:t>
            </a:r>
            <a:r>
              <a:rPr lang="en-US" dirty="0"/>
              <a:t> </a:t>
            </a:r>
            <a:r>
              <a:rPr lang="en-US" dirty="0" err="1"/>
              <a:t>sqrt</a:t>
            </a:r>
            <a:endParaRPr lang="en-US" dirty="0"/>
          </a:p>
          <a:p>
            <a:pPr marL="365760" lvl="1" indent="0">
              <a:spcBef>
                <a:spcPts val="324"/>
              </a:spcBef>
              <a:buSzPct val="100000"/>
              <a:buNone/>
            </a:pPr>
            <a:r>
              <a:rPr lang="en-US" dirty="0">
                <a:solidFill>
                  <a:srgbClr val="0070C0"/>
                </a:solidFill>
              </a:rPr>
              <a:t>4</a:t>
            </a:r>
            <a:r>
              <a:rPr lang="en-US" baseline="30000" dirty="0">
                <a:solidFill>
                  <a:srgbClr val="0070C0"/>
                </a:solidFill>
              </a:rPr>
              <a:t>th</a:t>
            </a:r>
            <a:r>
              <a:rPr lang="en-US" dirty="0">
                <a:solidFill>
                  <a:srgbClr val="0070C0"/>
                </a:solidFill>
              </a:rPr>
              <a:t> Method: </a:t>
            </a:r>
            <a:r>
              <a:rPr lang="en-US" dirty="0">
                <a:solidFill>
                  <a:srgbClr val="FF6600"/>
                </a:solidFill>
              </a:rPr>
              <a:t>Import</a:t>
            </a:r>
            <a:r>
              <a:rPr lang="en-US" dirty="0"/>
              <a:t> math as m</a:t>
            </a:r>
          </a:p>
          <a:p>
            <a:endParaRPr lang="en-US" dirty="0"/>
          </a:p>
        </p:txBody>
      </p:sp>
    </p:spTree>
    <p:extLst>
      <p:ext uri="{BB962C8B-B14F-4D97-AF65-F5344CB8AC3E}">
        <p14:creationId xmlns:p14="http://schemas.microsoft.com/office/powerpoint/2010/main" val="3180951458"/>
      </p:ext>
    </p:extLst>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295400"/>
            <a:ext cx="8229600" cy="5181600"/>
          </a:xfrm>
        </p:spPr>
        <p:txBody>
          <a:bodyPr>
            <a:normAutofit fontScale="77500" lnSpcReduction="20000"/>
          </a:bodyPr>
          <a:lstStyle/>
          <a:p>
            <a:pPr marL="109728" lvl="0" indent="0">
              <a:spcBef>
                <a:spcPts val="0"/>
              </a:spcBef>
              <a:buSzPts val="1836"/>
              <a:buNone/>
            </a:pPr>
            <a:r>
              <a:rPr lang="en-IN" dirty="0">
                <a:solidFill>
                  <a:srgbClr val="FF0000"/>
                </a:solidFill>
              </a:rPr>
              <a:t>Example:</a:t>
            </a:r>
            <a:endParaRPr lang="en-IN" dirty="0"/>
          </a:p>
          <a:p>
            <a:pPr marL="109728" lvl="0" indent="0">
              <a:spcBef>
                <a:spcPts val="400"/>
              </a:spcBef>
              <a:buSzPts val="1836"/>
              <a:buNone/>
            </a:pPr>
            <a:r>
              <a:rPr lang="en-IN" dirty="0">
                <a:solidFill>
                  <a:srgbClr val="00B0F0"/>
                </a:solidFill>
              </a:rPr>
              <a:t>import math</a:t>
            </a:r>
            <a:endParaRPr lang="en-IN" dirty="0"/>
          </a:p>
          <a:p>
            <a:pPr marL="109728" lvl="0" indent="0">
              <a:spcBef>
                <a:spcPts val="400"/>
              </a:spcBef>
              <a:buSzPts val="1836"/>
              <a:buNone/>
            </a:pPr>
            <a:r>
              <a:rPr lang="en-IN" dirty="0"/>
              <a:t>Print(</a:t>
            </a:r>
            <a:r>
              <a:rPr lang="en-IN" dirty="0" err="1"/>
              <a:t>math.pi</a:t>
            </a:r>
            <a:r>
              <a:rPr lang="en-IN" dirty="0"/>
              <a:t>)</a:t>
            </a:r>
          </a:p>
          <a:p>
            <a:pPr marL="109728" lvl="0" indent="0">
              <a:spcBef>
                <a:spcPts val="400"/>
              </a:spcBef>
              <a:buSzPts val="1836"/>
              <a:buNone/>
            </a:pPr>
            <a:r>
              <a:rPr lang="en-IN" dirty="0" smtClean="0"/>
              <a:t>Print(</a:t>
            </a:r>
            <a:r>
              <a:rPr lang="en-IN" dirty="0" err="1" smtClean="0"/>
              <a:t>math.factorial</a:t>
            </a:r>
            <a:r>
              <a:rPr lang="en-IN" dirty="0" smtClean="0"/>
              <a:t>(6))</a:t>
            </a:r>
            <a:endParaRPr lang="en-IN" dirty="0"/>
          </a:p>
          <a:p>
            <a:pPr marL="109728" lvl="0" indent="0">
              <a:spcBef>
                <a:spcPts val="400"/>
              </a:spcBef>
              <a:buSzPts val="1836"/>
              <a:buNone/>
            </a:pPr>
            <a:r>
              <a:rPr lang="en-IN" dirty="0"/>
              <a:t>Print(</a:t>
            </a:r>
            <a:r>
              <a:rPr lang="en-IN" dirty="0" err="1"/>
              <a:t>math.pow</a:t>
            </a:r>
            <a:r>
              <a:rPr lang="en-IN" dirty="0"/>
              <a:t>(5,2</a:t>
            </a:r>
            <a:r>
              <a:rPr lang="en-IN" dirty="0" smtClean="0"/>
              <a:t>)</a:t>
            </a:r>
          </a:p>
          <a:p>
            <a:pPr marL="109728" lvl="0" indent="0">
              <a:spcBef>
                <a:spcPts val="400"/>
              </a:spcBef>
              <a:buSzPts val="1836"/>
              <a:buNone/>
            </a:pPr>
            <a:endParaRPr lang="en-IN" dirty="0"/>
          </a:p>
          <a:p>
            <a:pPr marL="109728" lvl="0" indent="0">
              <a:spcBef>
                <a:spcPts val="400"/>
              </a:spcBef>
              <a:buSzPts val="1836"/>
              <a:buNone/>
            </a:pPr>
            <a:r>
              <a:rPr lang="en-IN" dirty="0">
                <a:solidFill>
                  <a:srgbClr val="00B0F0"/>
                </a:solidFill>
              </a:rPr>
              <a:t>from math import *</a:t>
            </a:r>
            <a:endParaRPr lang="en-IN" dirty="0"/>
          </a:p>
          <a:p>
            <a:pPr marL="109728" lvl="0" indent="0">
              <a:spcBef>
                <a:spcPts val="400"/>
              </a:spcBef>
              <a:buSzPts val="1836"/>
              <a:buNone/>
            </a:pPr>
            <a:r>
              <a:rPr lang="en-IN" dirty="0"/>
              <a:t>Print(sin(65))</a:t>
            </a:r>
          </a:p>
          <a:p>
            <a:pPr marL="109728" lvl="0" indent="0">
              <a:spcBef>
                <a:spcPts val="400"/>
              </a:spcBef>
              <a:buSzPts val="1836"/>
              <a:buNone/>
            </a:pPr>
            <a:r>
              <a:rPr lang="en-IN" dirty="0"/>
              <a:t>Print(cos(67</a:t>
            </a:r>
            <a:r>
              <a:rPr lang="en-IN" dirty="0" smtClean="0"/>
              <a:t>))</a:t>
            </a:r>
          </a:p>
          <a:p>
            <a:pPr marL="109728" lvl="0" indent="0">
              <a:spcBef>
                <a:spcPts val="400"/>
              </a:spcBef>
              <a:buSzPts val="1836"/>
              <a:buNone/>
            </a:pPr>
            <a:endParaRPr lang="en-IN" dirty="0"/>
          </a:p>
          <a:p>
            <a:pPr marL="109728" lvl="0" indent="0">
              <a:spcBef>
                <a:spcPts val="400"/>
              </a:spcBef>
              <a:buSzPts val="1836"/>
              <a:buNone/>
            </a:pPr>
            <a:r>
              <a:rPr lang="en-IN" dirty="0">
                <a:solidFill>
                  <a:srgbClr val="00B0F0"/>
                </a:solidFill>
              </a:rPr>
              <a:t>from math import </a:t>
            </a:r>
            <a:r>
              <a:rPr lang="en-IN" dirty="0" err="1" smtClean="0">
                <a:solidFill>
                  <a:srgbClr val="00B0F0"/>
                </a:solidFill>
              </a:rPr>
              <a:t>sqrt,cbrt</a:t>
            </a:r>
            <a:endParaRPr lang="en-IN" dirty="0"/>
          </a:p>
          <a:p>
            <a:pPr marL="109728" lvl="0" indent="0">
              <a:spcBef>
                <a:spcPts val="400"/>
              </a:spcBef>
              <a:buSzPts val="1836"/>
              <a:buNone/>
            </a:pPr>
            <a:r>
              <a:rPr lang="en-IN" dirty="0"/>
              <a:t>Print(</a:t>
            </a:r>
            <a:r>
              <a:rPr lang="en-IN" dirty="0" err="1"/>
              <a:t>sqrt</a:t>
            </a:r>
            <a:r>
              <a:rPr lang="en-IN" dirty="0"/>
              <a:t>(88</a:t>
            </a:r>
            <a:r>
              <a:rPr lang="en-IN" dirty="0" smtClean="0"/>
              <a:t>))</a:t>
            </a:r>
          </a:p>
          <a:p>
            <a:pPr marL="109728" lvl="0" indent="0">
              <a:spcBef>
                <a:spcPts val="400"/>
              </a:spcBef>
              <a:buSzPts val="1836"/>
              <a:buNone/>
            </a:pPr>
            <a:endParaRPr lang="en-IN" dirty="0"/>
          </a:p>
          <a:p>
            <a:pPr marL="109728" lvl="0" indent="0">
              <a:spcBef>
                <a:spcPts val="400"/>
              </a:spcBef>
              <a:buSzPts val="1836"/>
              <a:buNone/>
            </a:pPr>
            <a:r>
              <a:rPr lang="en-IN" dirty="0">
                <a:solidFill>
                  <a:srgbClr val="00B0F0"/>
                </a:solidFill>
              </a:rPr>
              <a:t>import math as m</a:t>
            </a:r>
            <a:endParaRPr lang="en-IN" dirty="0"/>
          </a:p>
          <a:p>
            <a:pPr marL="109728" lvl="0" indent="0">
              <a:spcBef>
                <a:spcPts val="400"/>
              </a:spcBef>
              <a:buSzPts val="1836"/>
              <a:buNone/>
            </a:pPr>
            <a:r>
              <a:rPr lang="en-IN" dirty="0"/>
              <a:t>Print(</a:t>
            </a:r>
            <a:r>
              <a:rPr lang="en-IN" dirty="0" err="1"/>
              <a:t>m.ceil</a:t>
            </a:r>
            <a:r>
              <a:rPr lang="en-IN" dirty="0"/>
              <a:t>(56.235686)</a:t>
            </a:r>
          </a:p>
          <a:p>
            <a:pPr marL="109728" lvl="0" indent="0">
              <a:spcBef>
                <a:spcPts val="400"/>
              </a:spcBef>
              <a:buSzPts val="1836"/>
              <a:buNone/>
            </a:pPr>
            <a:r>
              <a:rPr lang="en-IN" dirty="0"/>
              <a:t>Print(</a:t>
            </a:r>
            <a:r>
              <a:rPr lang="en-IN" dirty="0" err="1"/>
              <a:t>m.floor</a:t>
            </a:r>
            <a:r>
              <a:rPr lang="en-IN" dirty="0"/>
              <a:t>(56.888)</a:t>
            </a:r>
          </a:p>
          <a:p>
            <a:pPr marL="109728" lvl="0" indent="0">
              <a:spcBef>
                <a:spcPts val="400"/>
              </a:spcBef>
              <a:buSzPts val="1836"/>
              <a:buNone/>
            </a:pPr>
            <a:r>
              <a:rPr lang="en-IN" dirty="0"/>
              <a:t>Print(</a:t>
            </a:r>
            <a:r>
              <a:rPr lang="en-IN" dirty="0" err="1"/>
              <a:t>m.cbrt</a:t>
            </a:r>
            <a:r>
              <a:rPr lang="en-IN" dirty="0"/>
              <a:t>(64))</a:t>
            </a:r>
          </a:p>
          <a:p>
            <a:pPr marL="0" indent="0">
              <a:buNone/>
            </a:pPr>
            <a:endParaRPr lang="en-US" dirty="0"/>
          </a:p>
        </p:txBody>
      </p:sp>
    </p:spTree>
    <p:extLst>
      <p:ext uri="{BB962C8B-B14F-4D97-AF65-F5344CB8AC3E}">
        <p14:creationId xmlns:p14="http://schemas.microsoft.com/office/powerpoint/2010/main" val="1877024743"/>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5800" y="838200"/>
            <a:ext cx="8229600" cy="591312"/>
          </a:xfrm>
        </p:spPr>
        <p:txBody>
          <a:bodyPr>
            <a:normAutofit fontScale="90000"/>
          </a:bodyPr>
          <a:lstStyle/>
          <a:p>
            <a:r>
              <a:rPr lang="en-US" dirty="0" smtClean="0"/>
              <a:t>Modules:</a:t>
            </a:r>
            <a:endParaRPr lang="en-US" dirty="0"/>
          </a:p>
        </p:txBody>
      </p:sp>
      <p:sp>
        <p:nvSpPr>
          <p:cNvPr id="3" name="Content Placeholder 2"/>
          <p:cNvSpPr>
            <a:spLocks noGrp="1"/>
          </p:cNvSpPr>
          <p:nvPr>
            <p:ph idx="1"/>
          </p:nvPr>
        </p:nvSpPr>
        <p:spPr>
          <a:xfrm>
            <a:off x="609600" y="1828800"/>
            <a:ext cx="8229600" cy="4389120"/>
          </a:xfrm>
        </p:spPr>
        <p:txBody>
          <a:bodyPr>
            <a:normAutofit fontScale="92500" lnSpcReduction="10000"/>
          </a:bodyPr>
          <a:lstStyle/>
          <a:p>
            <a:r>
              <a:rPr lang="en-US" sz="2000" dirty="0"/>
              <a:t>In Python, a module is a file that contains Python definitions and statements. </a:t>
            </a:r>
            <a:endParaRPr lang="en-US" sz="2000" dirty="0" smtClean="0"/>
          </a:p>
          <a:p>
            <a:r>
              <a:rPr lang="en-US" sz="2000" dirty="0" smtClean="0"/>
              <a:t>The </a:t>
            </a:r>
            <a:r>
              <a:rPr lang="en-US" sz="2000" dirty="0"/>
              <a:t>file name is the module name with the ".</a:t>
            </a:r>
            <a:r>
              <a:rPr lang="en-US" sz="2000" dirty="0" err="1"/>
              <a:t>py</a:t>
            </a:r>
            <a:r>
              <a:rPr lang="en-US" sz="2000" dirty="0"/>
              <a:t>" extension at the end. </a:t>
            </a:r>
            <a:endParaRPr lang="en-US" sz="2000" dirty="0" smtClean="0"/>
          </a:p>
          <a:p>
            <a:r>
              <a:rPr lang="en-US" sz="2000" dirty="0" smtClean="0"/>
              <a:t>Modules </a:t>
            </a:r>
            <a:r>
              <a:rPr lang="en-US" sz="2000" dirty="0"/>
              <a:t>can be imported into other Python codes and provide functions, classes, and other functional codes that can be reused in multiple places</a:t>
            </a:r>
            <a:r>
              <a:rPr lang="en-US" sz="2000" dirty="0" smtClean="0"/>
              <a:t>.</a:t>
            </a:r>
          </a:p>
          <a:p>
            <a:pPr marL="457200" indent="-457200">
              <a:buAutoNum type="arabicPeriod"/>
            </a:pPr>
            <a:r>
              <a:rPr lang="en-US" sz="2000" dirty="0" smtClean="0"/>
              <a:t>1</a:t>
            </a:r>
            <a:r>
              <a:rPr lang="en-US" sz="2000" dirty="0"/>
              <a:t>. </a:t>
            </a:r>
            <a:r>
              <a:rPr lang="en-US" sz="2000" b="1" dirty="0"/>
              <a:t>math -</a:t>
            </a:r>
            <a:r>
              <a:rPr lang="en-US" sz="2000" dirty="0"/>
              <a:t> provides mathematical functions like </a:t>
            </a:r>
            <a:r>
              <a:rPr lang="en-US" sz="2000" dirty="0" err="1"/>
              <a:t>sqrt</a:t>
            </a:r>
            <a:r>
              <a:rPr lang="en-US" sz="2000" dirty="0"/>
              <a:t>()(for finding square root of a number), sin()(for finding sin of an angle), cos()(for finding cos of an angle), etc. </a:t>
            </a:r>
            <a:endParaRPr lang="en-US" sz="2000" dirty="0" smtClean="0"/>
          </a:p>
          <a:p>
            <a:pPr marL="0" indent="0">
              <a:buNone/>
            </a:pPr>
            <a:r>
              <a:rPr lang="en-US" sz="2000" dirty="0"/>
              <a:t> </a:t>
            </a:r>
            <a:r>
              <a:rPr lang="en-US" sz="2000" dirty="0" smtClean="0"/>
              <a:t>      Example:</a:t>
            </a:r>
          </a:p>
          <a:p>
            <a:pPr marL="0" indent="0">
              <a:buNone/>
            </a:pPr>
            <a:r>
              <a:rPr lang="en-US" sz="2000" dirty="0"/>
              <a:t> </a:t>
            </a:r>
            <a:r>
              <a:rPr lang="en-US" sz="2000" dirty="0" smtClean="0"/>
              <a:t>        import </a:t>
            </a:r>
            <a:r>
              <a:rPr lang="en-US" sz="2000" dirty="0"/>
              <a:t>math</a:t>
            </a:r>
          </a:p>
          <a:p>
            <a:pPr marL="0" indent="0">
              <a:buNone/>
            </a:pPr>
            <a:r>
              <a:rPr lang="en-US" sz="2000" dirty="0" smtClean="0"/>
              <a:t>         x </a:t>
            </a:r>
            <a:r>
              <a:rPr lang="en-US" sz="2000" dirty="0"/>
              <a:t>= </a:t>
            </a:r>
            <a:r>
              <a:rPr lang="en-US" sz="2000" dirty="0" err="1"/>
              <a:t>math.sqrt</a:t>
            </a:r>
            <a:r>
              <a:rPr lang="en-US" sz="2000" dirty="0"/>
              <a:t>(16)</a:t>
            </a:r>
          </a:p>
          <a:p>
            <a:pPr marL="0" indent="0">
              <a:buNone/>
            </a:pPr>
            <a:r>
              <a:rPr lang="en-US" sz="2000" dirty="0" smtClean="0"/>
              <a:t>        print</a:t>
            </a:r>
            <a:r>
              <a:rPr lang="en-US" sz="2000" dirty="0"/>
              <a:t>("Square root of 16 </a:t>
            </a:r>
            <a:r>
              <a:rPr lang="en-US" sz="2000" dirty="0" err="1"/>
              <a:t>is:",x</a:t>
            </a:r>
            <a:r>
              <a:rPr lang="en-US" sz="2000" dirty="0" smtClean="0"/>
              <a:t>)</a:t>
            </a:r>
          </a:p>
          <a:p>
            <a:pPr marL="0" indent="0">
              <a:buNone/>
            </a:pPr>
            <a:endParaRPr lang="en-US" sz="2000" dirty="0" smtClean="0"/>
          </a:p>
          <a:p>
            <a:pPr marL="0" indent="0">
              <a:buNone/>
            </a:pPr>
            <a:r>
              <a:rPr lang="en-US" sz="2000" dirty="0"/>
              <a:t> </a:t>
            </a:r>
            <a:r>
              <a:rPr lang="en-US" sz="2000" dirty="0" smtClean="0"/>
              <a:t>output:?</a:t>
            </a:r>
            <a:endParaRPr lang="en-US" sz="2000" dirty="0"/>
          </a:p>
        </p:txBody>
      </p:sp>
    </p:spTree>
    <p:extLst>
      <p:ext uri="{BB962C8B-B14F-4D97-AF65-F5344CB8AC3E}">
        <p14:creationId xmlns:p14="http://schemas.microsoft.com/office/powerpoint/2010/main" val="1354951205"/>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638800"/>
          </a:xfrm>
        </p:spPr>
        <p:txBody>
          <a:bodyPr>
            <a:normAutofit/>
          </a:bodyPr>
          <a:lstStyle/>
          <a:p>
            <a:pPr marL="0" indent="0">
              <a:buNone/>
            </a:pPr>
            <a:r>
              <a:rPr lang="en-US" dirty="0" smtClean="0"/>
              <a:t>2.</a:t>
            </a:r>
            <a:r>
              <a:rPr lang="en-US" b="1" dirty="0"/>
              <a:t>  </a:t>
            </a:r>
            <a:r>
              <a:rPr lang="en-US" sz="2000" b="1" dirty="0"/>
              <a:t>random -</a:t>
            </a:r>
            <a:r>
              <a:rPr lang="en-US" sz="2000" dirty="0"/>
              <a:t> provides tools for generating random numbers, shuffling sequences, and selecting random items.</a:t>
            </a:r>
            <a:r>
              <a:rPr lang="en-US" dirty="0"/>
              <a:t> </a:t>
            </a:r>
            <a:endParaRPr lang="en-US" dirty="0" smtClean="0"/>
          </a:p>
          <a:p>
            <a:pPr marL="0" indent="0">
              <a:buNone/>
            </a:pPr>
            <a:r>
              <a:rPr lang="en-US" sz="2000" dirty="0" smtClean="0"/>
              <a:t>Example:</a:t>
            </a:r>
          </a:p>
          <a:p>
            <a:pPr marL="0" indent="0">
              <a:buNone/>
            </a:pPr>
            <a:r>
              <a:rPr lang="en-US" sz="2000" dirty="0"/>
              <a:t>import random</a:t>
            </a:r>
          </a:p>
          <a:p>
            <a:pPr marL="0" indent="0">
              <a:buNone/>
            </a:pPr>
            <a:r>
              <a:rPr lang="en-US" sz="2000" dirty="0"/>
              <a:t>number=[1,2,3,4,5,6,7]</a:t>
            </a:r>
          </a:p>
          <a:p>
            <a:pPr marL="0" indent="0">
              <a:buNone/>
            </a:pPr>
            <a:r>
              <a:rPr lang="en-US" sz="2000" dirty="0"/>
              <a:t>print(</a:t>
            </a:r>
            <a:r>
              <a:rPr lang="en-US" sz="2000" dirty="0" err="1"/>
              <a:t>random.choice</a:t>
            </a:r>
            <a:r>
              <a:rPr lang="en-US" sz="2000" dirty="0"/>
              <a:t>(number</a:t>
            </a:r>
            <a:r>
              <a:rPr lang="en-US" sz="2000" dirty="0" smtClean="0"/>
              <a:t>))</a:t>
            </a:r>
          </a:p>
          <a:p>
            <a:pPr marL="0" indent="0">
              <a:buNone/>
            </a:pPr>
            <a:r>
              <a:rPr lang="en-US" sz="2000" dirty="0" smtClean="0"/>
              <a:t>output:?</a:t>
            </a:r>
          </a:p>
          <a:p>
            <a:pPr marL="0" indent="0">
              <a:buNone/>
            </a:pPr>
            <a:r>
              <a:rPr lang="en-US" sz="2000" dirty="0" smtClean="0"/>
              <a:t>3. </a:t>
            </a:r>
            <a:r>
              <a:rPr lang="en-US" sz="2000" b="1" dirty="0" err="1" smtClean="0"/>
              <a:t>random.randint</a:t>
            </a:r>
            <a:r>
              <a:rPr lang="en-US" sz="2000" b="1" dirty="0" smtClean="0"/>
              <a:t>()-</a:t>
            </a:r>
            <a:r>
              <a:rPr lang="en-US" sz="2000" dirty="0" smtClean="0"/>
              <a:t>used to generate  random integers between the given range</a:t>
            </a:r>
          </a:p>
          <a:p>
            <a:pPr marL="0" indent="0">
              <a:buNone/>
            </a:pPr>
            <a:r>
              <a:rPr lang="en-US" sz="2000" dirty="0" smtClean="0"/>
              <a:t>Example:</a:t>
            </a:r>
          </a:p>
          <a:p>
            <a:pPr marL="0" indent="0">
              <a:buNone/>
            </a:pPr>
            <a:r>
              <a:rPr lang="en-US" sz="2000" dirty="0"/>
              <a:t>import random</a:t>
            </a:r>
          </a:p>
          <a:p>
            <a:pPr marL="0" indent="0">
              <a:buNone/>
            </a:pPr>
            <a:r>
              <a:rPr lang="en-US" sz="2000" dirty="0" smtClean="0"/>
              <a:t>number </a:t>
            </a:r>
            <a:r>
              <a:rPr lang="en-US" sz="2000" dirty="0"/>
              <a:t>= </a:t>
            </a:r>
            <a:r>
              <a:rPr lang="en-US" sz="2000" dirty="0" err="1"/>
              <a:t>random.randint</a:t>
            </a:r>
            <a:r>
              <a:rPr lang="en-US" sz="2000" dirty="0"/>
              <a:t>(1, 10)</a:t>
            </a:r>
          </a:p>
          <a:p>
            <a:pPr marL="0" indent="0">
              <a:buNone/>
            </a:pPr>
            <a:r>
              <a:rPr lang="en-US" sz="2000" dirty="0"/>
              <a:t>print("A random number between 1 and 10 </a:t>
            </a:r>
            <a:r>
              <a:rPr lang="en-US" sz="2000" dirty="0" err="1"/>
              <a:t>is</a:t>
            </a:r>
            <a:r>
              <a:rPr lang="en-US" sz="2000" dirty="0" err="1" smtClean="0"/>
              <a:t>:",number</a:t>
            </a:r>
            <a:r>
              <a:rPr lang="en-US" sz="2000" dirty="0" smtClean="0"/>
              <a:t>)</a:t>
            </a:r>
          </a:p>
          <a:p>
            <a:pPr marL="0" indent="0">
              <a:buNone/>
            </a:pPr>
            <a:r>
              <a:rPr lang="en-US" sz="2000" dirty="0" smtClean="0"/>
              <a:t>output:?</a:t>
            </a:r>
            <a:endParaRPr lang="en-US" sz="2000" dirty="0"/>
          </a:p>
        </p:txBody>
      </p:sp>
    </p:spTree>
    <p:extLst>
      <p:ext uri="{BB962C8B-B14F-4D97-AF65-F5344CB8AC3E}">
        <p14:creationId xmlns:p14="http://schemas.microsoft.com/office/powerpoint/2010/main" val="262318555"/>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762000"/>
            <a:ext cx="6629400" cy="3276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3429000"/>
            <a:ext cx="6477000"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72910768"/>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math</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has a set of built-in math functions, including an extensive math module, that allows you to perform mathematical tasks on numbers.</a:t>
            </a:r>
          </a:p>
          <a:p>
            <a:pPr>
              <a:buNone/>
            </a:pPr>
            <a:r>
              <a:rPr lang="en-US" dirty="0" smtClean="0"/>
              <a:t/>
            </a:r>
            <a:br>
              <a:rPr lang="en-US" dirty="0" smtClean="0"/>
            </a:br>
            <a:endParaRPr lang="en-US" dirty="0"/>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219200" y="838200"/>
            <a:ext cx="6858000"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800600"/>
            <a:ext cx="5867400" cy="137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0955666"/>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0" y="609600"/>
            <a:ext cx="8229600" cy="5638800"/>
          </a:xfrm>
        </p:spPr>
        <p:txBody>
          <a:bodyPr>
            <a:normAutofit fontScale="92500" lnSpcReduction="20000"/>
          </a:bodyPr>
          <a:lstStyle/>
          <a:p>
            <a:pPr marL="0" indent="0">
              <a:buNone/>
            </a:pPr>
            <a:r>
              <a:rPr lang="en-US" sz="2000" dirty="0"/>
              <a:t>#in built modules #</a:t>
            </a:r>
            <a:r>
              <a:rPr lang="en-US" sz="2000" dirty="0" smtClean="0"/>
              <a:t>math function</a:t>
            </a:r>
            <a:endParaRPr lang="en-US" sz="2000" dirty="0"/>
          </a:p>
          <a:p>
            <a:pPr marL="0" indent="0">
              <a:buNone/>
            </a:pPr>
            <a:r>
              <a:rPr lang="en-US" sz="2000" dirty="0"/>
              <a:t>import math</a:t>
            </a:r>
          </a:p>
          <a:p>
            <a:pPr marL="0" indent="0">
              <a:buNone/>
            </a:pPr>
            <a:r>
              <a:rPr lang="en-US" sz="2000" dirty="0"/>
              <a:t>print(</a:t>
            </a:r>
            <a:r>
              <a:rPr lang="en-US" sz="2000" dirty="0" err="1"/>
              <a:t>math.pi</a:t>
            </a:r>
            <a:r>
              <a:rPr lang="en-US" sz="2000" dirty="0"/>
              <a:t>)</a:t>
            </a:r>
          </a:p>
          <a:p>
            <a:pPr marL="0" indent="0">
              <a:buNone/>
            </a:pPr>
            <a:r>
              <a:rPr lang="en-US" sz="2000" dirty="0"/>
              <a:t>print(</a:t>
            </a:r>
            <a:r>
              <a:rPr lang="en-US" sz="2000" dirty="0" err="1"/>
              <a:t>math.sin</a:t>
            </a:r>
            <a:r>
              <a:rPr lang="en-US" sz="2000" dirty="0"/>
              <a:t>(89</a:t>
            </a:r>
            <a:r>
              <a:rPr lang="en-US" sz="2000" dirty="0" smtClean="0"/>
              <a:t>))</a:t>
            </a:r>
          </a:p>
          <a:p>
            <a:pPr marL="0" indent="0">
              <a:buNone/>
            </a:pPr>
            <a:endParaRPr lang="en-US" sz="2000" dirty="0"/>
          </a:p>
          <a:p>
            <a:pPr marL="0" indent="0">
              <a:buNone/>
            </a:pPr>
            <a:r>
              <a:rPr lang="en-US" sz="2000" dirty="0"/>
              <a:t>import math as m</a:t>
            </a:r>
          </a:p>
          <a:p>
            <a:pPr marL="0" indent="0">
              <a:buNone/>
            </a:pPr>
            <a:r>
              <a:rPr lang="en-US" sz="2000" dirty="0"/>
              <a:t>print(</a:t>
            </a:r>
            <a:r>
              <a:rPr lang="en-US" sz="2000" dirty="0" err="1"/>
              <a:t>m.cos</a:t>
            </a:r>
            <a:r>
              <a:rPr lang="en-US" sz="2000" dirty="0"/>
              <a:t>(33))</a:t>
            </a:r>
          </a:p>
          <a:p>
            <a:pPr marL="0" indent="0">
              <a:buNone/>
            </a:pPr>
            <a:r>
              <a:rPr lang="en-US" sz="2000" dirty="0"/>
              <a:t>print(</a:t>
            </a:r>
            <a:r>
              <a:rPr lang="en-US" sz="2000" dirty="0" err="1"/>
              <a:t>m.tan</a:t>
            </a:r>
            <a:r>
              <a:rPr lang="en-US" sz="2000" dirty="0"/>
              <a:t>(43</a:t>
            </a:r>
            <a:r>
              <a:rPr lang="en-US" sz="2000" dirty="0" smtClean="0"/>
              <a:t>))</a:t>
            </a:r>
          </a:p>
          <a:p>
            <a:pPr marL="0" indent="0">
              <a:buNone/>
            </a:pPr>
            <a:endParaRPr lang="en-US" sz="2000" dirty="0"/>
          </a:p>
          <a:p>
            <a:pPr marL="0" indent="0">
              <a:buNone/>
            </a:pPr>
            <a:endParaRPr lang="en-US" sz="2000" dirty="0"/>
          </a:p>
          <a:p>
            <a:pPr marL="0" indent="0">
              <a:buNone/>
            </a:pPr>
            <a:r>
              <a:rPr lang="en-US" sz="2000" dirty="0"/>
              <a:t>from math import </a:t>
            </a:r>
            <a:r>
              <a:rPr lang="en-US" sz="2000" dirty="0" err="1"/>
              <a:t>sqrt,cbrt,sin</a:t>
            </a:r>
            <a:endParaRPr lang="en-US" sz="2000" dirty="0"/>
          </a:p>
          <a:p>
            <a:pPr marL="0" indent="0">
              <a:buNone/>
            </a:pPr>
            <a:r>
              <a:rPr lang="en-US" sz="2000" dirty="0"/>
              <a:t>print(</a:t>
            </a:r>
            <a:r>
              <a:rPr lang="en-US" sz="2000" dirty="0" err="1"/>
              <a:t>sqrt</a:t>
            </a:r>
            <a:r>
              <a:rPr lang="en-US" sz="2000" dirty="0"/>
              <a:t>(34))</a:t>
            </a:r>
          </a:p>
          <a:p>
            <a:pPr marL="0" indent="0">
              <a:buNone/>
            </a:pPr>
            <a:r>
              <a:rPr lang="en-US" sz="2000" dirty="0"/>
              <a:t>print(</a:t>
            </a:r>
            <a:r>
              <a:rPr lang="en-US" sz="2000" dirty="0" err="1"/>
              <a:t>cbrt</a:t>
            </a:r>
            <a:r>
              <a:rPr lang="en-US" sz="2000" dirty="0"/>
              <a:t>(34))</a:t>
            </a:r>
          </a:p>
          <a:p>
            <a:pPr marL="0" indent="0">
              <a:buNone/>
            </a:pPr>
            <a:r>
              <a:rPr lang="en-US" sz="2000" dirty="0"/>
              <a:t>print(sin(34</a:t>
            </a:r>
            <a:r>
              <a:rPr lang="en-US" sz="2000" dirty="0" smtClean="0"/>
              <a:t>))</a:t>
            </a:r>
          </a:p>
          <a:p>
            <a:pPr marL="0" indent="0">
              <a:buNone/>
            </a:pPr>
            <a:endParaRPr lang="en-US" sz="2000" dirty="0"/>
          </a:p>
          <a:p>
            <a:pPr marL="0" indent="0">
              <a:buNone/>
            </a:pPr>
            <a:endParaRPr lang="en-US" sz="2000" dirty="0"/>
          </a:p>
          <a:p>
            <a:pPr marL="0" indent="0">
              <a:buNone/>
            </a:pPr>
            <a:r>
              <a:rPr lang="en-US" sz="2000" dirty="0"/>
              <a:t>from math import *</a:t>
            </a:r>
          </a:p>
          <a:p>
            <a:pPr marL="0" indent="0">
              <a:buNone/>
            </a:pPr>
            <a:r>
              <a:rPr lang="en-US" sz="2000" dirty="0"/>
              <a:t>print(factorial(5))</a:t>
            </a:r>
          </a:p>
          <a:p>
            <a:pPr marL="0" indent="0">
              <a:buNone/>
            </a:pPr>
            <a:r>
              <a:rPr lang="en-US" sz="2000" dirty="0"/>
              <a:t>print(</a:t>
            </a:r>
            <a:r>
              <a:rPr lang="en-US" sz="2000" dirty="0" err="1"/>
              <a:t>gcd</a:t>
            </a:r>
            <a:r>
              <a:rPr lang="en-US" sz="2000" dirty="0"/>
              <a:t>(21,45)) </a:t>
            </a:r>
          </a:p>
          <a:p>
            <a:pPr marL="0" indent="0">
              <a:buNone/>
            </a:pPr>
            <a:endParaRPr lang="en-US" sz="2000" dirty="0"/>
          </a:p>
          <a:p>
            <a:pPr marL="0" indent="0">
              <a:buNone/>
            </a:pPr>
            <a:endParaRPr lang="en-US" sz="2000" dirty="0"/>
          </a:p>
        </p:txBody>
      </p:sp>
    </p:spTree>
    <p:extLst>
      <p:ext uri="{BB962C8B-B14F-4D97-AF65-F5344CB8AC3E}">
        <p14:creationId xmlns:p14="http://schemas.microsoft.com/office/powerpoint/2010/main" val="3907660390"/>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542288"/>
          </a:xfrm>
        </p:spPr>
        <p:txBody>
          <a:bodyPr>
            <a:normAutofit fontScale="90000"/>
          </a:bodyPr>
          <a:lstStyle/>
          <a:p>
            <a:r>
              <a:rPr lang="en-US" dirty="0" smtClean="0">
                <a:latin typeface="Algerian" pitchFamily="82" charset="0"/>
              </a:rPr>
              <a:t>Built-in Math Functions</a:t>
            </a:r>
            <a:br>
              <a:rPr lang="en-US" dirty="0" smtClean="0">
                <a:latin typeface="Algerian" pitchFamily="82" charset="0"/>
              </a:rPr>
            </a:br>
            <a:endParaRPr lang="en-US" dirty="0">
              <a:latin typeface="Algerian" pitchFamily="82" charset="0"/>
            </a:endParaRPr>
          </a:p>
        </p:txBody>
      </p:sp>
      <p:sp>
        <p:nvSpPr>
          <p:cNvPr id="3" name="Content Placeholder 2"/>
          <p:cNvSpPr>
            <a:spLocks noGrp="1"/>
          </p:cNvSpPr>
          <p:nvPr>
            <p:ph idx="1"/>
          </p:nvPr>
        </p:nvSpPr>
        <p:spPr>
          <a:xfrm>
            <a:off x="533400" y="1447800"/>
            <a:ext cx="8229600" cy="4389120"/>
          </a:xfrm>
        </p:spPr>
        <p:txBody>
          <a:bodyPr>
            <a:normAutofit fontScale="92500" lnSpcReduction="10000"/>
          </a:bodyPr>
          <a:lstStyle/>
          <a:p>
            <a:r>
              <a:rPr lang="en-US" dirty="0" smtClean="0"/>
              <a:t>The min() and max() functions can be used to find the lowest or highest value in an </a:t>
            </a:r>
            <a:r>
              <a:rPr lang="en-US" dirty="0" err="1" smtClean="0"/>
              <a:t>iterable</a:t>
            </a:r>
            <a:r>
              <a:rPr lang="en-US" dirty="0" smtClean="0"/>
              <a:t>:</a:t>
            </a:r>
          </a:p>
          <a:p>
            <a:r>
              <a:rPr lang="en-US" dirty="0" smtClean="0"/>
              <a:t>Example</a:t>
            </a:r>
          </a:p>
          <a:p>
            <a:r>
              <a:rPr lang="en-US" dirty="0" smtClean="0"/>
              <a:t>x = min(5, 10, 25)</a:t>
            </a:r>
            <a:br>
              <a:rPr lang="en-US" dirty="0" smtClean="0"/>
            </a:br>
            <a:r>
              <a:rPr lang="en-US" dirty="0" smtClean="0"/>
              <a:t>y = max(5, 10, 25)</a:t>
            </a:r>
            <a:br>
              <a:rPr lang="en-US" dirty="0" smtClean="0"/>
            </a:br>
            <a:r>
              <a:rPr lang="en-US" dirty="0" smtClean="0"/>
              <a:t>print(x)</a:t>
            </a:r>
            <a:br>
              <a:rPr lang="en-US" dirty="0" smtClean="0"/>
            </a:br>
            <a:r>
              <a:rPr lang="en-US" dirty="0" smtClean="0"/>
              <a:t>print(y)</a:t>
            </a:r>
          </a:p>
          <a:p>
            <a:pPr marL="0" indent="0">
              <a:buNone/>
            </a:pPr>
            <a:endParaRPr lang="en-US" dirty="0" smtClean="0"/>
          </a:p>
          <a:p>
            <a:pPr marL="0" indent="0">
              <a:buNone/>
            </a:pPr>
            <a:r>
              <a:rPr lang="en-US" dirty="0" smtClean="0"/>
              <a:t>output:</a:t>
            </a:r>
          </a:p>
          <a:p>
            <a:pPr marL="0" indent="0">
              <a:buNone/>
            </a:pPr>
            <a:r>
              <a:rPr lang="en-US" dirty="0" smtClean="0"/>
              <a:t>5</a:t>
            </a:r>
          </a:p>
          <a:p>
            <a:pPr marL="0" indent="0">
              <a:buNone/>
            </a:pPr>
            <a:r>
              <a:rPr lang="en-US" dirty="0" smtClean="0"/>
              <a:t>25</a:t>
            </a:r>
          </a:p>
          <a:p>
            <a:endParaRPr lang="en-US" dirty="0"/>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normAutofit/>
          </a:bodyPr>
          <a:lstStyle/>
          <a:p>
            <a:r>
              <a:rPr lang="en-US" dirty="0" smtClean="0"/>
              <a:t>x = abs(-7.25) </a:t>
            </a:r>
            <a:r>
              <a:rPr lang="en-US" dirty="0" smtClean="0">
                <a:sym typeface="Wingdings" panose="05000000000000000000" pitchFamily="2" charset="2"/>
              </a:rPr>
              <a:t>absolute if the value is negative it return the value positive other wise if the value is positive unchanged</a:t>
            </a:r>
            <a:r>
              <a:rPr lang="en-US" dirty="0" smtClean="0"/>
              <a:t/>
            </a:r>
            <a:br>
              <a:rPr lang="en-US" dirty="0" smtClean="0"/>
            </a:br>
            <a:r>
              <a:rPr lang="en-US" dirty="0" smtClean="0"/>
              <a:t>print(x)</a:t>
            </a:r>
          </a:p>
          <a:p>
            <a:endParaRPr lang="en-US" dirty="0" smtClean="0"/>
          </a:p>
          <a:p>
            <a:r>
              <a:rPr lang="en-US" dirty="0" smtClean="0"/>
              <a:t>x = pow(4, 3)</a:t>
            </a:r>
            <a:br>
              <a:rPr lang="en-US" dirty="0" smtClean="0"/>
            </a:br>
            <a:r>
              <a:rPr lang="en-US" dirty="0" smtClean="0"/>
              <a:t>print(x)</a:t>
            </a:r>
          </a:p>
          <a:p>
            <a:endParaRPr lang="en-US"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en-US" dirty="0" smtClean="0"/>
              <a:t>python</a:t>
            </a:r>
            <a:endParaRPr lang="en-US" dirty="0"/>
          </a:p>
        </p:txBody>
      </p:sp>
      <p:cxnSp>
        <p:nvCxnSpPr>
          <p:cNvPr id="5" name="Straight Arrow Connector 4"/>
          <p:cNvCxnSpPr/>
          <p:nvPr/>
        </p:nvCxnSpPr>
        <p:spPr>
          <a:xfrm>
            <a:off x="1752600" y="2209800"/>
            <a:ext cx="990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a:off x="1752600" y="2362200"/>
            <a:ext cx="990600" cy="3048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a:off x="1524000" y="2362200"/>
            <a:ext cx="1247775" cy="97970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2895600" y="1983343"/>
            <a:ext cx="4808817" cy="2031325"/>
          </a:xfrm>
          <a:prstGeom prst="rect">
            <a:avLst/>
          </a:prstGeom>
          <a:noFill/>
        </p:spPr>
        <p:txBody>
          <a:bodyPr wrap="none" rtlCol="0">
            <a:spAutoFit/>
          </a:bodyPr>
          <a:lstStyle/>
          <a:p>
            <a:r>
              <a:rPr lang="en-US" dirty="0" smtClean="0"/>
              <a:t>interpreted</a:t>
            </a:r>
          </a:p>
          <a:p>
            <a:endParaRPr lang="en-US" dirty="0"/>
          </a:p>
          <a:p>
            <a:r>
              <a:rPr lang="en-US" dirty="0" err="1" smtClean="0"/>
              <a:t>interactive</a:t>
            </a:r>
            <a:r>
              <a:rPr lang="en-US" dirty="0" err="1" smtClean="0">
                <a:sym typeface="Wingdings" panose="05000000000000000000" pitchFamily="2" charset="2"/>
              </a:rPr>
              <a:t>communication</a:t>
            </a:r>
            <a:r>
              <a:rPr lang="en-US" dirty="0" smtClean="0">
                <a:sym typeface="Wingdings" panose="05000000000000000000" pitchFamily="2" charset="2"/>
              </a:rPr>
              <a:t> between two side</a:t>
            </a:r>
          </a:p>
          <a:p>
            <a:endParaRPr lang="en-US" dirty="0">
              <a:sym typeface="Wingdings" panose="05000000000000000000" pitchFamily="2" charset="2"/>
            </a:endParaRPr>
          </a:p>
          <a:p>
            <a:r>
              <a:rPr lang="en-US" dirty="0" smtClean="0">
                <a:sym typeface="Wingdings" panose="05000000000000000000" pitchFamily="2" charset="2"/>
              </a:rPr>
              <a:t>object oriented programming language</a:t>
            </a:r>
          </a:p>
          <a:p>
            <a:endParaRPr lang="en-US" dirty="0">
              <a:sym typeface="Wingdings" panose="05000000000000000000" pitchFamily="2" charset="2"/>
            </a:endParaRPr>
          </a:p>
          <a:p>
            <a:r>
              <a:rPr lang="en-US" dirty="0" smtClean="0">
                <a:sym typeface="Wingdings" panose="05000000000000000000" pitchFamily="2" charset="2"/>
              </a:rPr>
              <a:t>General purpose language</a:t>
            </a:r>
            <a:endParaRPr lang="en-US" dirty="0"/>
          </a:p>
        </p:txBody>
      </p:sp>
      <p:cxnSp>
        <p:nvCxnSpPr>
          <p:cNvPr id="12" name="Straight Arrow Connector 11"/>
          <p:cNvCxnSpPr/>
          <p:nvPr/>
        </p:nvCxnSpPr>
        <p:spPr>
          <a:xfrm>
            <a:off x="1219200" y="2438400"/>
            <a:ext cx="1676400" cy="1371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200" y="4800600"/>
            <a:ext cx="1571649" cy="369332"/>
          </a:xfrm>
          <a:prstGeom prst="rect">
            <a:avLst/>
          </a:prstGeom>
          <a:noFill/>
        </p:spPr>
        <p:txBody>
          <a:bodyPr wrap="none" rtlCol="0">
            <a:spAutoFit/>
          </a:bodyPr>
          <a:lstStyle/>
          <a:p>
            <a:r>
              <a:rPr lang="en-US" dirty="0" smtClean="0"/>
              <a:t>source code</a:t>
            </a:r>
            <a:r>
              <a:rPr lang="en-US" dirty="0" smtClean="0">
                <a:sym typeface="Wingdings" panose="05000000000000000000" pitchFamily="2" charset="2"/>
              </a:rPr>
              <a:t></a:t>
            </a:r>
            <a:endParaRPr lang="en-US" dirty="0"/>
          </a:p>
        </p:txBody>
      </p:sp>
      <p:sp>
        <p:nvSpPr>
          <p:cNvPr id="15" name="Rectangle 14"/>
          <p:cNvSpPr/>
          <p:nvPr/>
        </p:nvSpPr>
        <p:spPr>
          <a:xfrm>
            <a:off x="2409849" y="4798457"/>
            <a:ext cx="1781151" cy="3714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Interpreter</a:t>
            </a:r>
            <a:endParaRPr lang="en-US" dirty="0"/>
          </a:p>
        </p:txBody>
      </p:sp>
      <p:cxnSp>
        <p:nvCxnSpPr>
          <p:cNvPr id="17" name="Straight Arrow Connector 16"/>
          <p:cNvCxnSpPr/>
          <p:nvPr/>
        </p:nvCxnSpPr>
        <p:spPr>
          <a:xfrm>
            <a:off x="4267200" y="4985266"/>
            <a:ext cx="457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Oval 17"/>
          <p:cNvSpPr/>
          <p:nvPr/>
        </p:nvSpPr>
        <p:spPr>
          <a:xfrm>
            <a:off x="4876800" y="4648200"/>
            <a:ext cx="1524000" cy="521732"/>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machine code</a:t>
            </a:r>
            <a:endParaRPr lang="en-US" dirty="0"/>
          </a:p>
        </p:txBody>
      </p:sp>
      <p:cxnSp>
        <p:nvCxnSpPr>
          <p:cNvPr id="20" name="Straight Arrow Connector 19"/>
          <p:cNvCxnSpPr/>
          <p:nvPr/>
        </p:nvCxnSpPr>
        <p:spPr>
          <a:xfrm>
            <a:off x="6553200" y="4909066"/>
            <a:ext cx="6096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7315200" y="4724400"/>
            <a:ext cx="865943" cy="369332"/>
          </a:xfrm>
          <a:prstGeom prst="rect">
            <a:avLst/>
          </a:prstGeom>
          <a:noFill/>
        </p:spPr>
        <p:txBody>
          <a:bodyPr wrap="none" rtlCol="0">
            <a:spAutoFit/>
          </a:bodyPr>
          <a:lstStyle/>
          <a:p>
            <a:r>
              <a:rPr lang="en-US" dirty="0" smtClean="0"/>
              <a:t>output</a:t>
            </a:r>
            <a:endParaRPr lang="en-US" dirty="0"/>
          </a:p>
        </p:txBody>
      </p:sp>
      <p:cxnSp>
        <p:nvCxnSpPr>
          <p:cNvPr id="23" name="Straight Arrow Connector 22"/>
          <p:cNvCxnSpPr/>
          <p:nvPr/>
        </p:nvCxnSpPr>
        <p:spPr>
          <a:xfrm>
            <a:off x="3124200" y="5257800"/>
            <a:ext cx="0" cy="3810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1828800" y="5791200"/>
            <a:ext cx="3665091" cy="369332"/>
          </a:xfrm>
          <a:prstGeom prst="rect">
            <a:avLst/>
          </a:prstGeom>
          <a:noFill/>
        </p:spPr>
        <p:txBody>
          <a:bodyPr wrap="square" rtlCol="0">
            <a:spAutoFit/>
          </a:bodyPr>
          <a:lstStyle/>
          <a:p>
            <a:r>
              <a:rPr lang="en-US" dirty="0" smtClean="0"/>
              <a:t>Translator convert line by line</a:t>
            </a:r>
            <a:endParaRPr lang="en-US" dirty="0"/>
          </a:p>
        </p:txBody>
      </p:sp>
    </p:spTree>
    <p:extLst>
      <p:ext uri="{BB962C8B-B14F-4D97-AF65-F5344CB8AC3E}">
        <p14:creationId xmlns:p14="http://schemas.microsoft.com/office/powerpoint/2010/main" val="131512268"/>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Math module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has also a built-in module called math, which extends the list of mathematical functions.</a:t>
            </a:r>
          </a:p>
          <a:p>
            <a:r>
              <a:rPr lang="en-US" dirty="0" smtClean="0"/>
              <a:t>To use it, you must import the math module:</a:t>
            </a:r>
          </a:p>
          <a:p>
            <a:r>
              <a:rPr lang="en-US" dirty="0" smtClean="0"/>
              <a:t>import math</a:t>
            </a:r>
          </a:p>
          <a:p>
            <a:endParaRPr lang="en-US" dirty="0"/>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smtClean="0"/>
              <a:t>………</a:t>
            </a:r>
            <a:endParaRPr lang="en-US" dirty="0"/>
          </a:p>
        </p:txBody>
      </p:sp>
      <p:sp>
        <p:nvSpPr>
          <p:cNvPr id="3" name="Content Placeholder 2"/>
          <p:cNvSpPr>
            <a:spLocks noGrp="1"/>
          </p:cNvSpPr>
          <p:nvPr>
            <p:ph idx="1"/>
          </p:nvPr>
        </p:nvSpPr>
        <p:spPr>
          <a:xfrm>
            <a:off x="609600" y="1447800"/>
            <a:ext cx="8229600" cy="4389120"/>
          </a:xfrm>
        </p:spPr>
        <p:txBody>
          <a:bodyPr/>
          <a:lstStyle/>
          <a:p>
            <a:r>
              <a:rPr lang="en-US" dirty="0" smtClean="0"/>
              <a:t>import math</a:t>
            </a:r>
            <a:br>
              <a:rPr lang="en-US" dirty="0" smtClean="0"/>
            </a:br>
            <a:r>
              <a:rPr lang="en-US" dirty="0" smtClean="0"/>
              <a:t>x = </a:t>
            </a:r>
            <a:r>
              <a:rPr lang="en-US" dirty="0" err="1" smtClean="0"/>
              <a:t>math.ceil</a:t>
            </a:r>
            <a:r>
              <a:rPr lang="en-US" dirty="0" smtClean="0"/>
              <a:t>(1.4)</a:t>
            </a:r>
            <a:br>
              <a:rPr lang="en-US" dirty="0" smtClean="0"/>
            </a:br>
            <a:r>
              <a:rPr lang="en-US" dirty="0" smtClean="0"/>
              <a:t>y = </a:t>
            </a:r>
            <a:r>
              <a:rPr lang="en-US" dirty="0" err="1" smtClean="0"/>
              <a:t>math.floor</a:t>
            </a:r>
            <a:r>
              <a:rPr lang="en-US" dirty="0" smtClean="0"/>
              <a:t>(1.4)</a:t>
            </a:r>
            <a:br>
              <a:rPr lang="en-US" dirty="0" smtClean="0"/>
            </a:br>
            <a:r>
              <a:rPr lang="en-US" dirty="0" smtClean="0"/>
              <a:t>print(x) # returns 2</a:t>
            </a:r>
            <a:br>
              <a:rPr lang="en-US" dirty="0" smtClean="0"/>
            </a:br>
            <a:r>
              <a:rPr lang="en-US" dirty="0" smtClean="0"/>
              <a:t>print(y) # returns 1</a:t>
            </a:r>
            <a:br>
              <a:rPr lang="en-US" dirty="0" smtClean="0"/>
            </a:br>
            <a:r>
              <a:rPr lang="en-US" dirty="0" smtClean="0"/>
              <a:t>x = </a:t>
            </a:r>
            <a:r>
              <a:rPr lang="en-US" dirty="0" err="1" smtClean="0"/>
              <a:t>math.sqrt</a:t>
            </a:r>
            <a:r>
              <a:rPr lang="en-US" dirty="0" smtClean="0"/>
              <a:t>(64)</a:t>
            </a:r>
            <a:br>
              <a:rPr lang="en-US" dirty="0" smtClean="0"/>
            </a:br>
            <a:r>
              <a:rPr lang="en-US" dirty="0" smtClean="0"/>
              <a:t>print(x)</a:t>
            </a:r>
          </a:p>
          <a:p>
            <a:pPr>
              <a:buNone/>
            </a:pPr>
            <a:r>
              <a:rPr lang="en-US" dirty="0" smtClean="0"/>
              <a:t>	x = </a:t>
            </a:r>
            <a:r>
              <a:rPr lang="en-US" dirty="0" err="1" smtClean="0"/>
              <a:t>math.pi</a:t>
            </a:r>
            <a:r>
              <a:rPr lang="en-US" dirty="0" smtClean="0"/>
              <a:t/>
            </a:r>
            <a:br>
              <a:rPr lang="en-US" dirty="0" smtClean="0"/>
            </a:br>
            <a:r>
              <a:rPr lang="en-US" dirty="0" smtClean="0"/>
              <a:t>print(x)</a:t>
            </a:r>
            <a:endParaRPr lang="en-US" dirty="0"/>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modules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Consider a module to be the same as a code library.</a:t>
            </a:r>
          </a:p>
          <a:p>
            <a:r>
              <a:rPr lang="en-US" dirty="0" smtClean="0"/>
              <a:t>A file containing a set of functions you want to include in your application.</a:t>
            </a:r>
          </a:p>
          <a:p>
            <a:r>
              <a:rPr lang="en-US" dirty="0" smtClean="0"/>
              <a:t>Create a module</a:t>
            </a:r>
          </a:p>
          <a:p>
            <a:r>
              <a:rPr lang="en-US" dirty="0" smtClean="0"/>
              <a:t>Save this code in a file named mymodule.py</a:t>
            </a:r>
          </a:p>
          <a:p>
            <a:r>
              <a:rPr lang="en-US" dirty="0" smtClean="0"/>
              <a:t>def greeting(name):</a:t>
            </a:r>
            <a:br>
              <a:rPr lang="en-US" dirty="0" smtClean="0"/>
            </a:br>
            <a:r>
              <a:rPr lang="en-US" dirty="0" smtClean="0"/>
              <a:t>  print("Hello, " + name)</a:t>
            </a:r>
          </a:p>
          <a:p>
            <a:pPr marL="0" indent="0">
              <a:buNone/>
            </a:pPr>
            <a:endParaRPr lang="en-US" dirty="0"/>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066800"/>
            <a:ext cx="8229600" cy="4389120"/>
          </a:xfrm>
        </p:spPr>
        <p:txBody>
          <a:bodyPr>
            <a:normAutofit lnSpcReduction="10000"/>
          </a:bodyPr>
          <a:lstStyle/>
          <a:p>
            <a:r>
              <a:rPr lang="en-US" dirty="0" smtClean="0"/>
              <a:t>Use a Module</a:t>
            </a:r>
          </a:p>
          <a:p>
            <a:r>
              <a:rPr lang="en-US" dirty="0" smtClean="0"/>
              <a:t>Import the module named </a:t>
            </a:r>
            <a:r>
              <a:rPr lang="en-US" dirty="0" err="1" smtClean="0"/>
              <a:t>mymodule</a:t>
            </a:r>
            <a:r>
              <a:rPr lang="en-US" dirty="0" smtClean="0"/>
              <a:t>, and call the greeting function:</a:t>
            </a:r>
          </a:p>
          <a:p>
            <a:r>
              <a:rPr lang="en-US" dirty="0" smtClean="0"/>
              <a:t>import </a:t>
            </a:r>
            <a:r>
              <a:rPr lang="en-US" dirty="0" err="1" smtClean="0"/>
              <a:t>mymodule</a:t>
            </a:r>
            <a:r>
              <a:rPr lang="en-US" dirty="0" smtClean="0"/>
              <a:t/>
            </a:r>
            <a:br>
              <a:rPr lang="en-US" dirty="0" smtClean="0"/>
            </a:br>
            <a:r>
              <a:rPr lang="en-US" dirty="0" err="1" smtClean="0"/>
              <a:t>mymodule.greeting</a:t>
            </a:r>
            <a:r>
              <a:rPr lang="en-US" dirty="0" smtClean="0"/>
              <a:t>("Jonathan")</a:t>
            </a:r>
          </a:p>
          <a:p>
            <a:pPr marL="0" indent="0">
              <a:buNone/>
            </a:pPr>
            <a:r>
              <a:rPr lang="en-US" dirty="0" smtClean="0"/>
              <a:t>Example:</a:t>
            </a:r>
          </a:p>
          <a:p>
            <a:pPr marL="0" indent="0">
              <a:buNone/>
            </a:pPr>
            <a:r>
              <a:rPr lang="en-US" dirty="0"/>
              <a:t>import day11</a:t>
            </a:r>
          </a:p>
          <a:p>
            <a:pPr marL="0" indent="0">
              <a:buNone/>
            </a:pPr>
            <a:r>
              <a:rPr lang="en-US" dirty="0" err="1"/>
              <a:t>def</a:t>
            </a:r>
            <a:r>
              <a:rPr lang="en-US" dirty="0"/>
              <a:t> </a:t>
            </a:r>
            <a:r>
              <a:rPr lang="en-US" dirty="0" err="1"/>
              <a:t>gre</a:t>
            </a:r>
            <a:r>
              <a:rPr lang="en-US" dirty="0"/>
              <a:t>(name):</a:t>
            </a:r>
          </a:p>
          <a:p>
            <a:pPr marL="0" indent="0">
              <a:buNone/>
            </a:pPr>
            <a:r>
              <a:rPr lang="en-US" dirty="0"/>
              <a:t>   print("Hello, "+name)</a:t>
            </a:r>
          </a:p>
          <a:p>
            <a:pPr marL="0" indent="0">
              <a:buNone/>
            </a:pPr>
            <a:r>
              <a:rPr lang="en-US" dirty="0"/>
              <a:t>day11.gre("Jonathan")</a:t>
            </a:r>
            <a:endParaRPr lang="en-US" dirty="0" smtClean="0"/>
          </a:p>
          <a:p>
            <a:endParaRPr lang="en-US" dirty="0"/>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1143000"/>
          </a:xfrm>
        </p:spPr>
        <p:txBody>
          <a:bodyPr/>
          <a:lstStyle/>
          <a:p>
            <a:r>
              <a:rPr lang="en-US" dirty="0" smtClean="0">
                <a:latin typeface="Algerian" pitchFamily="82" charset="0"/>
              </a:rPr>
              <a:t>Variables in module</a:t>
            </a:r>
            <a:endParaRPr lang="en-US" dirty="0">
              <a:latin typeface="Algerian" pitchFamily="82" charset="0"/>
            </a:endParaRPr>
          </a:p>
        </p:txBody>
      </p:sp>
      <p:sp>
        <p:nvSpPr>
          <p:cNvPr id="3" name="Content Placeholder 2"/>
          <p:cNvSpPr>
            <a:spLocks noGrp="1"/>
          </p:cNvSpPr>
          <p:nvPr>
            <p:ph idx="1"/>
          </p:nvPr>
        </p:nvSpPr>
        <p:spPr>
          <a:xfrm>
            <a:off x="533400" y="1676400"/>
            <a:ext cx="8229600" cy="4389120"/>
          </a:xfrm>
        </p:spPr>
        <p:txBody>
          <a:bodyPr/>
          <a:lstStyle/>
          <a:p>
            <a:r>
              <a:rPr lang="en-US" dirty="0" smtClean="0"/>
              <a:t>The module can contain functions, as already described, but also variables of all types (arrays, dictionaries, objects etc):</a:t>
            </a:r>
          </a:p>
          <a:p>
            <a:r>
              <a:rPr lang="en-US" dirty="0" smtClean="0"/>
              <a:t>Save this code in the file mymodule.py</a:t>
            </a:r>
          </a:p>
          <a:p>
            <a:r>
              <a:rPr lang="en-US" dirty="0" smtClean="0"/>
              <a:t>person1={ "name": "John",  "age": 36,"country": "Norway"}</a:t>
            </a:r>
          </a:p>
          <a:p>
            <a:pPr marL="0" indent="0">
              <a:buNone/>
            </a:pPr>
            <a:endParaRPr lang="en-US" dirty="0"/>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389120"/>
          </a:xfrm>
        </p:spPr>
        <p:txBody>
          <a:bodyPr/>
          <a:lstStyle/>
          <a:p>
            <a:r>
              <a:rPr lang="en-US" dirty="0" smtClean="0"/>
              <a:t>Import the module named </a:t>
            </a:r>
            <a:r>
              <a:rPr lang="en-US" dirty="0" err="1" smtClean="0"/>
              <a:t>mymodule</a:t>
            </a:r>
            <a:r>
              <a:rPr lang="en-US" dirty="0" smtClean="0"/>
              <a:t>, and access the person1 dictionary:</a:t>
            </a:r>
          </a:p>
          <a:p>
            <a:r>
              <a:rPr lang="en-US" dirty="0" smtClean="0"/>
              <a:t>Example:</a:t>
            </a:r>
          </a:p>
          <a:p>
            <a:pPr marL="0" indent="0">
              <a:buNone/>
            </a:pPr>
            <a:r>
              <a:rPr lang="en-US" dirty="0"/>
              <a:t>import day11</a:t>
            </a:r>
          </a:p>
          <a:p>
            <a:pPr marL="0" indent="0">
              <a:buNone/>
            </a:pPr>
            <a:r>
              <a:rPr lang="en-US" dirty="0"/>
              <a:t>person1={"name":"John","age":36,"country":"Norway"}</a:t>
            </a:r>
          </a:p>
          <a:p>
            <a:pPr marL="0" indent="0">
              <a:buNone/>
            </a:pPr>
            <a:r>
              <a:rPr lang="en-US" dirty="0"/>
              <a:t>a=day11.person1["age"]</a:t>
            </a:r>
          </a:p>
          <a:p>
            <a:pPr marL="0" indent="0">
              <a:buNone/>
            </a:pPr>
            <a:r>
              <a:rPr lang="en-US" dirty="0"/>
              <a:t>print(a)</a:t>
            </a: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latin typeface="Algerian" pitchFamily="82" charset="0"/>
              </a:rPr>
              <a:t>Re naming a module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Create an alias for </a:t>
            </a:r>
            <a:r>
              <a:rPr lang="en-US" dirty="0" err="1" smtClean="0"/>
              <a:t>mymodule</a:t>
            </a:r>
            <a:r>
              <a:rPr lang="en-US" dirty="0" smtClean="0"/>
              <a:t> called </a:t>
            </a:r>
            <a:r>
              <a:rPr lang="en-US" dirty="0" err="1" smtClean="0"/>
              <a:t>mx</a:t>
            </a:r>
            <a:r>
              <a:rPr lang="en-US" dirty="0" smtClean="0"/>
              <a:t>:</a:t>
            </a:r>
          </a:p>
          <a:p>
            <a:r>
              <a:rPr lang="en-US" dirty="0" smtClean="0"/>
              <a:t>import </a:t>
            </a:r>
            <a:r>
              <a:rPr lang="en-US" dirty="0" err="1" smtClean="0"/>
              <a:t>mymodule</a:t>
            </a:r>
            <a:r>
              <a:rPr lang="en-US" dirty="0" smtClean="0"/>
              <a:t> as mx</a:t>
            </a:r>
            <a:br>
              <a:rPr lang="en-US" dirty="0" smtClean="0"/>
            </a:br>
            <a:r>
              <a:rPr lang="en-US" dirty="0" smtClean="0"/>
              <a:t>a = mx.person1["age"]</a:t>
            </a:r>
            <a:br>
              <a:rPr lang="en-US" dirty="0" smtClean="0"/>
            </a:br>
            <a:r>
              <a:rPr lang="en-US" dirty="0" smtClean="0"/>
              <a:t>print(a)</a:t>
            </a:r>
          </a:p>
          <a:p>
            <a:r>
              <a:rPr lang="en-US" dirty="0" smtClean="0"/>
              <a:t>Example:</a:t>
            </a:r>
          </a:p>
          <a:p>
            <a:pPr marL="0" indent="0">
              <a:buNone/>
            </a:pPr>
            <a:r>
              <a:rPr lang="en-US" dirty="0"/>
              <a:t>import day11 as module</a:t>
            </a:r>
          </a:p>
          <a:p>
            <a:pPr marL="0" indent="0">
              <a:buNone/>
            </a:pPr>
            <a:r>
              <a:rPr lang="en-US" dirty="0"/>
              <a:t>person1={"name":"John","age":36,"country":"Norway"}</a:t>
            </a:r>
          </a:p>
          <a:p>
            <a:pPr marL="0" indent="0">
              <a:buNone/>
            </a:pPr>
            <a:r>
              <a:rPr lang="en-US" dirty="0"/>
              <a:t>a=module.person1["age"]</a:t>
            </a:r>
          </a:p>
          <a:p>
            <a:pPr marL="0" indent="0">
              <a:buNone/>
            </a:pPr>
            <a:r>
              <a:rPr lang="en-US" dirty="0"/>
              <a:t>print(a)</a:t>
            </a:r>
          </a:p>
          <a:p>
            <a:pPr marL="0" indent="0">
              <a:buNone/>
            </a:pPr>
            <a:endParaRPr lang="en-US" dirty="0" smtClean="0"/>
          </a:p>
          <a:p>
            <a:endParaRPr lang="en-US" dirty="0"/>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normAutofit/>
          </a:bodyPr>
          <a:lstStyle/>
          <a:p>
            <a:r>
              <a:rPr lang="en-US" dirty="0" smtClean="0">
                <a:latin typeface="Algerian" pitchFamily="82" charset="0"/>
              </a:rPr>
              <a:t>Python date time</a:t>
            </a:r>
            <a:endParaRPr lang="en-US" dirty="0">
              <a:latin typeface="Algerian" pitchFamily="82" charset="0"/>
            </a:endParaRPr>
          </a:p>
        </p:txBody>
      </p:sp>
      <p:sp>
        <p:nvSpPr>
          <p:cNvPr id="3" name="Content Placeholder 2"/>
          <p:cNvSpPr>
            <a:spLocks noGrp="1"/>
          </p:cNvSpPr>
          <p:nvPr>
            <p:ph idx="1"/>
          </p:nvPr>
        </p:nvSpPr>
        <p:spPr>
          <a:xfrm>
            <a:off x="457200" y="1295400"/>
            <a:ext cx="8229600" cy="5029200"/>
          </a:xfrm>
        </p:spPr>
        <p:txBody>
          <a:bodyPr>
            <a:normAutofit/>
          </a:bodyPr>
          <a:lstStyle/>
          <a:p>
            <a:r>
              <a:rPr lang="en-US" sz="1600" dirty="0" smtClean="0"/>
              <a:t>Import the </a:t>
            </a:r>
            <a:r>
              <a:rPr lang="en-US" sz="1600" dirty="0" err="1" smtClean="0"/>
              <a:t>datetime</a:t>
            </a:r>
            <a:r>
              <a:rPr lang="en-US" sz="1600" dirty="0" smtClean="0"/>
              <a:t> module and display the current date:</a:t>
            </a:r>
          </a:p>
          <a:p>
            <a:pPr marL="0" indent="0">
              <a:buNone/>
            </a:pPr>
            <a:r>
              <a:rPr lang="en-US" sz="1600" dirty="0" smtClean="0"/>
              <a:t>     from </a:t>
            </a:r>
            <a:r>
              <a:rPr lang="en-US" sz="1600" dirty="0" err="1"/>
              <a:t>datetime</a:t>
            </a:r>
            <a:r>
              <a:rPr lang="en-US" sz="1600" dirty="0"/>
              <a:t> import </a:t>
            </a:r>
            <a:r>
              <a:rPr lang="en-US" sz="1600" dirty="0" err="1"/>
              <a:t>datetime</a:t>
            </a:r>
            <a:endParaRPr lang="en-US" sz="1600" dirty="0"/>
          </a:p>
          <a:p>
            <a:pPr marL="0" indent="0">
              <a:buNone/>
            </a:pPr>
            <a:r>
              <a:rPr lang="en-US" sz="1600" dirty="0" smtClean="0"/>
              <a:t>      x=</a:t>
            </a:r>
            <a:r>
              <a:rPr lang="en-US" sz="1600" dirty="0" err="1" smtClean="0"/>
              <a:t>datetime.now</a:t>
            </a:r>
            <a:r>
              <a:rPr lang="en-US" sz="1600" dirty="0" smtClean="0"/>
              <a:t>() or </a:t>
            </a:r>
            <a:r>
              <a:rPr lang="en-US" sz="1600" dirty="0" err="1" smtClean="0"/>
              <a:t>datetime.today</a:t>
            </a:r>
            <a:r>
              <a:rPr lang="en-US" sz="1600" dirty="0" smtClean="0"/>
              <a:t>()</a:t>
            </a:r>
            <a:endParaRPr lang="en-US" sz="1600" dirty="0"/>
          </a:p>
          <a:p>
            <a:pPr marL="0" indent="0">
              <a:buNone/>
            </a:pPr>
            <a:r>
              <a:rPr lang="en-US" sz="1600" dirty="0" smtClean="0"/>
              <a:t>     print(x)</a:t>
            </a:r>
          </a:p>
          <a:p>
            <a:pPr marL="0" indent="0">
              <a:buNone/>
            </a:pPr>
            <a:r>
              <a:rPr lang="en-US" sz="1600" dirty="0" smtClean="0"/>
              <a:t>   </a:t>
            </a:r>
          </a:p>
          <a:p>
            <a:pPr marL="0" indent="0">
              <a:buNone/>
            </a:pPr>
            <a:r>
              <a:rPr lang="en-US" sz="1600" dirty="0"/>
              <a:t> </a:t>
            </a:r>
            <a:r>
              <a:rPr lang="en-US" sz="1600" dirty="0" smtClean="0"/>
              <a:t>    from </a:t>
            </a:r>
            <a:r>
              <a:rPr lang="en-US" sz="1600" dirty="0" err="1"/>
              <a:t>datetime</a:t>
            </a:r>
            <a:r>
              <a:rPr lang="en-US" sz="1600" dirty="0"/>
              <a:t> import </a:t>
            </a:r>
            <a:r>
              <a:rPr lang="en-US" sz="1600" dirty="0" err="1"/>
              <a:t>datetime</a:t>
            </a:r>
            <a:endParaRPr lang="en-US" sz="1600" dirty="0"/>
          </a:p>
          <a:p>
            <a:pPr marL="0" indent="0">
              <a:buNone/>
            </a:pPr>
            <a:r>
              <a:rPr lang="en-US" sz="1600" dirty="0" smtClean="0"/>
              <a:t>     x=</a:t>
            </a:r>
            <a:r>
              <a:rPr lang="en-US" sz="1600" dirty="0" err="1" smtClean="0"/>
              <a:t>datetime</a:t>
            </a:r>
            <a:r>
              <a:rPr lang="en-US" sz="1600" dirty="0" smtClean="0"/>
              <a:t>(2023,12,30,11,6,32,5</a:t>
            </a:r>
            <a:r>
              <a:rPr lang="en-US" sz="1600" dirty="0"/>
              <a:t>)</a:t>
            </a:r>
          </a:p>
          <a:p>
            <a:pPr marL="0" indent="0">
              <a:buNone/>
            </a:pPr>
            <a:r>
              <a:rPr lang="en-US" sz="1600" dirty="0" smtClean="0"/>
              <a:t>     print(x)</a:t>
            </a:r>
          </a:p>
          <a:p>
            <a:pPr marL="0" indent="0">
              <a:buNone/>
            </a:pPr>
            <a:endParaRPr lang="en-US" sz="1600" dirty="0" smtClean="0"/>
          </a:p>
          <a:p>
            <a:pPr marL="0" indent="0">
              <a:buNone/>
            </a:pPr>
            <a:r>
              <a:rPr lang="en-US" sz="1600" dirty="0" smtClean="0"/>
              <a:t>   from </a:t>
            </a:r>
            <a:r>
              <a:rPr lang="en-US" sz="1600" dirty="0" err="1"/>
              <a:t>datetime</a:t>
            </a:r>
            <a:r>
              <a:rPr lang="en-US" sz="1600" dirty="0"/>
              <a:t> import </a:t>
            </a:r>
            <a:r>
              <a:rPr lang="en-US" sz="1600" dirty="0" err="1"/>
              <a:t>datetime</a:t>
            </a:r>
            <a:endParaRPr lang="en-US" sz="1600" dirty="0"/>
          </a:p>
          <a:p>
            <a:pPr marL="0" indent="0">
              <a:buNone/>
            </a:pPr>
            <a:r>
              <a:rPr lang="en-US" sz="1600" dirty="0" smtClean="0"/>
              <a:t>   x=</a:t>
            </a:r>
            <a:r>
              <a:rPr lang="en-US" sz="1600" dirty="0" err="1" smtClean="0"/>
              <a:t>datetime</a:t>
            </a:r>
            <a:r>
              <a:rPr lang="en-US" sz="1600" dirty="0" smtClean="0"/>
              <a:t>(2023,12,30</a:t>
            </a:r>
            <a:r>
              <a:rPr lang="en-US" sz="1600" dirty="0"/>
              <a:t>)</a:t>
            </a:r>
          </a:p>
          <a:p>
            <a:pPr marL="0" indent="0">
              <a:buNone/>
            </a:pPr>
            <a:r>
              <a:rPr lang="en-US" sz="1600" dirty="0" smtClean="0"/>
              <a:t>   print(x</a:t>
            </a:r>
            <a:r>
              <a:rPr lang="en-US" sz="1600" dirty="0"/>
              <a:t>)</a:t>
            </a:r>
          </a:p>
          <a:p>
            <a:pPr marL="0" indent="0">
              <a:buNone/>
            </a:pPr>
            <a:endParaRPr lang="en-US" dirty="0"/>
          </a:p>
          <a:p>
            <a:endParaRPr lang="en-US" dirty="0"/>
          </a:p>
          <a:p>
            <a:endParaRPr lang="en-US" dirty="0"/>
          </a:p>
          <a:p>
            <a:endParaRPr lang="en-US" dirty="0"/>
          </a:p>
          <a:p>
            <a:endParaRPr lang="en-US" dirty="0"/>
          </a:p>
          <a:p>
            <a:endParaRPr lang="en-US" dirty="0" smtClean="0"/>
          </a:p>
          <a:p>
            <a:endParaRPr lang="en-US" dirty="0" smtClean="0"/>
          </a:p>
          <a:p>
            <a:endParaRPr lang="en-US" dirty="0"/>
          </a:p>
        </p:txBody>
      </p:sp>
    </p:spTree>
  </p:cSld>
  <p:clrMapOvr>
    <a:masterClrMapping/>
  </p:clrMapOvr>
  <p:timing>
    <p:tnLst>
      <p:par>
        <p:cTn id="1" dur="indefinite" restart="never" nodeType="tmRoot"/>
      </p:par>
    </p:tnLst>
  </p:timing>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762000"/>
            <a:ext cx="8229600" cy="4389120"/>
          </a:xfrm>
        </p:spPr>
        <p:txBody>
          <a:bodyPr>
            <a:normAutofit/>
          </a:bodyPr>
          <a:lstStyle/>
          <a:p>
            <a:pPr marL="0" indent="0">
              <a:buNone/>
            </a:pPr>
            <a:r>
              <a:rPr lang="en-US" sz="1800" dirty="0"/>
              <a:t>from </a:t>
            </a:r>
            <a:r>
              <a:rPr lang="en-US" sz="1800" dirty="0" err="1"/>
              <a:t>datetime</a:t>
            </a:r>
            <a:r>
              <a:rPr lang="en-US" sz="1800" dirty="0"/>
              <a:t> import </a:t>
            </a:r>
            <a:r>
              <a:rPr lang="en-US" sz="1800" dirty="0" err="1"/>
              <a:t>datetime</a:t>
            </a:r>
            <a:endParaRPr lang="en-US" sz="1800" dirty="0"/>
          </a:p>
          <a:p>
            <a:pPr marL="0" indent="0">
              <a:buNone/>
            </a:pPr>
            <a:r>
              <a:rPr lang="en-US" sz="1800" dirty="0"/>
              <a:t>x=</a:t>
            </a:r>
            <a:r>
              <a:rPr lang="en-US" sz="1800" dirty="0" err="1"/>
              <a:t>datetime.now</a:t>
            </a:r>
            <a:r>
              <a:rPr lang="en-US" sz="1800" dirty="0"/>
              <a:t>()</a:t>
            </a:r>
          </a:p>
          <a:p>
            <a:pPr marL="0" indent="0">
              <a:buNone/>
            </a:pPr>
            <a:r>
              <a:rPr lang="en-US" sz="1800" dirty="0"/>
              <a:t>print("Day:",</a:t>
            </a:r>
            <a:r>
              <a:rPr lang="en-US" sz="1800" dirty="0" err="1"/>
              <a:t>x.day</a:t>
            </a:r>
            <a:r>
              <a:rPr lang="en-US" sz="1800" dirty="0"/>
              <a:t>)</a:t>
            </a:r>
          </a:p>
          <a:p>
            <a:pPr marL="0" indent="0">
              <a:buNone/>
            </a:pPr>
            <a:r>
              <a:rPr lang="en-US" sz="1800" dirty="0"/>
              <a:t>print("Month:",</a:t>
            </a:r>
            <a:r>
              <a:rPr lang="en-US" sz="1800" dirty="0" err="1"/>
              <a:t>x.month</a:t>
            </a:r>
            <a:r>
              <a:rPr lang="en-US" sz="1800" dirty="0"/>
              <a:t>)</a:t>
            </a:r>
          </a:p>
          <a:p>
            <a:pPr marL="0" indent="0">
              <a:buNone/>
            </a:pPr>
            <a:r>
              <a:rPr lang="en-US" sz="1800" dirty="0"/>
              <a:t>print("Year:",</a:t>
            </a:r>
            <a:r>
              <a:rPr lang="en-US" sz="1800" dirty="0" err="1"/>
              <a:t>x.year</a:t>
            </a:r>
            <a:r>
              <a:rPr lang="en-US" sz="1800" dirty="0"/>
              <a:t>)</a:t>
            </a:r>
          </a:p>
          <a:p>
            <a:pPr marL="0" indent="0">
              <a:buNone/>
            </a:pPr>
            <a:r>
              <a:rPr lang="en-US" sz="1800" dirty="0"/>
              <a:t>print("Hour:",</a:t>
            </a:r>
            <a:r>
              <a:rPr lang="en-US" sz="1800" dirty="0" err="1"/>
              <a:t>x.hour</a:t>
            </a:r>
            <a:r>
              <a:rPr lang="en-US" sz="1800" dirty="0"/>
              <a:t>)</a:t>
            </a:r>
          </a:p>
          <a:p>
            <a:pPr marL="0" indent="0">
              <a:buNone/>
            </a:pPr>
            <a:r>
              <a:rPr lang="en-US" sz="1800" dirty="0"/>
              <a:t>print("Minute:",</a:t>
            </a:r>
            <a:r>
              <a:rPr lang="en-US" sz="1800" dirty="0" err="1"/>
              <a:t>x.minute</a:t>
            </a:r>
            <a:r>
              <a:rPr lang="en-US" sz="1800" dirty="0"/>
              <a:t>)</a:t>
            </a:r>
          </a:p>
          <a:p>
            <a:pPr marL="0" indent="0">
              <a:buNone/>
            </a:pPr>
            <a:r>
              <a:rPr lang="en-US" sz="1800" dirty="0"/>
              <a:t>print("Second:",</a:t>
            </a:r>
            <a:r>
              <a:rPr lang="en-US" sz="1800" dirty="0" err="1"/>
              <a:t>x.second</a:t>
            </a:r>
            <a:r>
              <a:rPr lang="en-US" sz="1800" dirty="0" smtClean="0"/>
              <a:t>)</a:t>
            </a:r>
          </a:p>
          <a:p>
            <a:pPr marL="0" indent="0">
              <a:buNone/>
            </a:pPr>
            <a:endParaRPr lang="en-US" sz="1800" dirty="0"/>
          </a:p>
          <a:p>
            <a:pPr marL="0" indent="0">
              <a:buNone/>
            </a:pPr>
            <a:endParaRPr lang="en-US" sz="1800" dirty="0"/>
          </a:p>
          <a:p>
            <a:pPr marL="0" indent="0">
              <a:buNone/>
            </a:pPr>
            <a:r>
              <a:rPr lang="en-US" sz="1800" dirty="0" smtClean="0"/>
              <a:t>import time</a:t>
            </a:r>
          </a:p>
          <a:p>
            <a:pPr marL="0" indent="0">
              <a:buNone/>
            </a:pPr>
            <a:r>
              <a:rPr lang="en-US" sz="1800" dirty="0" smtClean="0"/>
              <a:t>x=</a:t>
            </a:r>
            <a:r>
              <a:rPr lang="en-US" sz="1800" dirty="0" err="1" smtClean="0"/>
              <a:t>time.time</a:t>
            </a:r>
            <a:r>
              <a:rPr lang="en-US" sz="1800" dirty="0" smtClean="0"/>
              <a:t>()</a:t>
            </a:r>
          </a:p>
          <a:p>
            <a:pPr marL="0" indent="0">
              <a:buNone/>
            </a:pPr>
            <a:r>
              <a:rPr lang="en-US" sz="1800" dirty="0" smtClean="0"/>
              <a:t>print(</a:t>
            </a:r>
            <a:r>
              <a:rPr lang="en-US" sz="1800" dirty="0" err="1" smtClean="0"/>
              <a:t>time.ctime</a:t>
            </a:r>
            <a:r>
              <a:rPr lang="en-US" sz="1800" dirty="0" smtClean="0"/>
              <a:t>(x))</a:t>
            </a:r>
          </a:p>
          <a:p>
            <a:pPr marL="0" indent="0">
              <a:buNone/>
            </a:pPr>
            <a:endParaRPr lang="en-US" sz="1800" dirty="0"/>
          </a:p>
        </p:txBody>
      </p:sp>
    </p:spTree>
    <p:extLst>
      <p:ext uri="{BB962C8B-B14F-4D97-AF65-F5344CB8AC3E}">
        <p14:creationId xmlns:p14="http://schemas.microsoft.com/office/powerpoint/2010/main" val="2125236593"/>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71600"/>
            <a:ext cx="8229600" cy="4389120"/>
          </a:xfrm>
        </p:spPr>
        <p:txBody>
          <a:bodyPr>
            <a:normAutofit/>
          </a:bodyPr>
          <a:lstStyle/>
          <a:p>
            <a:pPr marL="0" indent="0">
              <a:buNone/>
            </a:pPr>
            <a:r>
              <a:rPr lang="en-US" sz="2000" dirty="0"/>
              <a:t>from </a:t>
            </a:r>
            <a:r>
              <a:rPr lang="en-US" sz="2000" dirty="0" err="1"/>
              <a:t>datetime</a:t>
            </a:r>
            <a:r>
              <a:rPr lang="en-US" sz="2000" dirty="0"/>
              <a:t> import *</a:t>
            </a:r>
          </a:p>
          <a:p>
            <a:pPr marL="0" indent="0">
              <a:buNone/>
            </a:pPr>
            <a:r>
              <a:rPr lang="en-US" sz="2000" dirty="0"/>
              <a:t>d=</a:t>
            </a:r>
            <a:r>
              <a:rPr lang="en-US" sz="2000" dirty="0" err="1"/>
              <a:t>datetime.now</a:t>
            </a:r>
            <a:r>
              <a:rPr lang="en-US" sz="2000" dirty="0"/>
              <a:t>()</a:t>
            </a:r>
          </a:p>
          <a:p>
            <a:pPr marL="0" indent="0">
              <a:buNone/>
            </a:pPr>
            <a:r>
              <a:rPr lang="en-US" sz="2000" dirty="0"/>
              <a:t>print(d)</a:t>
            </a:r>
          </a:p>
          <a:p>
            <a:pPr marL="0" indent="0">
              <a:buNone/>
            </a:pPr>
            <a:r>
              <a:rPr lang="en-US" sz="2000" dirty="0"/>
              <a:t>print(</a:t>
            </a:r>
            <a:r>
              <a:rPr lang="en-US" sz="2000" dirty="0" err="1"/>
              <a:t>d.date</a:t>
            </a:r>
            <a:r>
              <a:rPr lang="en-US" sz="2000" dirty="0"/>
              <a:t>())</a:t>
            </a:r>
          </a:p>
          <a:p>
            <a:pPr marL="0" indent="0">
              <a:buNone/>
            </a:pPr>
            <a:r>
              <a:rPr lang="en-US" sz="2000" dirty="0"/>
              <a:t>print(</a:t>
            </a:r>
            <a:r>
              <a:rPr lang="en-US" sz="2000" dirty="0" err="1"/>
              <a:t>d.day,d.month,d.year</a:t>
            </a:r>
            <a:r>
              <a:rPr lang="en-US" sz="2000" dirty="0"/>
              <a:t>)</a:t>
            </a:r>
          </a:p>
          <a:p>
            <a:pPr marL="0" indent="0">
              <a:buNone/>
            </a:pPr>
            <a:r>
              <a:rPr lang="en-US" sz="2000" dirty="0"/>
              <a:t>print(</a:t>
            </a:r>
            <a:r>
              <a:rPr lang="en-US" sz="2000" dirty="0" err="1"/>
              <a:t>d.time</a:t>
            </a:r>
            <a:r>
              <a:rPr lang="en-US" sz="2000" dirty="0"/>
              <a:t>())</a:t>
            </a:r>
          </a:p>
        </p:txBody>
      </p:sp>
      <p:cxnSp>
        <p:nvCxnSpPr>
          <p:cNvPr id="5" name="Straight Connector 4"/>
          <p:cNvCxnSpPr/>
          <p:nvPr/>
        </p:nvCxnSpPr>
        <p:spPr>
          <a:xfrm>
            <a:off x="4191000" y="914400"/>
            <a:ext cx="0" cy="3124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60631" y="1371600"/>
            <a:ext cx="2825517" cy="1477328"/>
          </a:xfrm>
          <a:prstGeom prst="rect">
            <a:avLst/>
          </a:prstGeom>
          <a:noFill/>
        </p:spPr>
        <p:txBody>
          <a:bodyPr wrap="none" rtlCol="0">
            <a:spAutoFit/>
          </a:bodyPr>
          <a:lstStyle/>
          <a:p>
            <a:r>
              <a:rPr lang="en-US" dirty="0" smtClean="0"/>
              <a:t>from </a:t>
            </a:r>
            <a:r>
              <a:rPr lang="en-US" dirty="0" err="1" smtClean="0"/>
              <a:t>datetime</a:t>
            </a:r>
            <a:r>
              <a:rPr lang="en-US" dirty="0" smtClean="0"/>
              <a:t> import date</a:t>
            </a:r>
          </a:p>
          <a:p>
            <a:r>
              <a:rPr lang="en-US" dirty="0" smtClean="0"/>
              <a:t>today=</a:t>
            </a:r>
            <a:r>
              <a:rPr lang="en-US" dirty="0" err="1" smtClean="0"/>
              <a:t>date.today</a:t>
            </a:r>
            <a:r>
              <a:rPr lang="en-US" dirty="0" smtClean="0"/>
              <a:t>()</a:t>
            </a:r>
          </a:p>
          <a:p>
            <a:r>
              <a:rPr lang="en-US" dirty="0" smtClean="0"/>
              <a:t>print(</a:t>
            </a:r>
            <a:r>
              <a:rPr lang="en-US" dirty="0" err="1" smtClean="0"/>
              <a:t>today.year</a:t>
            </a:r>
            <a:r>
              <a:rPr lang="en-US" dirty="0" smtClean="0"/>
              <a:t>)</a:t>
            </a:r>
          </a:p>
          <a:p>
            <a:r>
              <a:rPr lang="en-US" dirty="0" smtClean="0"/>
              <a:t>print(</a:t>
            </a:r>
            <a:r>
              <a:rPr lang="en-US" dirty="0" err="1" smtClean="0"/>
              <a:t>today.month</a:t>
            </a:r>
            <a:r>
              <a:rPr lang="en-US" dirty="0" smtClean="0"/>
              <a:t>)</a:t>
            </a:r>
          </a:p>
          <a:p>
            <a:r>
              <a:rPr lang="en-US" dirty="0" smtClean="0"/>
              <a:t>print(</a:t>
            </a:r>
            <a:r>
              <a:rPr lang="en-US" dirty="0" err="1" smtClean="0"/>
              <a:t>today.day</a:t>
            </a:r>
            <a:r>
              <a:rPr lang="en-US" dirty="0" smtClean="0"/>
              <a:t>)</a:t>
            </a:r>
            <a:endParaRPr lang="en-US" dirty="0"/>
          </a:p>
        </p:txBody>
      </p:sp>
    </p:spTree>
    <p:extLst>
      <p:ext uri="{BB962C8B-B14F-4D97-AF65-F5344CB8AC3E}">
        <p14:creationId xmlns:p14="http://schemas.microsoft.com/office/powerpoint/2010/main" val="36736604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Welcome python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print(“Hello Python”)</a:t>
            </a:r>
          </a:p>
          <a:p>
            <a:r>
              <a:rPr lang="en-US" dirty="0" smtClean="0">
                <a:latin typeface="Times New Roman" pitchFamily="18" charset="0"/>
                <a:cs typeface="Times New Roman" pitchFamily="18" charset="0"/>
              </a:rPr>
              <a:t>Print(“Welcome to Our kiddos world”)</a:t>
            </a:r>
          </a:p>
          <a:p>
            <a:r>
              <a:rPr lang="en-US" dirty="0" smtClean="0">
                <a:latin typeface="Times New Roman" pitchFamily="18" charset="0"/>
                <a:cs typeface="Times New Roman" pitchFamily="18" charset="0"/>
              </a:rPr>
              <a:t>print(‘Hello World’)</a:t>
            </a:r>
          </a:p>
          <a:p>
            <a:r>
              <a:rPr lang="en-US" dirty="0" smtClean="0">
                <a:latin typeface="Times New Roman" pitchFamily="18" charset="0"/>
                <a:cs typeface="Times New Roman" pitchFamily="18" charset="0"/>
              </a:rPr>
              <a:t>print(6+5)</a:t>
            </a:r>
          </a:p>
          <a:p>
            <a:r>
              <a:rPr lang="en-US" dirty="0" smtClean="0">
                <a:latin typeface="Times New Roman" pitchFamily="18" charset="0"/>
                <a:cs typeface="Times New Roman" pitchFamily="18" charset="0"/>
              </a:rPr>
              <a:t>print(‘welcome’)</a:t>
            </a:r>
          </a:p>
          <a:p>
            <a:endParaRPr lang="en-US" dirty="0" smtClean="0"/>
          </a:p>
          <a:p>
            <a:pPr>
              <a:buNone/>
            </a:pPr>
            <a:endParaRPr lang="en-US" dirty="0"/>
          </a:p>
        </p:txBody>
      </p:sp>
      <p:pic>
        <p:nvPicPr>
          <p:cNvPr id="6" name="Picture 5" descr="image8.jpg"/>
          <p:cNvPicPr>
            <a:picLocks noChangeAspect="1"/>
          </p:cNvPicPr>
          <p:nvPr/>
        </p:nvPicPr>
        <p:blipFill>
          <a:blip r:embed="rId2"/>
          <a:stretch>
            <a:fillRect/>
          </a:stretch>
        </p:blipFill>
        <p:spPr>
          <a:xfrm>
            <a:off x="5029200" y="3352800"/>
            <a:ext cx="3886200" cy="3124200"/>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latin typeface="Algerian" pitchFamily="82" charset="0"/>
              </a:rPr>
              <a:t>The </a:t>
            </a:r>
            <a:r>
              <a:rPr lang="en-US" dirty="0" err="1" smtClean="0">
                <a:latin typeface="Algerian" pitchFamily="82" charset="0"/>
              </a:rPr>
              <a:t>strftime</a:t>
            </a:r>
            <a:r>
              <a:rPr lang="en-US" dirty="0" smtClean="0">
                <a:latin typeface="Algerian" pitchFamily="82" charset="0"/>
              </a:rPr>
              <a:t>() method</a:t>
            </a:r>
            <a:endParaRPr lang="en-US" dirty="0">
              <a:latin typeface="Algerian" pitchFamily="82" charset="0"/>
            </a:endParaRPr>
          </a:p>
        </p:txBody>
      </p:sp>
      <p:sp>
        <p:nvSpPr>
          <p:cNvPr id="3" name="Content Placeholder 2"/>
          <p:cNvSpPr>
            <a:spLocks noGrp="1"/>
          </p:cNvSpPr>
          <p:nvPr>
            <p:ph idx="1"/>
          </p:nvPr>
        </p:nvSpPr>
        <p:spPr/>
        <p:txBody>
          <a:bodyPr/>
          <a:lstStyle/>
          <a:p>
            <a:r>
              <a:rPr lang="en-US" dirty="0" err="1"/>
              <a:t>S</a:t>
            </a:r>
            <a:r>
              <a:rPr lang="en-US" dirty="0" err="1" smtClean="0"/>
              <a:t>trf</a:t>
            </a:r>
            <a:r>
              <a:rPr lang="en-US" dirty="0" smtClean="0"/>
              <a:t>()</a:t>
            </a:r>
            <a:r>
              <a:rPr lang="en-US" dirty="0" smtClean="0">
                <a:sym typeface="Wingdings" panose="05000000000000000000" pitchFamily="2" charset="2"/>
              </a:rPr>
              <a:t>String format time function used to convert date and time objects to their string representation.</a:t>
            </a:r>
            <a:endParaRPr lang="en-US" dirty="0" smtClean="0"/>
          </a:p>
          <a:p>
            <a:r>
              <a:rPr lang="en-US" dirty="0" smtClean="0"/>
              <a:t>import </a:t>
            </a:r>
            <a:r>
              <a:rPr lang="en-US" dirty="0" err="1" smtClean="0"/>
              <a:t>datetime</a:t>
            </a:r>
            <a:r>
              <a:rPr lang="en-US" dirty="0" smtClean="0"/>
              <a:t/>
            </a:r>
            <a:br>
              <a:rPr lang="en-US" dirty="0" smtClean="0"/>
            </a:br>
            <a:r>
              <a:rPr lang="en-US" dirty="0" smtClean="0"/>
              <a:t>x = </a:t>
            </a:r>
            <a:r>
              <a:rPr lang="en-US" dirty="0" err="1" smtClean="0"/>
              <a:t>datetime.datetime.now</a:t>
            </a:r>
            <a:r>
              <a:rPr lang="en-US" dirty="0" smtClean="0"/>
              <a:t>()</a:t>
            </a:r>
            <a:br>
              <a:rPr lang="en-US" dirty="0" smtClean="0"/>
            </a:br>
            <a:r>
              <a:rPr lang="en-US" dirty="0" smtClean="0"/>
              <a:t>print(</a:t>
            </a:r>
            <a:r>
              <a:rPr lang="en-US" dirty="0" err="1" smtClean="0"/>
              <a:t>x.year</a:t>
            </a:r>
            <a:r>
              <a:rPr lang="en-US" dirty="0" smtClean="0"/>
              <a:t>)</a:t>
            </a:r>
            <a:br>
              <a:rPr lang="en-US" dirty="0" smtClean="0"/>
            </a:br>
            <a:r>
              <a:rPr lang="en-US" dirty="0" smtClean="0"/>
              <a:t>print(</a:t>
            </a:r>
            <a:r>
              <a:rPr lang="en-US" dirty="0" err="1" smtClean="0"/>
              <a:t>x.strftime</a:t>
            </a:r>
            <a:r>
              <a:rPr lang="en-US" dirty="0" smtClean="0"/>
              <a:t>("%A"))</a:t>
            </a:r>
          </a:p>
          <a:p>
            <a:pPr marL="0" indent="0">
              <a:buNone/>
            </a:pPr>
            <a:r>
              <a:rPr lang="en-US" dirty="0"/>
              <a:t>   </a:t>
            </a:r>
            <a:r>
              <a:rPr lang="en-US" dirty="0" smtClean="0"/>
              <a:t>print(</a:t>
            </a:r>
            <a:r>
              <a:rPr lang="en-US" dirty="0" err="1" smtClean="0"/>
              <a:t>x.strftime</a:t>
            </a:r>
            <a:r>
              <a:rPr lang="en-US" dirty="0" smtClean="0"/>
              <a:t>(“%a”)) </a:t>
            </a:r>
          </a:p>
          <a:p>
            <a:pPr marL="0" indent="0">
              <a:buNone/>
            </a:pPr>
            <a:r>
              <a:rPr lang="en-US" dirty="0"/>
              <a:t> </a:t>
            </a:r>
            <a:r>
              <a:rPr lang="en-US" dirty="0" smtClean="0"/>
              <a:t>  print(</a:t>
            </a:r>
            <a:r>
              <a:rPr lang="en-US" dirty="0" err="1"/>
              <a:t>x</a:t>
            </a:r>
            <a:r>
              <a:rPr lang="en-US" dirty="0" err="1" smtClean="0"/>
              <a:t>.strftime</a:t>
            </a:r>
            <a:r>
              <a:rPr lang="en-US" dirty="0" smtClean="0"/>
              <a:t>(“%y”)) </a:t>
            </a:r>
          </a:p>
          <a:p>
            <a:pPr marL="0" indent="0">
              <a:buNone/>
            </a:pPr>
            <a:r>
              <a:rPr lang="en-US" dirty="0"/>
              <a:t> </a:t>
            </a:r>
            <a:r>
              <a:rPr lang="en-US" dirty="0" smtClean="0"/>
              <a:t>  print(</a:t>
            </a:r>
            <a:r>
              <a:rPr lang="en-US" dirty="0" err="1"/>
              <a:t>x</a:t>
            </a:r>
            <a:r>
              <a:rPr lang="en-US" dirty="0" err="1" smtClean="0"/>
              <a:t>.strftime</a:t>
            </a:r>
            <a:r>
              <a:rPr lang="en-US" dirty="0" smtClean="0"/>
              <a:t>(“%c”)) </a:t>
            </a:r>
            <a:r>
              <a:rPr lang="en-US" dirty="0"/>
              <a:t/>
            </a:r>
            <a:br>
              <a:rPr lang="en-US" dirty="0"/>
            </a:br>
            <a:endParaRPr lang="en-US" dirty="0"/>
          </a:p>
        </p:txBody>
      </p:sp>
    </p:spTree>
  </p:cSld>
  <p:clrMapOvr>
    <a:masterClrMapping/>
  </p:clrMapOvr>
  <p:timing>
    <p:tnLst>
      <p:par>
        <p:cTn id="1" dur="indefinite" restart="never" nodeType="tmRoot"/>
      </p:par>
    </p:tnLst>
  </p:timing>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2596051983"/>
              </p:ext>
            </p:extLst>
          </p:nvPr>
        </p:nvGraphicFramePr>
        <p:xfrm>
          <a:off x="228600" y="228603"/>
          <a:ext cx="7041960" cy="10071259"/>
        </p:xfrm>
        <a:graphic>
          <a:graphicData uri="http://schemas.openxmlformats.org/drawingml/2006/table">
            <a:tbl>
              <a:tblPr firstRow="1" bandRow="1">
                <a:tableStyleId>{5C22544A-7EE6-4342-B048-85BDC9FD1C3A}</a:tableStyleId>
              </a:tblPr>
              <a:tblGrid>
                <a:gridCol w="685800"/>
                <a:gridCol w="4146360"/>
                <a:gridCol w="2209800"/>
              </a:tblGrid>
              <a:tr h="533397">
                <a:tc>
                  <a:txBody>
                    <a:bodyPr/>
                    <a:lstStyle/>
                    <a:p>
                      <a:pPr algn="l" fontAlgn="t"/>
                      <a:r>
                        <a:rPr lang="en-US" sz="1200" dirty="0"/>
                        <a:t>Directive</a:t>
                      </a:r>
                    </a:p>
                  </a:txBody>
                  <a:tcPr marL="152400" marR="76200" marT="76200" marB="76200"/>
                </a:tc>
                <a:tc>
                  <a:txBody>
                    <a:bodyPr/>
                    <a:lstStyle/>
                    <a:p>
                      <a:pPr algn="l" fontAlgn="t"/>
                      <a:r>
                        <a:rPr lang="en-US" sz="1200" dirty="0"/>
                        <a:t>Description</a:t>
                      </a:r>
                    </a:p>
                  </a:txBody>
                  <a:tcPr marL="76200" marR="76200" marT="76200" marB="76200"/>
                </a:tc>
                <a:tc>
                  <a:txBody>
                    <a:bodyPr/>
                    <a:lstStyle/>
                    <a:p>
                      <a:pPr algn="l" fontAlgn="t"/>
                      <a:r>
                        <a:rPr lang="en-US" sz="1200"/>
                        <a:t>Example</a:t>
                      </a:r>
                    </a:p>
                  </a:txBody>
                  <a:tcPr marL="76200" marR="76200" marT="76200" marB="76200"/>
                </a:tc>
              </a:tr>
              <a:tr h="378906">
                <a:tc>
                  <a:txBody>
                    <a:bodyPr/>
                    <a:lstStyle/>
                    <a:p>
                      <a:pPr algn="l" fontAlgn="t"/>
                      <a:r>
                        <a:rPr lang="en-US" sz="1200" dirty="0"/>
                        <a:t>%a</a:t>
                      </a:r>
                    </a:p>
                  </a:txBody>
                  <a:tcPr marL="152400" marR="76200" marT="76200" marB="76200"/>
                </a:tc>
                <a:tc>
                  <a:txBody>
                    <a:bodyPr/>
                    <a:lstStyle/>
                    <a:p>
                      <a:pPr algn="l" fontAlgn="t"/>
                      <a:r>
                        <a:rPr lang="en-US" sz="1200" dirty="0"/>
                        <a:t>Weekday, short version</a:t>
                      </a:r>
                    </a:p>
                  </a:txBody>
                  <a:tcPr marL="76200" marR="76200" marT="76200" marB="76200"/>
                </a:tc>
                <a:tc>
                  <a:txBody>
                    <a:bodyPr/>
                    <a:lstStyle/>
                    <a:p>
                      <a:pPr algn="l" fontAlgn="t"/>
                      <a:r>
                        <a:rPr lang="en-US" sz="1200" dirty="0"/>
                        <a:t>Wed</a:t>
                      </a:r>
                    </a:p>
                  </a:txBody>
                  <a:tcPr marL="76200" marR="76200" marT="76200" marB="76200"/>
                </a:tc>
              </a:tr>
              <a:tr h="378906">
                <a:tc>
                  <a:txBody>
                    <a:bodyPr/>
                    <a:lstStyle/>
                    <a:p>
                      <a:pPr algn="l" fontAlgn="t"/>
                      <a:r>
                        <a:rPr lang="en-US" sz="1200" dirty="0"/>
                        <a:t>%A</a:t>
                      </a:r>
                    </a:p>
                  </a:txBody>
                  <a:tcPr marL="152400" marR="76200" marT="76200" marB="76200"/>
                </a:tc>
                <a:tc>
                  <a:txBody>
                    <a:bodyPr/>
                    <a:lstStyle/>
                    <a:p>
                      <a:pPr algn="l" fontAlgn="t"/>
                      <a:r>
                        <a:rPr lang="en-US" sz="1200" dirty="0"/>
                        <a:t>Weekday, full version</a:t>
                      </a:r>
                    </a:p>
                  </a:txBody>
                  <a:tcPr marL="76200" marR="76200" marT="76200" marB="76200"/>
                </a:tc>
                <a:tc>
                  <a:txBody>
                    <a:bodyPr/>
                    <a:lstStyle/>
                    <a:p>
                      <a:pPr algn="l" fontAlgn="t"/>
                      <a:r>
                        <a:rPr lang="en-US" sz="1200" dirty="0"/>
                        <a:t>Wednesday</a:t>
                      </a:r>
                    </a:p>
                  </a:txBody>
                  <a:tcPr marL="76200" marR="76200" marT="76200" marB="76200"/>
                </a:tc>
              </a:tr>
              <a:tr h="527173">
                <a:tc>
                  <a:txBody>
                    <a:bodyPr/>
                    <a:lstStyle/>
                    <a:p>
                      <a:pPr algn="l" fontAlgn="t"/>
                      <a:r>
                        <a:rPr lang="en-US" sz="1200" dirty="0"/>
                        <a:t>%w</a:t>
                      </a:r>
                    </a:p>
                  </a:txBody>
                  <a:tcPr marL="152400" marR="76200" marT="76200" marB="76200"/>
                </a:tc>
                <a:tc>
                  <a:txBody>
                    <a:bodyPr/>
                    <a:lstStyle/>
                    <a:p>
                      <a:pPr algn="l" fontAlgn="t"/>
                      <a:r>
                        <a:rPr lang="en-US" sz="1200" dirty="0"/>
                        <a:t>Weekday as a number 0-6, 0 is Sunday</a:t>
                      </a:r>
                    </a:p>
                  </a:txBody>
                  <a:tcPr marL="76200" marR="76200" marT="76200" marB="76200"/>
                </a:tc>
                <a:tc>
                  <a:txBody>
                    <a:bodyPr/>
                    <a:lstStyle/>
                    <a:p>
                      <a:pPr algn="l" fontAlgn="t"/>
                      <a:r>
                        <a:rPr lang="en-US" sz="1200" dirty="0"/>
                        <a:t>3</a:t>
                      </a:r>
                    </a:p>
                  </a:txBody>
                  <a:tcPr marL="76200" marR="76200" marT="76200" marB="76200"/>
                </a:tc>
              </a:tr>
              <a:tr h="315272">
                <a:tc>
                  <a:txBody>
                    <a:bodyPr/>
                    <a:lstStyle/>
                    <a:p>
                      <a:pPr algn="l" fontAlgn="t"/>
                      <a:r>
                        <a:rPr lang="en-US" sz="1200" dirty="0"/>
                        <a:t>%d</a:t>
                      </a:r>
                    </a:p>
                  </a:txBody>
                  <a:tcPr marL="152400" marR="76200" marT="76200" marB="76200"/>
                </a:tc>
                <a:tc>
                  <a:txBody>
                    <a:bodyPr/>
                    <a:lstStyle/>
                    <a:p>
                      <a:pPr algn="l" fontAlgn="t"/>
                      <a:r>
                        <a:rPr lang="en-US" sz="1200" dirty="0"/>
                        <a:t>Day of month 01-31</a:t>
                      </a:r>
                    </a:p>
                  </a:txBody>
                  <a:tcPr marL="76200" marR="76200" marT="76200" marB="76200"/>
                </a:tc>
                <a:tc>
                  <a:txBody>
                    <a:bodyPr/>
                    <a:lstStyle/>
                    <a:p>
                      <a:pPr algn="l" fontAlgn="t"/>
                      <a:r>
                        <a:rPr lang="en-US" sz="1200"/>
                        <a:t>31</a:t>
                      </a:r>
                    </a:p>
                  </a:txBody>
                  <a:tcPr marL="76200" marR="76200" marT="76200" marB="76200"/>
                </a:tc>
              </a:tr>
              <a:tr h="378906">
                <a:tc>
                  <a:txBody>
                    <a:bodyPr/>
                    <a:lstStyle/>
                    <a:p>
                      <a:pPr algn="l" fontAlgn="t"/>
                      <a:r>
                        <a:rPr lang="en-US" sz="1200" dirty="0"/>
                        <a:t>%b</a:t>
                      </a:r>
                    </a:p>
                  </a:txBody>
                  <a:tcPr marL="152400" marR="76200" marT="76200" marB="76200"/>
                </a:tc>
                <a:tc>
                  <a:txBody>
                    <a:bodyPr/>
                    <a:lstStyle/>
                    <a:p>
                      <a:pPr algn="l" fontAlgn="t"/>
                      <a:r>
                        <a:rPr lang="en-US" sz="1200" dirty="0"/>
                        <a:t>Month name, short version</a:t>
                      </a:r>
                    </a:p>
                  </a:txBody>
                  <a:tcPr marL="76200" marR="76200" marT="76200" marB="76200"/>
                </a:tc>
                <a:tc>
                  <a:txBody>
                    <a:bodyPr/>
                    <a:lstStyle/>
                    <a:p>
                      <a:pPr algn="l" fontAlgn="t"/>
                      <a:r>
                        <a:rPr lang="en-US" sz="1200" dirty="0"/>
                        <a:t>Dec</a:t>
                      </a:r>
                    </a:p>
                  </a:txBody>
                  <a:tcPr marL="76200" marR="76200" marT="76200" marB="76200"/>
                </a:tc>
              </a:tr>
              <a:tr h="378906">
                <a:tc>
                  <a:txBody>
                    <a:bodyPr/>
                    <a:lstStyle/>
                    <a:p>
                      <a:pPr algn="l" fontAlgn="t"/>
                      <a:r>
                        <a:rPr lang="en-US" sz="1200" dirty="0"/>
                        <a:t>%B</a:t>
                      </a:r>
                    </a:p>
                  </a:txBody>
                  <a:tcPr marL="152400" marR="76200" marT="76200" marB="76200"/>
                </a:tc>
                <a:tc>
                  <a:txBody>
                    <a:bodyPr/>
                    <a:lstStyle/>
                    <a:p>
                      <a:pPr algn="l" fontAlgn="t"/>
                      <a:r>
                        <a:rPr lang="en-US" sz="1200" dirty="0"/>
                        <a:t>Month name, full version</a:t>
                      </a:r>
                    </a:p>
                  </a:txBody>
                  <a:tcPr marL="76200" marR="76200" marT="76200" marB="76200"/>
                </a:tc>
                <a:tc>
                  <a:txBody>
                    <a:bodyPr/>
                    <a:lstStyle/>
                    <a:p>
                      <a:pPr algn="l" fontAlgn="t"/>
                      <a:r>
                        <a:rPr lang="en-US" sz="1200" dirty="0"/>
                        <a:t>December</a:t>
                      </a:r>
                    </a:p>
                  </a:txBody>
                  <a:tcPr marL="76200" marR="76200" marT="76200" marB="76200"/>
                </a:tc>
              </a:tr>
              <a:tr h="378906">
                <a:tc>
                  <a:txBody>
                    <a:bodyPr/>
                    <a:lstStyle/>
                    <a:p>
                      <a:pPr algn="l" fontAlgn="t"/>
                      <a:r>
                        <a:rPr lang="en-US" sz="1200" dirty="0"/>
                        <a:t>%m</a:t>
                      </a:r>
                    </a:p>
                  </a:txBody>
                  <a:tcPr marL="152400" marR="76200" marT="76200" marB="76200"/>
                </a:tc>
                <a:tc>
                  <a:txBody>
                    <a:bodyPr/>
                    <a:lstStyle/>
                    <a:p>
                      <a:pPr algn="l" fontAlgn="t"/>
                      <a:r>
                        <a:rPr lang="en-US" sz="1200"/>
                        <a:t>Month as a number 01-12</a:t>
                      </a:r>
                    </a:p>
                  </a:txBody>
                  <a:tcPr marL="76200" marR="76200" marT="76200" marB="76200"/>
                </a:tc>
                <a:tc>
                  <a:txBody>
                    <a:bodyPr/>
                    <a:lstStyle/>
                    <a:p>
                      <a:pPr algn="l" fontAlgn="t"/>
                      <a:r>
                        <a:rPr lang="en-US" sz="1200" dirty="0"/>
                        <a:t>12</a:t>
                      </a:r>
                    </a:p>
                  </a:txBody>
                  <a:tcPr marL="76200" marR="76200" marT="76200" marB="76200"/>
                </a:tc>
              </a:tr>
              <a:tr h="378906">
                <a:tc>
                  <a:txBody>
                    <a:bodyPr/>
                    <a:lstStyle/>
                    <a:p>
                      <a:pPr algn="l" fontAlgn="t"/>
                      <a:r>
                        <a:rPr lang="en-US" sz="1200" dirty="0"/>
                        <a:t>%y</a:t>
                      </a:r>
                    </a:p>
                  </a:txBody>
                  <a:tcPr marL="152400" marR="76200" marT="76200" marB="76200"/>
                </a:tc>
                <a:tc>
                  <a:txBody>
                    <a:bodyPr/>
                    <a:lstStyle/>
                    <a:p>
                      <a:pPr algn="l" fontAlgn="t"/>
                      <a:r>
                        <a:rPr lang="en-US" sz="1200" dirty="0"/>
                        <a:t>Year, short version, without century</a:t>
                      </a:r>
                    </a:p>
                  </a:txBody>
                  <a:tcPr marL="76200" marR="76200" marT="76200" marB="76200"/>
                </a:tc>
                <a:tc>
                  <a:txBody>
                    <a:bodyPr/>
                    <a:lstStyle/>
                    <a:p>
                      <a:pPr algn="l" fontAlgn="t"/>
                      <a:r>
                        <a:rPr lang="en-US" sz="1200" dirty="0"/>
                        <a:t>18</a:t>
                      </a:r>
                    </a:p>
                  </a:txBody>
                  <a:tcPr marL="76200" marR="76200" marT="76200" marB="76200"/>
                </a:tc>
              </a:tr>
              <a:tr h="315272">
                <a:tc>
                  <a:txBody>
                    <a:bodyPr/>
                    <a:lstStyle/>
                    <a:p>
                      <a:pPr algn="l" fontAlgn="t"/>
                      <a:r>
                        <a:rPr lang="en-US" sz="1200" dirty="0"/>
                        <a:t>%Y</a:t>
                      </a:r>
                    </a:p>
                  </a:txBody>
                  <a:tcPr marL="152400" marR="76200" marT="76200" marB="76200"/>
                </a:tc>
                <a:tc>
                  <a:txBody>
                    <a:bodyPr/>
                    <a:lstStyle/>
                    <a:p>
                      <a:pPr algn="l" fontAlgn="t"/>
                      <a:r>
                        <a:rPr lang="en-US" sz="1200" dirty="0"/>
                        <a:t>Year, full version</a:t>
                      </a:r>
                    </a:p>
                  </a:txBody>
                  <a:tcPr marL="76200" marR="76200" marT="76200" marB="76200"/>
                </a:tc>
                <a:tc>
                  <a:txBody>
                    <a:bodyPr/>
                    <a:lstStyle/>
                    <a:p>
                      <a:pPr algn="l" fontAlgn="t"/>
                      <a:r>
                        <a:rPr lang="en-US" sz="1200"/>
                        <a:t>2018</a:t>
                      </a:r>
                    </a:p>
                  </a:txBody>
                  <a:tcPr marL="76200" marR="76200" marT="76200" marB="76200"/>
                </a:tc>
              </a:tr>
              <a:tr h="315272">
                <a:tc>
                  <a:txBody>
                    <a:bodyPr/>
                    <a:lstStyle/>
                    <a:p>
                      <a:pPr algn="l" fontAlgn="t"/>
                      <a:r>
                        <a:rPr lang="en-US" sz="1200" dirty="0"/>
                        <a:t>%H</a:t>
                      </a:r>
                    </a:p>
                  </a:txBody>
                  <a:tcPr marL="152400" marR="76200" marT="76200" marB="76200"/>
                </a:tc>
                <a:tc>
                  <a:txBody>
                    <a:bodyPr/>
                    <a:lstStyle/>
                    <a:p>
                      <a:pPr algn="l" fontAlgn="t"/>
                      <a:r>
                        <a:rPr lang="en-US" sz="1200" dirty="0"/>
                        <a:t>Hour 00-23</a:t>
                      </a:r>
                    </a:p>
                  </a:txBody>
                  <a:tcPr marL="76200" marR="76200" marT="76200" marB="76200"/>
                </a:tc>
                <a:tc>
                  <a:txBody>
                    <a:bodyPr/>
                    <a:lstStyle/>
                    <a:p>
                      <a:pPr algn="l" fontAlgn="t"/>
                      <a:r>
                        <a:rPr lang="en-US" sz="1200"/>
                        <a:t>17</a:t>
                      </a:r>
                    </a:p>
                  </a:txBody>
                  <a:tcPr marL="76200" marR="76200" marT="76200" marB="76200"/>
                </a:tc>
              </a:tr>
              <a:tr h="315272">
                <a:tc>
                  <a:txBody>
                    <a:bodyPr/>
                    <a:lstStyle/>
                    <a:p>
                      <a:pPr algn="l" fontAlgn="t"/>
                      <a:r>
                        <a:rPr lang="en-US" sz="1200"/>
                        <a:t>%I</a:t>
                      </a:r>
                    </a:p>
                  </a:txBody>
                  <a:tcPr marL="152400" marR="76200" marT="76200" marB="76200"/>
                </a:tc>
                <a:tc>
                  <a:txBody>
                    <a:bodyPr/>
                    <a:lstStyle/>
                    <a:p>
                      <a:pPr algn="l" fontAlgn="t"/>
                      <a:r>
                        <a:rPr lang="en-US" sz="1200" dirty="0"/>
                        <a:t>Hour 00-12</a:t>
                      </a:r>
                    </a:p>
                  </a:txBody>
                  <a:tcPr marL="76200" marR="76200" marT="76200" marB="76200"/>
                </a:tc>
                <a:tc>
                  <a:txBody>
                    <a:bodyPr/>
                    <a:lstStyle/>
                    <a:p>
                      <a:pPr algn="l" fontAlgn="t"/>
                      <a:r>
                        <a:rPr lang="en-US" sz="1200" dirty="0"/>
                        <a:t>05</a:t>
                      </a:r>
                    </a:p>
                  </a:txBody>
                  <a:tcPr marL="76200" marR="76200" marT="76200" marB="76200"/>
                </a:tc>
              </a:tr>
              <a:tr h="315272">
                <a:tc>
                  <a:txBody>
                    <a:bodyPr/>
                    <a:lstStyle/>
                    <a:p>
                      <a:pPr algn="l" fontAlgn="t"/>
                      <a:r>
                        <a:rPr lang="en-US" sz="1200"/>
                        <a:t>%p</a:t>
                      </a:r>
                    </a:p>
                  </a:txBody>
                  <a:tcPr marL="152400" marR="76200" marT="76200" marB="76200"/>
                </a:tc>
                <a:tc>
                  <a:txBody>
                    <a:bodyPr/>
                    <a:lstStyle/>
                    <a:p>
                      <a:pPr algn="l" fontAlgn="t"/>
                      <a:r>
                        <a:rPr lang="en-US" sz="1200" dirty="0"/>
                        <a:t>AM/PM</a:t>
                      </a:r>
                    </a:p>
                  </a:txBody>
                  <a:tcPr marL="76200" marR="76200" marT="76200" marB="76200"/>
                </a:tc>
                <a:tc>
                  <a:txBody>
                    <a:bodyPr/>
                    <a:lstStyle/>
                    <a:p>
                      <a:pPr algn="l" fontAlgn="t"/>
                      <a:r>
                        <a:rPr lang="en-US" sz="1200"/>
                        <a:t>PM</a:t>
                      </a:r>
                    </a:p>
                  </a:txBody>
                  <a:tcPr marL="76200" marR="76200" marT="76200" marB="76200"/>
                </a:tc>
              </a:tr>
              <a:tr h="315272">
                <a:tc>
                  <a:txBody>
                    <a:bodyPr/>
                    <a:lstStyle/>
                    <a:p>
                      <a:pPr algn="l" fontAlgn="t"/>
                      <a:r>
                        <a:rPr lang="en-US" sz="1200" dirty="0"/>
                        <a:t>%M</a:t>
                      </a:r>
                    </a:p>
                  </a:txBody>
                  <a:tcPr marL="152400" marR="76200" marT="76200" marB="76200"/>
                </a:tc>
                <a:tc>
                  <a:txBody>
                    <a:bodyPr/>
                    <a:lstStyle/>
                    <a:p>
                      <a:pPr algn="l" fontAlgn="t"/>
                      <a:r>
                        <a:rPr lang="en-US" sz="1200" dirty="0"/>
                        <a:t>Minute 00-59</a:t>
                      </a:r>
                    </a:p>
                  </a:txBody>
                  <a:tcPr marL="76200" marR="76200" marT="76200" marB="76200"/>
                </a:tc>
                <a:tc>
                  <a:txBody>
                    <a:bodyPr/>
                    <a:lstStyle/>
                    <a:p>
                      <a:pPr algn="l" fontAlgn="t"/>
                      <a:r>
                        <a:rPr lang="en-US" sz="1200" dirty="0"/>
                        <a:t>41</a:t>
                      </a:r>
                    </a:p>
                  </a:txBody>
                  <a:tcPr marL="76200" marR="76200" marT="76200" marB="76200"/>
                </a:tc>
              </a:tr>
              <a:tr h="315272">
                <a:tc>
                  <a:txBody>
                    <a:bodyPr/>
                    <a:lstStyle/>
                    <a:p>
                      <a:pPr algn="l" fontAlgn="t"/>
                      <a:r>
                        <a:rPr lang="en-US" sz="1200"/>
                        <a:t>%S</a:t>
                      </a:r>
                    </a:p>
                  </a:txBody>
                  <a:tcPr marL="152400" marR="76200" marT="76200" marB="76200"/>
                </a:tc>
                <a:tc>
                  <a:txBody>
                    <a:bodyPr/>
                    <a:lstStyle/>
                    <a:p>
                      <a:pPr algn="l" fontAlgn="t"/>
                      <a:r>
                        <a:rPr lang="en-US" sz="1200"/>
                        <a:t>Second 00-59</a:t>
                      </a:r>
                    </a:p>
                  </a:txBody>
                  <a:tcPr marL="76200" marR="76200" marT="76200" marB="76200"/>
                </a:tc>
                <a:tc>
                  <a:txBody>
                    <a:bodyPr/>
                    <a:lstStyle/>
                    <a:p>
                      <a:pPr algn="l" fontAlgn="t"/>
                      <a:r>
                        <a:rPr lang="en-US" sz="1200"/>
                        <a:t>08</a:t>
                      </a:r>
                    </a:p>
                  </a:txBody>
                  <a:tcPr marL="76200" marR="76200" marT="76200" marB="76200"/>
                </a:tc>
              </a:tr>
              <a:tr h="378906">
                <a:tc>
                  <a:txBody>
                    <a:bodyPr/>
                    <a:lstStyle/>
                    <a:p>
                      <a:pPr algn="l" fontAlgn="t"/>
                      <a:r>
                        <a:rPr lang="en-US" sz="1200"/>
                        <a:t>%f</a:t>
                      </a:r>
                    </a:p>
                  </a:txBody>
                  <a:tcPr marL="152400" marR="76200" marT="76200" marB="76200"/>
                </a:tc>
                <a:tc>
                  <a:txBody>
                    <a:bodyPr/>
                    <a:lstStyle/>
                    <a:p>
                      <a:pPr algn="l" fontAlgn="t"/>
                      <a:r>
                        <a:rPr lang="en-US" sz="1200"/>
                        <a:t>Microsecond 000000-999999</a:t>
                      </a:r>
                    </a:p>
                  </a:txBody>
                  <a:tcPr marL="76200" marR="76200" marT="76200" marB="76200"/>
                </a:tc>
                <a:tc>
                  <a:txBody>
                    <a:bodyPr/>
                    <a:lstStyle/>
                    <a:p>
                      <a:pPr algn="l" fontAlgn="t"/>
                      <a:r>
                        <a:rPr lang="en-US" sz="1200" dirty="0"/>
                        <a:t>548513</a:t>
                      </a:r>
                    </a:p>
                  </a:txBody>
                  <a:tcPr marL="76200" marR="76200" marT="76200" marB="76200"/>
                </a:tc>
              </a:tr>
              <a:tr h="315272">
                <a:tc>
                  <a:txBody>
                    <a:bodyPr/>
                    <a:lstStyle/>
                    <a:p>
                      <a:pPr algn="l" fontAlgn="t"/>
                      <a:r>
                        <a:rPr lang="en-US" sz="1200"/>
                        <a:t>%z</a:t>
                      </a:r>
                    </a:p>
                  </a:txBody>
                  <a:tcPr marL="152400" marR="76200" marT="76200" marB="76200"/>
                </a:tc>
                <a:tc>
                  <a:txBody>
                    <a:bodyPr/>
                    <a:lstStyle/>
                    <a:p>
                      <a:pPr algn="l" fontAlgn="t"/>
                      <a:r>
                        <a:rPr lang="en-US" sz="1200" dirty="0"/>
                        <a:t>UTC offset</a:t>
                      </a:r>
                    </a:p>
                  </a:txBody>
                  <a:tcPr marL="76200" marR="76200" marT="76200" marB="76200"/>
                </a:tc>
                <a:tc>
                  <a:txBody>
                    <a:bodyPr/>
                    <a:lstStyle/>
                    <a:p>
                      <a:pPr algn="l" fontAlgn="t"/>
                      <a:r>
                        <a:rPr lang="en-US" sz="1200"/>
                        <a:t>+0100</a:t>
                      </a:r>
                    </a:p>
                  </a:txBody>
                  <a:tcPr marL="76200" marR="76200" marT="76200" marB="76200"/>
                </a:tc>
              </a:tr>
              <a:tr h="315272">
                <a:tc>
                  <a:txBody>
                    <a:bodyPr/>
                    <a:lstStyle/>
                    <a:p>
                      <a:pPr algn="l" fontAlgn="t"/>
                      <a:r>
                        <a:rPr lang="en-US" sz="1200" dirty="0"/>
                        <a:t>%Z</a:t>
                      </a:r>
                    </a:p>
                  </a:txBody>
                  <a:tcPr marL="152400" marR="76200" marT="76200" marB="76200"/>
                </a:tc>
                <a:tc>
                  <a:txBody>
                    <a:bodyPr/>
                    <a:lstStyle/>
                    <a:p>
                      <a:pPr algn="l" fontAlgn="t"/>
                      <a:r>
                        <a:rPr lang="en-US" sz="1200" dirty="0" err="1"/>
                        <a:t>Timezone</a:t>
                      </a:r>
                      <a:endParaRPr lang="en-US" sz="1200" dirty="0"/>
                    </a:p>
                  </a:txBody>
                  <a:tcPr marL="76200" marR="76200" marT="76200" marB="76200"/>
                </a:tc>
                <a:tc>
                  <a:txBody>
                    <a:bodyPr/>
                    <a:lstStyle/>
                    <a:p>
                      <a:pPr algn="l" fontAlgn="t"/>
                      <a:r>
                        <a:rPr lang="en-US" sz="1200"/>
                        <a:t>CST</a:t>
                      </a:r>
                    </a:p>
                  </a:txBody>
                  <a:tcPr marL="76200" marR="76200" marT="76200" marB="76200"/>
                </a:tc>
              </a:tr>
              <a:tr h="378906">
                <a:tc>
                  <a:txBody>
                    <a:bodyPr/>
                    <a:lstStyle/>
                    <a:p>
                      <a:pPr algn="l" fontAlgn="t"/>
                      <a:r>
                        <a:rPr lang="en-US" sz="1200"/>
                        <a:t>%j</a:t>
                      </a:r>
                    </a:p>
                  </a:txBody>
                  <a:tcPr marL="152400" marR="76200" marT="76200" marB="76200"/>
                </a:tc>
                <a:tc>
                  <a:txBody>
                    <a:bodyPr/>
                    <a:lstStyle/>
                    <a:p>
                      <a:pPr algn="l" fontAlgn="t"/>
                      <a:r>
                        <a:rPr lang="en-US" sz="1200"/>
                        <a:t>Day number of year 001-366</a:t>
                      </a:r>
                    </a:p>
                  </a:txBody>
                  <a:tcPr marL="76200" marR="76200" marT="76200" marB="76200"/>
                </a:tc>
                <a:tc>
                  <a:txBody>
                    <a:bodyPr/>
                    <a:lstStyle/>
                    <a:p>
                      <a:pPr algn="l" fontAlgn="t"/>
                      <a:r>
                        <a:rPr lang="en-US" sz="1200"/>
                        <a:t>365</a:t>
                      </a:r>
                    </a:p>
                  </a:txBody>
                  <a:tcPr marL="76200" marR="76200" marT="76200" marB="76200"/>
                </a:tc>
              </a:tr>
              <a:tr h="675441">
                <a:tc>
                  <a:txBody>
                    <a:bodyPr/>
                    <a:lstStyle/>
                    <a:p>
                      <a:pPr algn="l" fontAlgn="t"/>
                      <a:r>
                        <a:rPr lang="en-US" sz="1200"/>
                        <a:t>%U</a:t>
                      </a:r>
                    </a:p>
                  </a:txBody>
                  <a:tcPr marL="152400" marR="76200" marT="76200" marB="76200"/>
                </a:tc>
                <a:tc>
                  <a:txBody>
                    <a:bodyPr/>
                    <a:lstStyle/>
                    <a:p>
                      <a:pPr algn="l" fontAlgn="t"/>
                      <a:r>
                        <a:rPr lang="en-US" sz="1200" dirty="0"/>
                        <a:t>Week number of year, Sunday as the first day of week, 00-53</a:t>
                      </a:r>
                    </a:p>
                  </a:txBody>
                  <a:tcPr marL="76200" marR="76200" marT="76200" marB="76200"/>
                </a:tc>
                <a:tc>
                  <a:txBody>
                    <a:bodyPr/>
                    <a:lstStyle/>
                    <a:p>
                      <a:pPr algn="l" fontAlgn="t"/>
                      <a:r>
                        <a:rPr lang="en-US" sz="1200"/>
                        <a:t>52</a:t>
                      </a:r>
                    </a:p>
                  </a:txBody>
                  <a:tcPr marL="76200" marR="76200" marT="76200" marB="76200"/>
                </a:tc>
              </a:tr>
              <a:tr h="675441">
                <a:tc>
                  <a:txBody>
                    <a:bodyPr/>
                    <a:lstStyle/>
                    <a:p>
                      <a:pPr algn="l" fontAlgn="t"/>
                      <a:r>
                        <a:rPr lang="en-US" sz="1200" dirty="0"/>
                        <a:t>%W</a:t>
                      </a:r>
                    </a:p>
                  </a:txBody>
                  <a:tcPr marL="152400" marR="76200" marT="76200" marB="76200"/>
                </a:tc>
                <a:tc>
                  <a:txBody>
                    <a:bodyPr/>
                    <a:lstStyle/>
                    <a:p>
                      <a:pPr algn="l" fontAlgn="t"/>
                      <a:r>
                        <a:rPr lang="en-US" sz="1200" dirty="0"/>
                        <a:t>Week number of year, Monday as the first day of week, 00-53</a:t>
                      </a:r>
                    </a:p>
                  </a:txBody>
                  <a:tcPr marL="76200" marR="76200" marT="76200" marB="76200"/>
                </a:tc>
                <a:tc>
                  <a:txBody>
                    <a:bodyPr/>
                    <a:lstStyle/>
                    <a:p>
                      <a:pPr algn="l" fontAlgn="t"/>
                      <a:r>
                        <a:rPr lang="en-US" sz="1200" dirty="0"/>
                        <a:t>52</a:t>
                      </a:r>
                    </a:p>
                  </a:txBody>
                  <a:tcPr marL="76200" marR="76200" marT="76200" marB="76200"/>
                </a:tc>
              </a:tr>
              <a:tr h="517947">
                <a:tc>
                  <a:txBody>
                    <a:bodyPr/>
                    <a:lstStyle/>
                    <a:p>
                      <a:pPr algn="l" fontAlgn="t"/>
                      <a:r>
                        <a:rPr lang="en-US" sz="1200"/>
                        <a:t>%c</a:t>
                      </a:r>
                    </a:p>
                  </a:txBody>
                  <a:tcPr marL="152400" marR="76200" marT="76200" marB="76200"/>
                </a:tc>
                <a:tc>
                  <a:txBody>
                    <a:bodyPr/>
                    <a:lstStyle/>
                    <a:p>
                      <a:pPr algn="l" fontAlgn="t"/>
                      <a:r>
                        <a:rPr lang="en-US" sz="1200"/>
                        <a:t>Local version of date and time</a:t>
                      </a:r>
                    </a:p>
                  </a:txBody>
                  <a:tcPr marL="76200" marR="76200" marT="76200" marB="76200"/>
                </a:tc>
                <a:tc>
                  <a:txBody>
                    <a:bodyPr/>
                    <a:lstStyle/>
                    <a:p>
                      <a:pPr algn="l" fontAlgn="t"/>
                      <a:r>
                        <a:rPr lang="fr-FR" sz="1200"/>
                        <a:t>Mon Dec 31 17:41:00 2018</a:t>
                      </a:r>
                    </a:p>
                  </a:txBody>
                  <a:tcPr marL="76200" marR="76200" marT="76200" marB="76200"/>
                </a:tc>
              </a:tr>
              <a:tr h="378906">
                <a:tc>
                  <a:txBody>
                    <a:bodyPr/>
                    <a:lstStyle/>
                    <a:p>
                      <a:pPr algn="l" fontAlgn="t"/>
                      <a:r>
                        <a:rPr lang="en-US" sz="1200"/>
                        <a:t>%x</a:t>
                      </a:r>
                    </a:p>
                  </a:txBody>
                  <a:tcPr marL="152400" marR="76200" marT="76200" marB="76200"/>
                </a:tc>
                <a:tc>
                  <a:txBody>
                    <a:bodyPr/>
                    <a:lstStyle/>
                    <a:p>
                      <a:pPr algn="l" fontAlgn="t"/>
                      <a:r>
                        <a:rPr lang="en-US" sz="1200"/>
                        <a:t>Local version of date</a:t>
                      </a:r>
                    </a:p>
                  </a:txBody>
                  <a:tcPr marL="76200" marR="76200" marT="76200" marB="76200"/>
                </a:tc>
                <a:tc>
                  <a:txBody>
                    <a:bodyPr/>
                    <a:lstStyle/>
                    <a:p>
                      <a:pPr algn="l" fontAlgn="t"/>
                      <a:r>
                        <a:rPr lang="en-US" sz="1200"/>
                        <a:t>12/31/18</a:t>
                      </a:r>
                    </a:p>
                  </a:txBody>
                  <a:tcPr marL="76200" marR="76200" marT="76200" marB="76200"/>
                </a:tc>
              </a:tr>
              <a:tr h="378906">
                <a:tc>
                  <a:txBody>
                    <a:bodyPr/>
                    <a:lstStyle/>
                    <a:p>
                      <a:pPr algn="l" fontAlgn="t"/>
                      <a:r>
                        <a:rPr lang="en-US" sz="1200"/>
                        <a:t>%X</a:t>
                      </a:r>
                    </a:p>
                  </a:txBody>
                  <a:tcPr marL="152400" marR="76200" marT="76200" marB="76200"/>
                </a:tc>
                <a:tc>
                  <a:txBody>
                    <a:bodyPr/>
                    <a:lstStyle/>
                    <a:p>
                      <a:pPr algn="l" fontAlgn="t"/>
                      <a:r>
                        <a:rPr lang="en-US" sz="1200" dirty="0"/>
                        <a:t>Local version of time</a:t>
                      </a:r>
                    </a:p>
                  </a:txBody>
                  <a:tcPr marL="76200" marR="76200" marT="76200" marB="76200"/>
                </a:tc>
                <a:tc>
                  <a:txBody>
                    <a:bodyPr/>
                    <a:lstStyle/>
                    <a:p>
                      <a:pPr algn="l" fontAlgn="t"/>
                      <a:r>
                        <a:rPr lang="en-US" sz="1200"/>
                        <a:t>17:41:00</a:t>
                      </a:r>
                    </a:p>
                  </a:txBody>
                  <a:tcPr marL="76200" marR="76200" marT="76200" marB="76200"/>
                </a:tc>
              </a:tr>
              <a:tr h="315272">
                <a:tc>
                  <a:txBody>
                    <a:bodyPr/>
                    <a:lstStyle/>
                    <a:p>
                      <a:pPr algn="l" fontAlgn="t"/>
                      <a:r>
                        <a:rPr lang="en-US" sz="1200"/>
                        <a:t>%%</a:t>
                      </a:r>
                    </a:p>
                  </a:txBody>
                  <a:tcPr marL="152400" marR="76200" marT="76200" marB="76200"/>
                </a:tc>
                <a:tc>
                  <a:txBody>
                    <a:bodyPr/>
                    <a:lstStyle/>
                    <a:p>
                      <a:pPr algn="l" fontAlgn="t"/>
                      <a:r>
                        <a:rPr lang="en-US" sz="1200"/>
                        <a:t>A % character</a:t>
                      </a:r>
                    </a:p>
                  </a:txBody>
                  <a:tcPr marL="76200" marR="76200" marT="76200" marB="76200"/>
                </a:tc>
                <a:tc>
                  <a:txBody>
                    <a:bodyPr/>
                    <a:lstStyle/>
                    <a:p>
                      <a:pPr algn="l" fontAlgn="t"/>
                      <a:r>
                        <a:rPr lang="en-US" sz="1200" dirty="0"/>
                        <a:t>%</a:t>
                      </a:r>
                    </a:p>
                  </a:txBody>
                  <a:tcPr marL="76200" marR="76200" marT="76200" marB="76200"/>
                </a:tc>
              </a:tr>
            </a:tbl>
          </a:graphicData>
        </a:graphic>
      </p:graphicFrame>
    </p:spTree>
  </p:cSld>
  <p:clrMapOvr>
    <a:masterClrMapping/>
  </p:clrMapOvr>
  <p:timing>
    <p:tnLst>
      <p:par>
        <p:cTn id="1" dur="indefinite" restart="never" nodeType="tmRoot"/>
      </p:par>
    </p:tnLst>
  </p:timing>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762000"/>
          </a:xfrm>
        </p:spPr>
        <p:txBody>
          <a:bodyPr>
            <a:normAutofit fontScale="90000"/>
          </a:bodyPr>
          <a:lstStyle/>
          <a:p>
            <a:r>
              <a:rPr lang="en-US" dirty="0" smtClean="0"/>
              <a:t>Sleep time</a:t>
            </a:r>
            <a:endParaRPr lang="en-US" dirty="0"/>
          </a:p>
        </p:txBody>
      </p:sp>
      <p:sp>
        <p:nvSpPr>
          <p:cNvPr id="3" name="Content Placeholder 2"/>
          <p:cNvSpPr>
            <a:spLocks noGrp="1"/>
          </p:cNvSpPr>
          <p:nvPr>
            <p:ph idx="1"/>
          </p:nvPr>
        </p:nvSpPr>
        <p:spPr>
          <a:xfrm>
            <a:off x="457200" y="952500"/>
            <a:ext cx="8229600" cy="5105400"/>
          </a:xfrm>
        </p:spPr>
        <p:txBody>
          <a:bodyPr/>
          <a:lstStyle/>
          <a:p>
            <a:r>
              <a:rPr lang="en-US" dirty="0" smtClean="0"/>
              <a:t>The </a:t>
            </a:r>
            <a:r>
              <a:rPr lang="en-US" b="1" dirty="0" smtClean="0"/>
              <a:t>sleep()</a:t>
            </a:r>
            <a:r>
              <a:rPr lang="en-US" dirty="0" smtClean="0"/>
              <a:t> method of time module is used to stop the execution of the script for a given amount of time. The output will be delayed for the number of seconds provided as the float.</a:t>
            </a:r>
          </a:p>
          <a:p>
            <a:pPr marL="0" indent="0">
              <a:buNone/>
            </a:pPr>
            <a:r>
              <a:rPr lang="en-US" dirty="0" smtClean="0"/>
              <a:t>Ex:</a:t>
            </a:r>
          </a:p>
          <a:p>
            <a:pPr>
              <a:buNone/>
            </a:pPr>
            <a:r>
              <a:rPr lang="en-US" b="1" dirty="0"/>
              <a:t>from time import*</a:t>
            </a:r>
          </a:p>
          <a:p>
            <a:pPr>
              <a:buNone/>
            </a:pPr>
            <a:r>
              <a:rPr lang="en-US" b="1" dirty="0"/>
              <a:t>for </a:t>
            </a:r>
            <a:r>
              <a:rPr lang="en-US" b="1" dirty="0" err="1"/>
              <a:t>i</a:t>
            </a:r>
            <a:r>
              <a:rPr lang="en-US" b="1" dirty="0"/>
              <a:t> in range(0,5):</a:t>
            </a:r>
          </a:p>
          <a:p>
            <a:pPr>
              <a:buNone/>
            </a:pPr>
            <a:r>
              <a:rPr lang="en-US" b="1" dirty="0"/>
              <a:t> </a:t>
            </a:r>
            <a:r>
              <a:rPr lang="en-US" b="1" dirty="0" smtClean="0"/>
              <a:t>   print(</a:t>
            </a:r>
            <a:r>
              <a:rPr lang="en-US" b="1" dirty="0" err="1" smtClean="0"/>
              <a:t>i</a:t>
            </a:r>
            <a:r>
              <a:rPr lang="en-US" b="1" dirty="0"/>
              <a:t>)</a:t>
            </a:r>
          </a:p>
          <a:p>
            <a:pPr>
              <a:buNone/>
            </a:pPr>
            <a:r>
              <a:rPr lang="en-US" b="1" dirty="0"/>
              <a:t> </a:t>
            </a:r>
            <a:r>
              <a:rPr lang="en-US" b="1" dirty="0" smtClean="0"/>
              <a:t>  sleep(1</a:t>
            </a:r>
            <a:r>
              <a:rPr lang="en-US" b="1" dirty="0"/>
              <a:t>)</a:t>
            </a:r>
            <a:endParaRPr lang="en-US" dirty="0"/>
          </a:p>
        </p:txBody>
      </p:sp>
      <p:cxnSp>
        <p:nvCxnSpPr>
          <p:cNvPr id="5" name="Straight Connector 4"/>
          <p:cNvCxnSpPr/>
          <p:nvPr/>
        </p:nvCxnSpPr>
        <p:spPr>
          <a:xfrm>
            <a:off x="4267200" y="3505200"/>
            <a:ext cx="0" cy="1752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00600" y="3581400"/>
            <a:ext cx="2235548" cy="1200329"/>
          </a:xfrm>
          <a:prstGeom prst="rect">
            <a:avLst/>
          </a:prstGeom>
          <a:noFill/>
        </p:spPr>
        <p:txBody>
          <a:bodyPr wrap="none" rtlCol="0">
            <a:spAutoFit/>
          </a:bodyPr>
          <a:lstStyle/>
          <a:p>
            <a:r>
              <a:rPr lang="en-US" b="1" dirty="0"/>
              <a:t>from time import *</a:t>
            </a:r>
          </a:p>
          <a:p>
            <a:r>
              <a:rPr lang="en-US" b="1" dirty="0"/>
              <a:t>sleep(2)</a:t>
            </a:r>
          </a:p>
          <a:p>
            <a:r>
              <a:rPr lang="en-US" b="1" dirty="0"/>
              <a:t>print(</a:t>
            </a:r>
            <a:r>
              <a:rPr lang="en-US" b="1" dirty="0" err="1"/>
              <a:t>ctime</a:t>
            </a:r>
            <a:r>
              <a:rPr lang="en-US" b="1" dirty="0"/>
              <a:t>())</a:t>
            </a:r>
          </a:p>
          <a:p>
            <a:endParaRPr lang="en-US" dirty="0"/>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914400"/>
          </a:xfrm>
        </p:spPr>
        <p:txBody>
          <a:bodyPr>
            <a:normAutofit/>
          </a:bodyPr>
          <a:lstStyle/>
          <a:p>
            <a:r>
              <a:rPr lang="en-US" dirty="0" smtClean="0"/>
              <a:t>The calendar module</a:t>
            </a:r>
            <a:endParaRPr lang="en-US" dirty="0"/>
          </a:p>
        </p:txBody>
      </p:sp>
      <p:sp>
        <p:nvSpPr>
          <p:cNvPr id="3" name="Content Placeholder 2"/>
          <p:cNvSpPr>
            <a:spLocks noGrp="1"/>
          </p:cNvSpPr>
          <p:nvPr>
            <p:ph idx="1"/>
          </p:nvPr>
        </p:nvSpPr>
        <p:spPr>
          <a:xfrm>
            <a:off x="457200" y="1524000"/>
            <a:ext cx="8229600" cy="4800600"/>
          </a:xfrm>
        </p:spPr>
        <p:txBody>
          <a:bodyPr/>
          <a:lstStyle/>
          <a:p>
            <a:r>
              <a:rPr lang="en-US" dirty="0" smtClean="0"/>
              <a:t>Python provides a calendar object that contains various methods to work with the calendars.</a:t>
            </a:r>
          </a:p>
          <a:p>
            <a:endParaRPr lang="en-US" dirty="0" smtClean="0"/>
          </a:p>
          <a:p>
            <a:r>
              <a:rPr lang="en-US" dirty="0" smtClean="0"/>
              <a:t>Ex:</a:t>
            </a:r>
          </a:p>
          <a:p>
            <a:pPr lvl="1">
              <a:buNone/>
            </a:pPr>
            <a:r>
              <a:rPr lang="en-US" b="1" dirty="0" smtClean="0"/>
              <a:t>import</a:t>
            </a:r>
            <a:r>
              <a:rPr lang="en-US" dirty="0" smtClean="0"/>
              <a:t> calendar    </a:t>
            </a:r>
          </a:p>
          <a:p>
            <a:pPr lvl="1">
              <a:buNone/>
            </a:pPr>
            <a:r>
              <a:rPr lang="en-US" dirty="0" smtClean="0"/>
              <a:t>cal = </a:t>
            </a:r>
            <a:r>
              <a:rPr lang="en-US" dirty="0" err="1" smtClean="0"/>
              <a:t>calendar.month</a:t>
            </a:r>
            <a:r>
              <a:rPr lang="en-US" dirty="0" smtClean="0"/>
              <a:t>(2020,3) </a:t>
            </a:r>
          </a:p>
          <a:p>
            <a:pPr lvl="1">
              <a:buNone/>
            </a:pPr>
            <a:r>
              <a:rPr lang="en-US" b="1" dirty="0" smtClean="0"/>
              <a:t>print</a:t>
            </a:r>
            <a:r>
              <a:rPr lang="en-US" dirty="0" smtClean="0"/>
              <a:t>(cal)    </a:t>
            </a:r>
          </a:p>
          <a:p>
            <a:pPr marL="393192" lvl="1" indent="0">
              <a:buNone/>
            </a:pPr>
            <a:endParaRPr lang="en-US" dirty="0"/>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838200"/>
          </a:xfrm>
        </p:spPr>
        <p:txBody>
          <a:bodyPr>
            <a:normAutofit fontScale="90000"/>
          </a:bodyPr>
          <a:lstStyle/>
          <a:p>
            <a:r>
              <a:rPr lang="en-US" dirty="0" smtClean="0"/>
              <a:t>Printing the calendar of whole year</a:t>
            </a:r>
            <a:endParaRPr lang="en-US" dirty="0"/>
          </a:p>
        </p:txBody>
      </p:sp>
      <p:sp>
        <p:nvSpPr>
          <p:cNvPr id="3" name="Content Placeholder 2"/>
          <p:cNvSpPr>
            <a:spLocks noGrp="1"/>
          </p:cNvSpPr>
          <p:nvPr>
            <p:ph idx="1"/>
          </p:nvPr>
        </p:nvSpPr>
        <p:spPr>
          <a:xfrm>
            <a:off x="457200" y="1676400"/>
            <a:ext cx="8229600" cy="4541520"/>
          </a:xfrm>
        </p:spPr>
        <p:txBody>
          <a:bodyPr/>
          <a:lstStyle/>
          <a:p>
            <a:r>
              <a:rPr lang="en-US" dirty="0" smtClean="0"/>
              <a:t>The </a:t>
            </a:r>
            <a:r>
              <a:rPr lang="en-US" dirty="0" err="1" smtClean="0"/>
              <a:t>prcal</a:t>
            </a:r>
            <a:r>
              <a:rPr lang="en-US" dirty="0" smtClean="0"/>
              <a:t>() method of calendar module is used to print the calendar of the entire year. The year of which the calendar is to be printed must be passed into this method.</a:t>
            </a:r>
          </a:p>
          <a:p>
            <a:endParaRPr lang="en-US" dirty="0" smtClean="0"/>
          </a:p>
          <a:p>
            <a:r>
              <a:rPr lang="en-US" dirty="0" smtClean="0"/>
              <a:t>Ex:</a:t>
            </a:r>
          </a:p>
          <a:p>
            <a:pPr lvl="1">
              <a:buNone/>
            </a:pPr>
            <a:r>
              <a:rPr lang="en-US" b="1" dirty="0"/>
              <a:t>from calendar import*</a:t>
            </a:r>
          </a:p>
          <a:p>
            <a:pPr lvl="1">
              <a:buNone/>
            </a:pPr>
            <a:r>
              <a:rPr lang="en-US" b="1" dirty="0"/>
              <a:t>print(</a:t>
            </a:r>
            <a:r>
              <a:rPr lang="en-US" b="1" dirty="0" err="1"/>
              <a:t>prcal</a:t>
            </a:r>
            <a:r>
              <a:rPr lang="en-US" b="1" dirty="0"/>
              <a:t>(2024))</a:t>
            </a:r>
          </a:p>
          <a:p>
            <a:pPr lvl="1">
              <a:buNone/>
            </a:pPr>
            <a:r>
              <a:rPr lang="en-US" b="1" dirty="0"/>
              <a:t>print(month(2024,3))</a:t>
            </a:r>
          </a:p>
        </p:txBody>
      </p:sp>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Random number</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Python does not have a random() function to make a random number, but Python has a built-in module called random that can be used to make random numbers:</a:t>
            </a:r>
          </a:p>
          <a:p>
            <a:r>
              <a:rPr lang="en-US" dirty="0" smtClean="0"/>
              <a:t>Example</a:t>
            </a:r>
          </a:p>
          <a:p>
            <a:r>
              <a:rPr lang="en-US" dirty="0" smtClean="0"/>
              <a:t>Import the random module, and display a random number between 1 and 9:</a:t>
            </a:r>
          </a:p>
          <a:p>
            <a:r>
              <a:rPr lang="en-US" dirty="0" smtClean="0"/>
              <a:t>import random</a:t>
            </a:r>
            <a:br>
              <a:rPr lang="en-US" dirty="0" smtClean="0"/>
            </a:br>
            <a:r>
              <a:rPr lang="en-US" dirty="0" smtClean="0"/>
              <a:t>print(</a:t>
            </a:r>
            <a:r>
              <a:rPr lang="en-US" dirty="0" err="1" smtClean="0"/>
              <a:t>random.randrange</a:t>
            </a:r>
            <a:r>
              <a:rPr lang="en-US" dirty="0" smtClean="0"/>
              <a:t>(1, 10))</a:t>
            </a:r>
          </a:p>
          <a:p>
            <a:endParaRPr lang="en-US" dirty="0"/>
          </a:p>
        </p:txBody>
      </p:sp>
    </p:spTree>
  </p:cSld>
  <p:clrMapOvr>
    <a:masterClrMapping/>
  </p:clrMapOvr>
  <p:timing>
    <p:tnLst>
      <p:par>
        <p:cTn id="1" dur="indefinite" restart="never" nodeType="tmRoot"/>
      </p:par>
    </p:tnLst>
  </p:timing>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762000"/>
          </a:xfrm>
        </p:spPr>
        <p:txBody>
          <a:bodyPr>
            <a:normAutofit fontScale="90000"/>
          </a:bodyPr>
          <a:lstStyle/>
          <a:p>
            <a:r>
              <a:rPr lang="en-US" dirty="0" smtClean="0"/>
              <a:t>Random Module</a:t>
            </a:r>
            <a:endParaRPr lang="en-US" dirty="0"/>
          </a:p>
        </p:txBody>
      </p:sp>
      <p:sp>
        <p:nvSpPr>
          <p:cNvPr id="3" name="Content Placeholder 2"/>
          <p:cNvSpPr>
            <a:spLocks noGrp="1"/>
          </p:cNvSpPr>
          <p:nvPr>
            <p:ph idx="1"/>
          </p:nvPr>
        </p:nvSpPr>
        <p:spPr>
          <a:xfrm>
            <a:off x="457200" y="1219200"/>
            <a:ext cx="8229600" cy="5105400"/>
          </a:xfrm>
        </p:spPr>
        <p:txBody>
          <a:bodyPr/>
          <a:lstStyle/>
          <a:p>
            <a:r>
              <a:rPr lang="en-US" dirty="0" smtClean="0"/>
              <a:t>The Python random module functions depend on a pseudo-random number generator function random(), which generates the float number between 0.0 and 1.0.</a:t>
            </a:r>
            <a:endParaRPr lang="en-US" dirty="0"/>
          </a:p>
        </p:txBody>
      </p:sp>
      <p:graphicFrame>
        <p:nvGraphicFramePr>
          <p:cNvPr id="4" name="Table 3"/>
          <p:cNvGraphicFramePr>
            <a:graphicFrameLocks noGrp="1"/>
          </p:cNvGraphicFramePr>
          <p:nvPr/>
        </p:nvGraphicFramePr>
        <p:xfrm>
          <a:off x="457200" y="2895600"/>
          <a:ext cx="8382000" cy="3647922"/>
        </p:xfrm>
        <a:graphic>
          <a:graphicData uri="http://schemas.openxmlformats.org/drawingml/2006/table">
            <a:tbl>
              <a:tblPr firstRow="1" bandRow="1">
                <a:tableStyleId>{5C22544A-7EE6-4342-B048-85BDC9FD1C3A}</a:tableStyleId>
              </a:tblPr>
              <a:tblGrid>
                <a:gridCol w="914400"/>
                <a:gridCol w="2438400"/>
                <a:gridCol w="5029200"/>
              </a:tblGrid>
              <a:tr h="426746">
                <a:tc>
                  <a:txBody>
                    <a:bodyPr/>
                    <a:lstStyle/>
                    <a:p>
                      <a:pPr algn="ctr"/>
                      <a:r>
                        <a:rPr lang="en-US" dirty="0" smtClean="0"/>
                        <a:t>SNO</a:t>
                      </a:r>
                      <a:endParaRPr lang="en-US" dirty="0"/>
                    </a:p>
                  </a:txBody>
                  <a:tcPr/>
                </a:tc>
                <a:tc>
                  <a:txBody>
                    <a:bodyPr/>
                    <a:lstStyle/>
                    <a:p>
                      <a:pPr algn="ctr"/>
                      <a:r>
                        <a:rPr lang="en-US" dirty="0" smtClean="0"/>
                        <a:t>Function</a:t>
                      </a:r>
                      <a:endParaRPr lang="en-US" dirty="0"/>
                    </a:p>
                  </a:txBody>
                  <a:tcPr/>
                </a:tc>
                <a:tc>
                  <a:txBody>
                    <a:bodyPr/>
                    <a:lstStyle/>
                    <a:p>
                      <a:pPr algn="ctr"/>
                      <a:r>
                        <a:rPr lang="en-US" dirty="0" smtClean="0"/>
                        <a:t>Description</a:t>
                      </a:r>
                      <a:endParaRPr lang="en-US" dirty="0"/>
                    </a:p>
                  </a:txBody>
                  <a:tcPr/>
                </a:tc>
              </a:tr>
              <a:tr h="736574">
                <a:tc>
                  <a:txBody>
                    <a:bodyPr/>
                    <a:lstStyle/>
                    <a:p>
                      <a:r>
                        <a:rPr lang="en-US" dirty="0" smtClean="0"/>
                        <a:t>1</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choice()</a:t>
                      </a:r>
                    </a:p>
                  </a:txBody>
                  <a:tcPr/>
                </a:tc>
                <a:tc>
                  <a:txBody>
                    <a:bodyPr/>
                    <a:lstStyle/>
                    <a:p>
                      <a:r>
                        <a:rPr kumimoji="0" lang="en-US" b="0" i="0" kern="1200" dirty="0" smtClean="0">
                          <a:solidFill>
                            <a:schemeClr val="dk1"/>
                          </a:solidFill>
                          <a:latin typeface="+mn-lt"/>
                          <a:ea typeface="+mn-ea"/>
                          <a:cs typeface="+mn-cs"/>
                        </a:rPr>
                        <a:t>This function returns a randomly selected element from a non-empty sequence.</a:t>
                      </a:r>
                      <a:endParaRPr lang="en-US" dirty="0"/>
                    </a:p>
                  </a:txBody>
                  <a:tcPr/>
                </a:tc>
              </a:tr>
              <a:tr h="736574">
                <a:tc>
                  <a:txBody>
                    <a:bodyPr/>
                    <a:lstStyle/>
                    <a:p>
                      <a:r>
                        <a:rPr lang="en-US" dirty="0" smtClean="0"/>
                        <a:t>2</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0" lang="en-US" b="0" i="0" kern="1200" dirty="0" smtClean="0">
                          <a:solidFill>
                            <a:schemeClr val="dk1"/>
                          </a:solidFill>
                          <a:latin typeface="+mn-lt"/>
                          <a:ea typeface="+mn-ea"/>
                          <a:cs typeface="+mn-cs"/>
                        </a:rPr>
                        <a:t>shuffle()</a:t>
                      </a:r>
                    </a:p>
                  </a:txBody>
                  <a:tcPr/>
                </a:tc>
                <a:tc>
                  <a:txBody>
                    <a:bodyPr/>
                    <a:lstStyle/>
                    <a:p>
                      <a:r>
                        <a:rPr kumimoji="0" lang="en-US" b="0" i="0" kern="1200" dirty="0" smtClean="0">
                          <a:solidFill>
                            <a:schemeClr val="dk1"/>
                          </a:solidFill>
                          <a:latin typeface="+mn-lt"/>
                          <a:ea typeface="+mn-ea"/>
                          <a:cs typeface="+mn-cs"/>
                        </a:rPr>
                        <a:t>This function randomly reorders the elements in the list.</a:t>
                      </a:r>
                      <a:endParaRPr lang="en-US" b="1" dirty="0"/>
                    </a:p>
                  </a:txBody>
                  <a:tcPr/>
                </a:tc>
              </a:tr>
              <a:tr h="426746">
                <a:tc>
                  <a:txBody>
                    <a:bodyPr/>
                    <a:lstStyle/>
                    <a:p>
                      <a:r>
                        <a:rPr lang="en-US" dirty="0" smtClean="0"/>
                        <a:t>3</a:t>
                      </a:r>
                      <a:endParaRPr lang="en-US" dirty="0"/>
                    </a:p>
                  </a:txBody>
                  <a:tcPr/>
                </a:tc>
                <a:tc>
                  <a:txBody>
                    <a:bodyPr/>
                    <a:lstStyle/>
                    <a:p>
                      <a:r>
                        <a:rPr lang="en-US" dirty="0" err="1" smtClean="0"/>
                        <a:t>randrange</a:t>
                      </a:r>
                      <a:r>
                        <a:rPr lang="en-US" dirty="0" smtClean="0"/>
                        <a:t>()</a:t>
                      </a:r>
                      <a:endParaRPr lang="en-US" dirty="0"/>
                    </a:p>
                  </a:txBody>
                  <a:tcPr/>
                </a:tc>
                <a:tc>
                  <a:txBody>
                    <a:bodyPr/>
                    <a:lstStyle/>
                    <a:p>
                      <a:r>
                        <a:rPr kumimoji="0" lang="en-US" sz="1800" kern="1200" dirty="0" smtClean="0">
                          <a:solidFill>
                            <a:schemeClr val="dk1"/>
                          </a:solidFill>
                          <a:latin typeface="+mn-lt"/>
                          <a:ea typeface="+mn-ea"/>
                          <a:cs typeface="+mn-cs"/>
                        </a:rPr>
                        <a:t>Returns a random number between the given range</a:t>
                      </a:r>
                      <a:endParaRPr lang="en-US" dirty="0"/>
                    </a:p>
                  </a:txBody>
                  <a:tcPr/>
                </a:tc>
              </a:tr>
              <a:tr h="426746">
                <a:tc>
                  <a:txBody>
                    <a:bodyPr/>
                    <a:lstStyle/>
                    <a:p>
                      <a:r>
                        <a:rPr lang="en-US" dirty="0" smtClean="0"/>
                        <a:t>4</a:t>
                      </a:r>
                      <a:endParaRPr lang="en-US" dirty="0"/>
                    </a:p>
                  </a:txBody>
                  <a:tcPr/>
                </a:tc>
                <a:tc>
                  <a:txBody>
                    <a:bodyPr/>
                    <a:lstStyle/>
                    <a:p>
                      <a:r>
                        <a:rPr lang="en-US" dirty="0" err="1" smtClean="0"/>
                        <a:t>randint</a:t>
                      </a:r>
                      <a:r>
                        <a:rPr lang="en-US" dirty="0" smtClean="0"/>
                        <a:t>()</a:t>
                      </a:r>
                      <a:endParaRPr lang="en-US" dirty="0"/>
                    </a:p>
                  </a:txBody>
                  <a:tcPr/>
                </a:tc>
                <a:tc>
                  <a:txBody>
                    <a:bodyPr/>
                    <a:lstStyle/>
                    <a:p>
                      <a:r>
                        <a:rPr kumimoji="0" lang="en-US" sz="1800" kern="1200" dirty="0" smtClean="0">
                          <a:solidFill>
                            <a:schemeClr val="dk1"/>
                          </a:solidFill>
                          <a:latin typeface="+mn-lt"/>
                          <a:ea typeface="+mn-ea"/>
                          <a:cs typeface="+mn-cs"/>
                        </a:rPr>
                        <a:t>Returns a random number between the given range</a:t>
                      </a:r>
                      <a:endParaRPr lang="en-US" dirty="0"/>
                    </a:p>
                  </a:txBody>
                  <a:tcPr/>
                </a:tc>
              </a:tr>
              <a:tr h="426746">
                <a:tc>
                  <a:txBody>
                    <a:bodyPr/>
                    <a:lstStyle/>
                    <a:p>
                      <a:r>
                        <a:rPr lang="en-US" dirty="0" smtClean="0"/>
                        <a:t>5</a:t>
                      </a:r>
                      <a:endParaRPr lang="en-US" dirty="0"/>
                    </a:p>
                  </a:txBody>
                  <a:tcPr/>
                </a:tc>
                <a:tc>
                  <a:txBody>
                    <a:bodyPr/>
                    <a:lstStyle/>
                    <a:p>
                      <a:r>
                        <a:rPr lang="en-US" dirty="0" smtClean="0"/>
                        <a:t>random()</a:t>
                      </a:r>
                      <a:endParaRPr lang="en-US" dirty="0"/>
                    </a:p>
                  </a:txBody>
                  <a:tcPr/>
                </a:tc>
                <a:tc>
                  <a:txBody>
                    <a:bodyPr/>
                    <a:lstStyle/>
                    <a:p>
                      <a:pPr marL="0" marR="0">
                        <a:lnSpc>
                          <a:spcPct val="115000"/>
                        </a:lnSpc>
                        <a:spcBef>
                          <a:spcPts val="1500"/>
                        </a:spcBef>
                        <a:spcAft>
                          <a:spcPts val="1500"/>
                        </a:spcAft>
                      </a:pPr>
                      <a:r>
                        <a:rPr kumimoji="0" lang="en-US" sz="1800" kern="1200" dirty="0" smtClean="0">
                          <a:solidFill>
                            <a:schemeClr val="dk1"/>
                          </a:solidFill>
                          <a:latin typeface="+mn-lt"/>
                          <a:ea typeface="+mn-ea"/>
                          <a:cs typeface="+mn-cs"/>
                        </a:rPr>
                        <a:t>Returns a random float number between 0 and 1</a:t>
                      </a:r>
                      <a:endParaRPr lang="en-US" sz="1100" dirty="0">
                        <a:latin typeface="Calibri"/>
                        <a:ea typeface="Times New Roman"/>
                        <a:cs typeface="Times New Roman"/>
                      </a:endParaRPr>
                    </a:p>
                  </a:txBody>
                  <a:tcPr marL="76200" marR="76200" marT="76200" marB="76200"/>
                </a:tc>
              </a:tr>
            </a:tbl>
          </a:graphicData>
        </a:graphic>
      </p:graphicFrame>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a:t>import random</a:t>
            </a:r>
          </a:p>
          <a:p>
            <a:pPr marL="0" indent="0">
              <a:buNone/>
            </a:pPr>
            <a:r>
              <a:rPr lang="en-US" dirty="0"/>
              <a:t>print(</a:t>
            </a:r>
            <a:r>
              <a:rPr lang="en-US" dirty="0" err="1"/>
              <a:t>random.random</a:t>
            </a:r>
            <a:r>
              <a:rPr lang="en-US" dirty="0"/>
              <a:t>())</a:t>
            </a:r>
          </a:p>
          <a:p>
            <a:pPr marL="0" indent="0">
              <a:buNone/>
            </a:pPr>
            <a:r>
              <a:rPr lang="en-US" dirty="0"/>
              <a:t>print(</a:t>
            </a:r>
            <a:r>
              <a:rPr lang="en-US" dirty="0" err="1"/>
              <a:t>random.randint</a:t>
            </a:r>
            <a:r>
              <a:rPr lang="en-US" dirty="0"/>
              <a:t>(1,10))</a:t>
            </a:r>
          </a:p>
          <a:p>
            <a:pPr marL="0" indent="0">
              <a:buNone/>
            </a:pPr>
            <a:r>
              <a:rPr lang="en-US" dirty="0"/>
              <a:t>print(</a:t>
            </a:r>
            <a:r>
              <a:rPr lang="en-US" dirty="0" err="1"/>
              <a:t>random.randrange</a:t>
            </a:r>
            <a:r>
              <a:rPr lang="en-US" dirty="0"/>
              <a:t>(10))</a:t>
            </a:r>
          </a:p>
          <a:p>
            <a:pPr marL="0" indent="0">
              <a:buNone/>
            </a:pPr>
            <a:r>
              <a:rPr lang="en-US" dirty="0"/>
              <a:t>print(</a:t>
            </a:r>
            <a:r>
              <a:rPr lang="en-US" dirty="0" err="1"/>
              <a:t>random.randrange</a:t>
            </a:r>
            <a:r>
              <a:rPr lang="en-US" dirty="0"/>
              <a:t>(2,10))</a:t>
            </a:r>
          </a:p>
          <a:p>
            <a:pPr marL="0" indent="0">
              <a:buNone/>
            </a:pPr>
            <a:r>
              <a:rPr lang="en-US" dirty="0"/>
              <a:t>print(</a:t>
            </a:r>
            <a:r>
              <a:rPr lang="en-US" dirty="0" err="1"/>
              <a:t>random.random</a:t>
            </a:r>
            <a:r>
              <a:rPr lang="en-US" dirty="0"/>
              <a:t>(10,100,10))</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1406395497"/>
      </p:ext>
    </p:extLst>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762000"/>
            <a:ext cx="8229600" cy="5334000"/>
          </a:xfrm>
        </p:spPr>
        <p:txBody>
          <a:bodyPr>
            <a:normAutofit lnSpcReduction="10000"/>
          </a:bodyPr>
          <a:lstStyle/>
          <a:p>
            <a:pPr marL="0" indent="0">
              <a:buNone/>
            </a:pPr>
            <a:r>
              <a:rPr lang="en-US" dirty="0"/>
              <a:t>from random import *</a:t>
            </a:r>
          </a:p>
          <a:p>
            <a:pPr marL="0" indent="0">
              <a:buNone/>
            </a:pPr>
            <a:r>
              <a:rPr lang="en-US" dirty="0"/>
              <a:t>print(random())</a:t>
            </a:r>
          </a:p>
          <a:p>
            <a:pPr marL="0" indent="0">
              <a:buNone/>
            </a:pPr>
            <a:r>
              <a:rPr lang="en-US" dirty="0"/>
              <a:t>print(</a:t>
            </a:r>
            <a:r>
              <a:rPr lang="en-US" dirty="0" err="1"/>
              <a:t>randint</a:t>
            </a:r>
            <a:r>
              <a:rPr lang="en-US" dirty="0"/>
              <a:t>(1,10))</a:t>
            </a:r>
          </a:p>
          <a:p>
            <a:pPr marL="0" indent="0">
              <a:buNone/>
            </a:pPr>
            <a:r>
              <a:rPr lang="en-US" dirty="0"/>
              <a:t>print(</a:t>
            </a:r>
            <a:r>
              <a:rPr lang="en-US" dirty="0" err="1"/>
              <a:t>randrange</a:t>
            </a:r>
            <a:r>
              <a:rPr lang="en-US" dirty="0"/>
              <a:t>(10,20,3))</a:t>
            </a:r>
          </a:p>
          <a:p>
            <a:pPr marL="0" indent="0">
              <a:buNone/>
            </a:pPr>
            <a:r>
              <a:rPr lang="en-US" dirty="0"/>
              <a:t>print(uniform(10,50</a:t>
            </a:r>
            <a:r>
              <a:rPr lang="en-US" dirty="0" smtClean="0"/>
              <a:t>))</a:t>
            </a:r>
            <a:r>
              <a:rPr lang="en-US" dirty="0" smtClean="0">
                <a:sym typeface="Wingdings" panose="05000000000000000000" pitchFamily="2" charset="2"/>
              </a:rPr>
              <a:t></a:t>
            </a:r>
            <a:r>
              <a:rPr lang="en-US" dirty="0"/>
              <a:t>The uniform() method returns a random floating number between the two specified numbers (both included).</a:t>
            </a:r>
          </a:p>
          <a:p>
            <a:pPr marL="0" indent="0">
              <a:buNone/>
            </a:pPr>
            <a:r>
              <a:rPr lang="en-US" dirty="0" smtClean="0"/>
              <a:t>li=[34,6,7,4,43,89,46]</a:t>
            </a:r>
          </a:p>
          <a:p>
            <a:pPr marL="0" indent="0">
              <a:buNone/>
            </a:pPr>
            <a:r>
              <a:rPr lang="en-US" dirty="0" smtClean="0"/>
              <a:t>print(choice(li</a:t>
            </a:r>
            <a:r>
              <a:rPr lang="en-US" dirty="0"/>
              <a:t>))</a:t>
            </a:r>
          </a:p>
          <a:p>
            <a:pPr marL="0" indent="0">
              <a:buNone/>
            </a:pPr>
            <a:r>
              <a:rPr lang="en-US" dirty="0"/>
              <a:t>print(choices(</a:t>
            </a:r>
            <a:r>
              <a:rPr lang="en-US" dirty="0" err="1"/>
              <a:t>li,k</a:t>
            </a:r>
            <a:r>
              <a:rPr lang="en-US" dirty="0"/>
              <a:t>=2))</a:t>
            </a:r>
          </a:p>
          <a:p>
            <a:pPr marL="0" indent="0">
              <a:buNone/>
            </a:pPr>
            <a:r>
              <a:rPr lang="en-US" dirty="0"/>
              <a:t>shuffle(li)</a:t>
            </a:r>
          </a:p>
          <a:p>
            <a:pPr marL="0" indent="0">
              <a:buNone/>
            </a:pPr>
            <a:r>
              <a:rPr lang="en-US" dirty="0"/>
              <a:t>print(li)</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068595841"/>
      </p:ext>
    </p:extLst>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229600" cy="4389120"/>
          </a:xfrm>
        </p:spPr>
        <p:txBody>
          <a:bodyPr/>
          <a:lstStyle/>
          <a:p>
            <a:pPr marL="0" indent="0">
              <a:buNone/>
            </a:pPr>
            <a:r>
              <a:rPr lang="en-US" dirty="0" smtClean="0"/>
              <a:t>Sample()</a:t>
            </a:r>
            <a:r>
              <a:rPr lang="en-US" dirty="0" smtClean="0">
                <a:sym typeface="Wingdings" panose="05000000000000000000" pitchFamily="2" charset="2"/>
              </a:rPr>
              <a:t></a:t>
            </a:r>
            <a:r>
              <a:rPr lang="en-US" b="1" dirty="0"/>
              <a:t>sample()</a:t>
            </a:r>
            <a:r>
              <a:rPr lang="en-US" dirty="0"/>
              <a:t> is an inbuilt function of </a:t>
            </a:r>
            <a:r>
              <a:rPr lang="en-US" b="1" dirty="0"/>
              <a:t>random module</a:t>
            </a:r>
            <a:r>
              <a:rPr lang="en-US" dirty="0"/>
              <a:t> in Python that returns a particular length list of items chosen from the sequence </a:t>
            </a:r>
            <a:endParaRPr lang="en-US" dirty="0" smtClean="0"/>
          </a:p>
          <a:p>
            <a:pPr marL="0" indent="0">
              <a:buNone/>
            </a:pPr>
            <a:r>
              <a:rPr lang="en-US" dirty="0" smtClean="0"/>
              <a:t>i.e</a:t>
            </a:r>
            <a:r>
              <a:rPr lang="en-US" dirty="0"/>
              <a:t>. list, tuple, string or set. Used for random sampling without replacement</a:t>
            </a:r>
            <a:r>
              <a:rPr lang="en-US" dirty="0" smtClean="0"/>
              <a:t>.</a:t>
            </a:r>
          </a:p>
          <a:p>
            <a:pPr marL="0" indent="0">
              <a:buNone/>
            </a:pPr>
            <a:r>
              <a:rPr lang="en-US" dirty="0" smtClean="0"/>
              <a:t>Ex:</a:t>
            </a:r>
          </a:p>
          <a:p>
            <a:pPr marL="0" indent="0">
              <a:buNone/>
            </a:pPr>
            <a:r>
              <a:rPr lang="en-US" dirty="0"/>
              <a:t>li=[34,6,7,4,43,89,46]</a:t>
            </a:r>
          </a:p>
          <a:p>
            <a:pPr marL="0" indent="0">
              <a:buNone/>
            </a:pPr>
            <a:r>
              <a:rPr lang="en-US" dirty="0"/>
              <a:t>print(sample(</a:t>
            </a:r>
            <a:r>
              <a:rPr lang="en-US" dirty="0" err="1"/>
              <a:t>li,k</a:t>
            </a:r>
            <a:r>
              <a:rPr lang="en-US" dirty="0"/>
              <a:t>=4))</a:t>
            </a:r>
            <a:endParaRPr lang="en-US" dirty="0">
              <a:sym typeface="Wingdings" panose="05000000000000000000" pitchFamily="2" charset="2"/>
            </a:endParaRPr>
          </a:p>
          <a:p>
            <a:pPr marL="0" indent="0">
              <a:buNone/>
            </a:pPr>
            <a:endParaRPr lang="en-US" dirty="0"/>
          </a:p>
          <a:p>
            <a:pPr marL="0" indent="0">
              <a:buNone/>
            </a:pPr>
            <a:endParaRPr lang="en-US" dirty="0"/>
          </a:p>
        </p:txBody>
      </p:sp>
      <p:cxnSp>
        <p:nvCxnSpPr>
          <p:cNvPr id="5" name="Straight Connector 4"/>
          <p:cNvCxnSpPr/>
          <p:nvPr/>
        </p:nvCxnSpPr>
        <p:spPr>
          <a:xfrm>
            <a:off x="4191000" y="3886200"/>
            <a:ext cx="0" cy="21336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800600" y="3733800"/>
            <a:ext cx="3057568" cy="1477328"/>
          </a:xfrm>
          <a:prstGeom prst="rect">
            <a:avLst/>
          </a:prstGeom>
          <a:noFill/>
        </p:spPr>
        <p:txBody>
          <a:bodyPr wrap="none" rtlCol="0">
            <a:spAutoFit/>
          </a:bodyPr>
          <a:lstStyle/>
          <a:p>
            <a:r>
              <a:rPr lang="en-US" dirty="0"/>
              <a:t>from random import sample </a:t>
            </a:r>
          </a:p>
          <a:p>
            <a:r>
              <a:rPr lang="en-US" dirty="0"/>
              <a:t>list1 = [1, 2, 3, 4, 5]  </a:t>
            </a:r>
          </a:p>
          <a:p>
            <a:r>
              <a:rPr lang="en-US" dirty="0"/>
              <a:t>print(sample(list1,3)) </a:t>
            </a:r>
          </a:p>
          <a:p>
            <a:endParaRPr lang="en-US" dirty="0"/>
          </a:p>
          <a:p>
            <a:endParaRPr lang="en-US" dirty="0"/>
          </a:p>
        </p:txBody>
      </p:sp>
    </p:spTree>
    <p:extLst>
      <p:ext uri="{BB962C8B-B14F-4D97-AF65-F5344CB8AC3E}">
        <p14:creationId xmlns:p14="http://schemas.microsoft.com/office/powerpoint/2010/main" val="37539625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1.Indentation</a:t>
            </a:r>
            <a:endParaRPr lang="en-US" dirty="0">
              <a:latin typeface="Algerian" pitchFamily="82" charset="0"/>
            </a:endParaRPr>
          </a:p>
        </p:txBody>
      </p:sp>
      <p:sp>
        <p:nvSpPr>
          <p:cNvPr id="3" name="Content Placeholder 2"/>
          <p:cNvSpPr>
            <a:spLocks noGrp="1"/>
          </p:cNvSpPr>
          <p:nvPr>
            <p:ph idx="1"/>
          </p:nvPr>
        </p:nvSpPr>
        <p:spPr/>
        <p:txBody>
          <a:bodyPr>
            <a:normAutofit fontScale="92500"/>
          </a:bodyPr>
          <a:lstStyle/>
          <a:p>
            <a:r>
              <a:rPr lang="en-US" dirty="0" smtClean="0"/>
              <a:t>Python uses indentation to indicate a block of code.</a:t>
            </a:r>
          </a:p>
          <a:p>
            <a:r>
              <a:rPr lang="en-US" dirty="0" smtClean="0"/>
              <a:t/>
            </a:r>
            <a:br>
              <a:rPr lang="en-US" dirty="0" smtClean="0"/>
            </a:br>
            <a:r>
              <a:rPr lang="en-US" dirty="0" smtClean="0"/>
              <a:t>if 5 </a:t>
            </a:r>
            <a:r>
              <a:rPr lang="en-US" dirty="0"/>
              <a:t>&lt;</a:t>
            </a:r>
            <a:r>
              <a:rPr lang="en-US" dirty="0" smtClean="0"/>
              <a:t>2:</a:t>
            </a:r>
            <a:br>
              <a:rPr lang="en-US" dirty="0" smtClean="0"/>
            </a:br>
            <a:r>
              <a:rPr lang="en-US" dirty="0" smtClean="0"/>
              <a:t>  print("Five is greater than two!")</a:t>
            </a:r>
          </a:p>
          <a:p>
            <a:pPr marL="0" indent="0">
              <a:buNone/>
            </a:pPr>
            <a:r>
              <a:rPr lang="en-US" dirty="0"/>
              <a:t> </a:t>
            </a:r>
            <a:r>
              <a:rPr lang="en-US" dirty="0" smtClean="0"/>
              <a:t>  else:</a:t>
            </a:r>
          </a:p>
          <a:p>
            <a:pPr marL="0" indent="0">
              <a:buNone/>
            </a:pPr>
            <a:r>
              <a:rPr lang="en-US" dirty="0"/>
              <a:t> </a:t>
            </a:r>
            <a:r>
              <a:rPr lang="en-US" dirty="0" smtClean="0"/>
              <a:t>     print(“lesser”)</a:t>
            </a:r>
          </a:p>
          <a:p>
            <a:r>
              <a:rPr lang="en-US" dirty="0" smtClean="0"/>
              <a:t>Python will give you an error if you skip the indentation:</a:t>
            </a:r>
          </a:p>
          <a:p>
            <a:r>
              <a:rPr lang="en-US" dirty="0" smtClean="0"/>
              <a:t>if 5 &gt; 2:</a:t>
            </a:r>
            <a:br>
              <a:rPr lang="en-US" dirty="0" smtClean="0"/>
            </a:br>
            <a:r>
              <a:rPr lang="en-US" dirty="0" smtClean="0"/>
              <a:t>print("Five is greater than two!")</a:t>
            </a:r>
            <a:br>
              <a:rPr lang="en-US" dirty="0" smtClean="0"/>
            </a:br>
            <a:endParaRPr lang="en-US" dirty="0"/>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381000" y="990600"/>
            <a:ext cx="8229600" cy="5638800"/>
          </a:xfrm>
        </p:spPr>
        <p:txBody>
          <a:bodyPr>
            <a:normAutofit fontScale="92500" lnSpcReduction="10000"/>
          </a:bodyPr>
          <a:lstStyle/>
          <a:p>
            <a:r>
              <a:rPr lang="en-US" dirty="0" smtClean="0"/>
              <a:t>choice()</a:t>
            </a:r>
            <a:r>
              <a:rPr lang="en-US" dirty="0" smtClean="0">
                <a:sym typeface="Wingdings" panose="05000000000000000000" pitchFamily="2" charset="2"/>
              </a:rPr>
              <a:t></a:t>
            </a:r>
            <a:r>
              <a:rPr lang="en-US" dirty="0" smtClean="0"/>
              <a:t>The</a:t>
            </a:r>
            <a:r>
              <a:rPr lang="en-US" dirty="0"/>
              <a:t> choice() method returns a randomly selected element from the specified sequence.</a:t>
            </a:r>
          </a:p>
          <a:p>
            <a:r>
              <a:rPr lang="en-US" dirty="0"/>
              <a:t>The sequence can be a string, a range, a list, a tuple or any other kind of sequence</a:t>
            </a:r>
            <a:r>
              <a:rPr lang="en-US" dirty="0" smtClean="0"/>
              <a:t>.</a:t>
            </a:r>
          </a:p>
          <a:p>
            <a:pPr marL="0" indent="0">
              <a:buNone/>
            </a:pPr>
            <a:r>
              <a:rPr lang="en-US" dirty="0" smtClean="0"/>
              <a:t>Ex:</a:t>
            </a:r>
          </a:p>
          <a:p>
            <a:pPr marL="0" indent="0">
              <a:buNone/>
            </a:pPr>
            <a:r>
              <a:rPr lang="en-US" dirty="0"/>
              <a:t>import random</a:t>
            </a:r>
            <a:br>
              <a:rPr lang="en-US" dirty="0"/>
            </a:br>
            <a:r>
              <a:rPr lang="en-US" dirty="0" err="1" smtClean="0"/>
              <a:t>mylist</a:t>
            </a:r>
            <a:r>
              <a:rPr lang="en-US" dirty="0" smtClean="0"/>
              <a:t> </a:t>
            </a:r>
            <a:r>
              <a:rPr lang="en-US" dirty="0"/>
              <a:t>= ["apple", "banana", "cherry"]</a:t>
            </a:r>
            <a:br>
              <a:rPr lang="en-US" dirty="0"/>
            </a:br>
            <a:r>
              <a:rPr lang="en-US" dirty="0" smtClean="0"/>
              <a:t>print(</a:t>
            </a:r>
            <a:r>
              <a:rPr lang="en-US" dirty="0" err="1" smtClean="0"/>
              <a:t>random.choice</a:t>
            </a:r>
            <a:r>
              <a:rPr lang="en-US" dirty="0" smtClean="0"/>
              <a:t>(</a:t>
            </a:r>
            <a:r>
              <a:rPr lang="en-US" dirty="0" err="1" smtClean="0"/>
              <a:t>mylist</a:t>
            </a:r>
            <a:r>
              <a:rPr lang="en-US" dirty="0"/>
              <a:t>))</a:t>
            </a:r>
          </a:p>
          <a:p>
            <a:pPr marL="0" indent="0">
              <a:buNone/>
            </a:pPr>
            <a:endParaRPr lang="en-US" dirty="0" smtClean="0"/>
          </a:p>
          <a:p>
            <a:pPr marL="0" indent="0">
              <a:buNone/>
            </a:pPr>
            <a:r>
              <a:rPr lang="en-US" dirty="0"/>
              <a:t>import random</a:t>
            </a:r>
          </a:p>
          <a:p>
            <a:pPr marL="0" indent="0">
              <a:buNone/>
            </a:pPr>
            <a:r>
              <a:rPr lang="en-US" dirty="0"/>
              <a:t>x = "WELCOME"</a:t>
            </a:r>
          </a:p>
          <a:p>
            <a:pPr marL="0" indent="0">
              <a:buNone/>
            </a:pPr>
            <a:r>
              <a:rPr lang="en-US" dirty="0"/>
              <a:t>print(</a:t>
            </a:r>
            <a:r>
              <a:rPr lang="en-US" dirty="0" err="1"/>
              <a:t>random.choice</a:t>
            </a:r>
            <a:r>
              <a:rPr lang="en-US" dirty="0"/>
              <a:t>(x))</a:t>
            </a:r>
          </a:p>
          <a:p>
            <a:pPr marL="0" indent="0">
              <a:buNone/>
            </a:pPr>
            <a:r>
              <a:rPr lang="en-US" dirty="0"/>
              <a:t/>
            </a:r>
            <a:br>
              <a:rPr lang="en-US" dirty="0"/>
            </a:br>
            <a:endParaRPr 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User Module:</a:t>
            </a:r>
            <a:endParaRPr lang="en-US" dirty="0"/>
          </a:p>
        </p:txBody>
      </p:sp>
      <p:sp>
        <p:nvSpPr>
          <p:cNvPr id="3" name="Content Placeholder 2"/>
          <p:cNvSpPr>
            <a:spLocks noGrp="1"/>
          </p:cNvSpPr>
          <p:nvPr>
            <p:ph idx="1"/>
          </p:nvPr>
        </p:nvSpPr>
        <p:spPr>
          <a:xfrm>
            <a:off x="609600" y="1371600"/>
            <a:ext cx="8229600" cy="4389120"/>
          </a:xfrm>
        </p:spPr>
        <p:txBody>
          <a:bodyPr>
            <a:normAutofit fontScale="92500" lnSpcReduction="20000"/>
          </a:bodyPr>
          <a:lstStyle/>
          <a:p>
            <a:pPr marL="109728" lvl="0" indent="0">
              <a:spcBef>
                <a:spcPts val="400"/>
              </a:spcBef>
              <a:buSzPts val="1836"/>
              <a:buNone/>
            </a:pPr>
            <a:r>
              <a:rPr lang="en-US" dirty="0"/>
              <a:t>Used to call existing file as module.</a:t>
            </a:r>
          </a:p>
          <a:p>
            <a:pPr marL="109728" lvl="0" indent="0">
              <a:spcBef>
                <a:spcPts val="400"/>
              </a:spcBef>
              <a:buSzPts val="1836"/>
              <a:buNone/>
            </a:pPr>
            <a:r>
              <a:rPr lang="en-US" dirty="0"/>
              <a:t>File name have some rules,</a:t>
            </a:r>
          </a:p>
          <a:p>
            <a:pPr marL="365760" lvl="0" indent="-256032">
              <a:spcBef>
                <a:spcPts val="400"/>
              </a:spcBef>
              <a:buSzPts val="1836"/>
              <a:buFont typeface="Noto Sans Symbols"/>
              <a:buChar char="⮚"/>
            </a:pPr>
            <a:r>
              <a:rPr lang="en-US" dirty="0"/>
              <a:t>Not start with space and special characters</a:t>
            </a:r>
          </a:p>
          <a:p>
            <a:pPr marL="109728" lvl="0" indent="0">
              <a:spcBef>
                <a:spcPts val="400"/>
              </a:spcBef>
              <a:buSzPts val="1836"/>
              <a:buNone/>
            </a:pPr>
            <a:r>
              <a:rPr lang="en-US" dirty="0"/>
              <a:t>(except  _)</a:t>
            </a:r>
          </a:p>
          <a:p>
            <a:pPr marL="365760" lvl="0" indent="-256032">
              <a:spcBef>
                <a:spcPts val="400"/>
              </a:spcBef>
              <a:buSzPts val="1836"/>
              <a:buFont typeface="Noto Sans Symbols"/>
              <a:buChar char="⮚"/>
            </a:pPr>
            <a:r>
              <a:rPr lang="en-US" dirty="0"/>
              <a:t>Not be a preserved keywords.</a:t>
            </a:r>
          </a:p>
          <a:p>
            <a:pPr marL="109728" lvl="0" indent="0">
              <a:spcBef>
                <a:spcPts val="400"/>
              </a:spcBef>
              <a:buSzPts val="1836"/>
              <a:buNone/>
            </a:pPr>
            <a:r>
              <a:rPr lang="en-US" dirty="0">
                <a:solidFill>
                  <a:srgbClr val="0070C0"/>
                </a:solidFill>
              </a:rPr>
              <a:t>How to use?</a:t>
            </a:r>
            <a:endParaRPr lang="en-US" dirty="0"/>
          </a:p>
          <a:p>
            <a:pPr marL="365760" lvl="0" indent="-256032">
              <a:spcBef>
                <a:spcPts val="400"/>
              </a:spcBef>
              <a:buSzPts val="1836"/>
              <a:buFont typeface="Noto Sans Symbols"/>
              <a:buChar char="⮚"/>
            </a:pPr>
            <a:r>
              <a:rPr lang="en-US" dirty="0"/>
              <a:t>Create a new file</a:t>
            </a:r>
          </a:p>
          <a:p>
            <a:pPr marL="365760" lvl="0" indent="-256032">
              <a:spcBef>
                <a:spcPts val="400"/>
              </a:spcBef>
              <a:buSzPts val="1836"/>
              <a:buFont typeface="Noto Sans Symbols"/>
              <a:buChar char="⮚"/>
            </a:pPr>
            <a:r>
              <a:rPr lang="en-US" dirty="0">
                <a:solidFill>
                  <a:srgbClr val="FF6600"/>
                </a:solidFill>
              </a:rPr>
              <a:t>Import</a:t>
            </a:r>
            <a:r>
              <a:rPr lang="en-US" dirty="0"/>
              <a:t> a existing file name as a module</a:t>
            </a:r>
          </a:p>
          <a:p>
            <a:pPr marL="109728" lvl="0" indent="0">
              <a:spcBef>
                <a:spcPts val="400"/>
              </a:spcBef>
              <a:buSzPts val="1836"/>
              <a:buNone/>
            </a:pPr>
            <a:r>
              <a:rPr lang="en-US" dirty="0"/>
              <a:t>Ex(from text </a:t>
            </a:r>
            <a:r>
              <a:rPr lang="en-US" dirty="0">
                <a:solidFill>
                  <a:srgbClr val="FF6600"/>
                </a:solidFill>
              </a:rPr>
              <a:t>import</a:t>
            </a:r>
            <a:r>
              <a:rPr lang="en-US" dirty="0"/>
              <a:t> *)</a:t>
            </a:r>
          </a:p>
          <a:p>
            <a:pPr marL="365760" lvl="0" indent="-256032">
              <a:spcBef>
                <a:spcPts val="400"/>
              </a:spcBef>
              <a:buSzPts val="1836"/>
              <a:buFont typeface="Noto Sans Symbols"/>
              <a:buChar char="⮚"/>
            </a:pPr>
            <a:r>
              <a:rPr lang="en-US" dirty="0"/>
              <a:t>Call the methods and classes</a:t>
            </a:r>
          </a:p>
          <a:p>
            <a:pPr marL="365760" lvl="0" indent="-256032">
              <a:spcBef>
                <a:spcPts val="400"/>
              </a:spcBef>
              <a:buSzPts val="1836"/>
              <a:buFont typeface="Noto Sans Symbols"/>
              <a:buChar char="⮚"/>
            </a:pPr>
            <a:r>
              <a:rPr lang="en-US" dirty="0"/>
              <a:t>Use the preserved variable of data/values.</a:t>
            </a:r>
          </a:p>
          <a:p>
            <a:pPr marL="365760" lvl="0" indent="-139446">
              <a:spcBef>
                <a:spcPts val="400"/>
              </a:spcBef>
              <a:buSzPts val="1836"/>
              <a:buNone/>
            </a:pPr>
            <a:r>
              <a:rPr lang="en-US" dirty="0"/>
              <a:t>(</a:t>
            </a:r>
            <a:r>
              <a:rPr lang="en-US" dirty="0" err="1">
                <a:solidFill>
                  <a:srgbClr val="00B050"/>
                </a:solidFill>
              </a:rPr>
              <a:t>Note:Both</a:t>
            </a:r>
            <a:r>
              <a:rPr lang="en-US" dirty="0">
                <a:solidFill>
                  <a:srgbClr val="00B050"/>
                </a:solidFill>
              </a:rPr>
              <a:t> files in same Directory</a:t>
            </a:r>
            <a:r>
              <a:rPr lang="en-US" dirty="0"/>
              <a:t>.)</a:t>
            </a:r>
          </a:p>
          <a:p>
            <a:pPr marL="0" indent="0">
              <a:buNone/>
            </a:pPr>
            <a:endParaRPr lang="en-US" dirty="0"/>
          </a:p>
        </p:txBody>
      </p:sp>
    </p:spTree>
    <p:extLst>
      <p:ext uri="{BB962C8B-B14F-4D97-AF65-F5344CB8AC3E}">
        <p14:creationId xmlns:p14="http://schemas.microsoft.com/office/powerpoint/2010/main" val="2425168135"/>
      </p:ext>
    </p:extLst>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04875" y="2209800"/>
            <a:ext cx="8229600" cy="1143000"/>
          </a:xfrm>
        </p:spPr>
        <p:txBody>
          <a:bodyPr>
            <a:noAutofit/>
          </a:bodyPr>
          <a:lstStyle/>
          <a:p>
            <a:r>
              <a:rPr lang="en-US" sz="9600" dirty="0" smtClean="0"/>
              <a:t>FILE HANDLING</a:t>
            </a:r>
            <a:endParaRPr lang="en-US" sz="9600" dirty="0"/>
          </a:p>
        </p:txBody>
      </p:sp>
    </p:spTree>
    <p:extLst>
      <p:ext uri="{BB962C8B-B14F-4D97-AF65-F5344CB8AC3E}">
        <p14:creationId xmlns:p14="http://schemas.microsoft.com/office/powerpoint/2010/main" val="2827228084"/>
      </p:ext>
    </p:extLst>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File handling</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20000"/>
          </a:bodyPr>
          <a:lstStyle/>
          <a:p>
            <a:r>
              <a:rPr lang="en-US" dirty="0" smtClean="0"/>
              <a:t>The key function for working with files in Python is the open() function.</a:t>
            </a:r>
          </a:p>
          <a:p>
            <a:r>
              <a:rPr lang="en-US" dirty="0" smtClean="0"/>
              <a:t>The open() function takes two parameters; </a:t>
            </a:r>
            <a:r>
              <a:rPr lang="en-US" i="1" dirty="0" smtClean="0"/>
              <a:t>filename</a:t>
            </a:r>
            <a:r>
              <a:rPr lang="en-US" dirty="0" smtClean="0"/>
              <a:t>, and </a:t>
            </a:r>
            <a:r>
              <a:rPr lang="en-US" i="1" dirty="0" smtClean="0"/>
              <a:t>mode</a:t>
            </a:r>
            <a:r>
              <a:rPr lang="en-US" dirty="0" smtClean="0"/>
              <a:t>.</a:t>
            </a:r>
          </a:p>
          <a:p>
            <a:pPr marL="365760" lvl="0" indent="-256032">
              <a:spcBef>
                <a:spcPts val="0"/>
              </a:spcBef>
              <a:buSzPts val="1836"/>
              <a:buFont typeface="Noto Sans Symbols"/>
              <a:buChar char="⮚"/>
            </a:pPr>
            <a:r>
              <a:rPr lang="en-US" dirty="0"/>
              <a:t>Used to read ,write the existing files.</a:t>
            </a:r>
          </a:p>
          <a:p>
            <a:pPr marL="365760" lvl="0" indent="-256032">
              <a:spcBef>
                <a:spcPts val="400"/>
              </a:spcBef>
              <a:buSzPts val="1836"/>
              <a:buFont typeface="Noto Sans Symbols"/>
              <a:buChar char="⮚"/>
            </a:pPr>
            <a:r>
              <a:rPr lang="en-US" dirty="0"/>
              <a:t>open() is a function used to open the existing file.</a:t>
            </a:r>
          </a:p>
          <a:p>
            <a:pPr marL="365760" lvl="0" indent="-256032">
              <a:spcBef>
                <a:spcPts val="400"/>
              </a:spcBef>
              <a:buSzPts val="1836"/>
              <a:buFont typeface="Noto Sans Symbols"/>
              <a:buChar char="⮚"/>
            </a:pPr>
            <a:r>
              <a:rPr lang="en-US" dirty="0"/>
              <a:t>Open(</a:t>
            </a:r>
            <a:r>
              <a:rPr lang="en-US" dirty="0" err="1"/>
              <a:t>filepath,mode</a:t>
            </a:r>
            <a:r>
              <a:rPr lang="en-US" dirty="0" smtClean="0"/>
              <a:t>)</a:t>
            </a:r>
          </a:p>
          <a:p>
            <a:pPr marL="365760" lvl="0" indent="-256032">
              <a:spcBef>
                <a:spcPts val="400"/>
              </a:spcBef>
              <a:buSzPts val="1836"/>
              <a:buFont typeface="Noto Sans Symbols"/>
              <a:buChar char="⮚"/>
            </a:pPr>
            <a:endParaRPr lang="en-US" dirty="0"/>
          </a:p>
          <a:p>
            <a:pPr marL="109728" lvl="0" indent="0">
              <a:spcBef>
                <a:spcPts val="400"/>
              </a:spcBef>
              <a:buSzPts val="1836"/>
              <a:buNone/>
            </a:pPr>
            <a:r>
              <a:rPr lang="en-US" dirty="0">
                <a:solidFill>
                  <a:srgbClr val="0070C0"/>
                </a:solidFill>
              </a:rPr>
              <a:t>MODE:</a:t>
            </a:r>
            <a:endParaRPr lang="en-US" dirty="0"/>
          </a:p>
          <a:p>
            <a:pPr marL="624078" lvl="0" indent="-514350">
              <a:spcBef>
                <a:spcPts val="400"/>
              </a:spcBef>
              <a:buSzPts val="1836"/>
              <a:buFont typeface="Lucida Sans"/>
              <a:buAutoNum type="arabicParenR"/>
            </a:pPr>
            <a:r>
              <a:rPr lang="en-US" dirty="0"/>
              <a:t>x(create)</a:t>
            </a:r>
          </a:p>
          <a:p>
            <a:pPr marL="624078" lvl="0" indent="-514350">
              <a:spcBef>
                <a:spcPts val="400"/>
              </a:spcBef>
              <a:buSzPts val="1836"/>
              <a:buFont typeface="Lucida Sans"/>
              <a:buAutoNum type="arabicParenR"/>
            </a:pPr>
            <a:r>
              <a:rPr lang="en-US" dirty="0"/>
              <a:t>w(write)</a:t>
            </a:r>
          </a:p>
          <a:p>
            <a:pPr marL="624078" lvl="0" indent="-514350">
              <a:spcBef>
                <a:spcPts val="400"/>
              </a:spcBef>
              <a:buSzPts val="1836"/>
              <a:buFont typeface="Lucida Sans"/>
              <a:buAutoNum type="arabicParenR"/>
            </a:pPr>
            <a:r>
              <a:rPr lang="en-US" dirty="0"/>
              <a:t>r(read)</a:t>
            </a:r>
          </a:p>
          <a:p>
            <a:pPr marL="624078" lvl="0" indent="-514350">
              <a:spcBef>
                <a:spcPts val="400"/>
              </a:spcBef>
              <a:buSzPts val="1836"/>
              <a:buFont typeface="Lucida Sans"/>
              <a:buAutoNum type="arabicParenR"/>
            </a:pPr>
            <a:r>
              <a:rPr lang="en-US" dirty="0"/>
              <a:t>a(append)</a:t>
            </a:r>
          </a:p>
          <a:p>
            <a:pPr marL="0" indent="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Modes of opening file</a:t>
            </a:r>
            <a:endParaRPr lang="en-US" dirty="0">
              <a:latin typeface="Algerian" pitchFamily="82" charset="0"/>
            </a:endParaRPr>
          </a:p>
        </p:txBody>
      </p:sp>
      <p:sp>
        <p:nvSpPr>
          <p:cNvPr id="3" name="Content Placeholder 2"/>
          <p:cNvSpPr>
            <a:spLocks noGrp="1"/>
          </p:cNvSpPr>
          <p:nvPr>
            <p:ph idx="1"/>
          </p:nvPr>
        </p:nvSpPr>
        <p:spPr/>
        <p:txBody>
          <a:bodyPr>
            <a:normAutofit/>
          </a:bodyPr>
          <a:lstStyle/>
          <a:p>
            <a:r>
              <a:rPr lang="en-US" dirty="0" smtClean="0"/>
              <a:t>"r" - Read - Default value. Opens a file for reading, error if the file does not exist</a:t>
            </a:r>
          </a:p>
          <a:p>
            <a:r>
              <a:rPr lang="en-US" dirty="0" smtClean="0"/>
              <a:t>"a" - Append - Opens a file for appending, creates the file if it does not exist</a:t>
            </a:r>
          </a:p>
          <a:p>
            <a:r>
              <a:rPr lang="en-US" dirty="0" smtClean="0"/>
              <a:t>"w" - Write - Opens a file for writing, creates the file if it does not exist</a:t>
            </a:r>
          </a:p>
          <a:p>
            <a:r>
              <a:rPr lang="en-US" dirty="0" smtClean="0"/>
              <a:t>"x" - Create - Creates the specified file, returns an error if the file exists</a:t>
            </a:r>
          </a:p>
          <a:p>
            <a:endParaRPr lang="en-US" dirty="0"/>
          </a:p>
        </p:txBody>
      </p:sp>
    </p:spTree>
  </p:cSld>
  <p:clrMapOvr>
    <a:masterClrMapping/>
  </p:clrMapOvr>
  <p:timing>
    <p:tnLst>
      <p:par>
        <p:cTn id="1" dur="indefinite" restart="never" nodeType="tmRoot"/>
      </p:par>
    </p:tnLst>
  </p:timing>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r>
              <a:rPr lang="en-US" dirty="0" smtClean="0"/>
              <a:t>In addition you can specify if the file should be handled as binary or text mode</a:t>
            </a:r>
          </a:p>
          <a:p>
            <a:r>
              <a:rPr lang="en-US" dirty="0" smtClean="0"/>
              <a:t>"t" - Text - Default value. Text mode</a:t>
            </a:r>
          </a:p>
          <a:p>
            <a:r>
              <a:rPr lang="en-US" dirty="0" smtClean="0"/>
              <a:t>"b" - Binary - Binary mode (e.g. images)</a:t>
            </a:r>
          </a:p>
          <a:p>
            <a:r>
              <a:rPr lang="en-US" dirty="0" smtClean="0"/>
              <a:t>Syntax</a:t>
            </a:r>
          </a:p>
          <a:p>
            <a:r>
              <a:rPr lang="en-US" dirty="0" smtClean="0"/>
              <a:t>To open a file for reading it is enough to specify the name of the file:</a:t>
            </a:r>
          </a:p>
          <a:p>
            <a:r>
              <a:rPr lang="en-US" dirty="0" smtClean="0"/>
              <a:t>f = open("demofile.txt")</a:t>
            </a:r>
          </a:p>
          <a:p>
            <a:endParaRPr lang="en-US" dirty="0"/>
          </a:p>
        </p:txBody>
      </p:sp>
    </p:spTree>
  </p:cSld>
  <p:clrMapOvr>
    <a:masterClrMapping/>
  </p:clrMapOvr>
  <p:timing>
    <p:tnLst>
      <p:par>
        <p:cTn id="1" dur="indefinite" restart="never" nodeType="tmRoot"/>
      </p:par>
    </p:tnLst>
  </p:timing>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371600"/>
            <a:ext cx="8229600" cy="4389120"/>
          </a:xfrm>
        </p:spPr>
        <p:txBody>
          <a:bodyPr/>
          <a:lstStyle/>
          <a:p>
            <a:pPr marL="109728" lvl="0" indent="0">
              <a:spcBef>
                <a:spcPts val="0"/>
              </a:spcBef>
              <a:buSzPts val="1836"/>
              <a:buNone/>
            </a:pPr>
            <a:r>
              <a:rPr lang="en-US" dirty="0">
                <a:solidFill>
                  <a:srgbClr val="0070C0"/>
                </a:solidFill>
              </a:rPr>
              <a:t>Create  Mode(x):</a:t>
            </a:r>
            <a:endParaRPr lang="en-US" dirty="0"/>
          </a:p>
          <a:p>
            <a:pPr marL="365760" lvl="0" indent="-256032">
              <a:spcBef>
                <a:spcPts val="400"/>
              </a:spcBef>
              <a:buSzPts val="1836"/>
              <a:buFont typeface="Noto Sans Symbols"/>
              <a:buChar char="⮚"/>
            </a:pPr>
            <a:r>
              <a:rPr lang="en-US" dirty="0"/>
              <a:t>It will create a file in given location.</a:t>
            </a:r>
          </a:p>
          <a:p>
            <a:pPr marL="365760" lvl="0" indent="-256032">
              <a:spcBef>
                <a:spcPts val="400"/>
              </a:spcBef>
              <a:buSzPts val="1836"/>
              <a:buFont typeface="Noto Sans Symbols"/>
              <a:buChar char="⮚"/>
            </a:pPr>
            <a:r>
              <a:rPr lang="en-US" dirty="0"/>
              <a:t>If file name is already exists, then error will occur.</a:t>
            </a:r>
          </a:p>
          <a:p>
            <a:pPr marL="365760" lvl="0" indent="-256032">
              <a:spcBef>
                <a:spcPts val="400"/>
              </a:spcBef>
              <a:buSzPts val="1836"/>
              <a:buFont typeface="Noto Sans Symbols"/>
              <a:buChar char="⮚"/>
            </a:pPr>
            <a:r>
              <a:rPr lang="en-US" dirty="0"/>
              <a:t>Copy the path from where the file to be stored.</a:t>
            </a:r>
          </a:p>
          <a:p>
            <a:pPr marL="365760" lvl="0" indent="-256032">
              <a:spcBef>
                <a:spcPts val="400"/>
              </a:spcBef>
              <a:buSzPts val="1836"/>
              <a:buFont typeface="Noto Sans Symbols"/>
              <a:buChar char="⮚"/>
            </a:pPr>
            <a:r>
              <a:rPr lang="en-US" dirty="0"/>
              <a:t>Create a file name with extension(.py,.jpg…)</a:t>
            </a:r>
          </a:p>
          <a:p>
            <a:pPr marL="365760" lvl="0" indent="-256032">
              <a:spcBef>
                <a:spcPts val="400"/>
              </a:spcBef>
              <a:buSzPts val="1836"/>
              <a:buFont typeface="Noto Sans Symbols"/>
              <a:buChar char="⮚"/>
            </a:pPr>
            <a:r>
              <a:rPr lang="en-US" dirty="0"/>
              <a:t> using \\to file path.</a:t>
            </a:r>
          </a:p>
          <a:p>
            <a:pPr marL="365760" lvl="0" indent="-256032">
              <a:spcBef>
                <a:spcPts val="400"/>
              </a:spcBef>
              <a:buSzPts val="1836"/>
              <a:buFont typeface="Noto Sans Symbols"/>
              <a:buChar char="⮚"/>
            </a:pPr>
            <a:r>
              <a:rPr lang="en-US" dirty="0">
                <a:solidFill>
                  <a:srgbClr val="0070C0"/>
                </a:solidFill>
              </a:rPr>
              <a:t>Example;</a:t>
            </a:r>
            <a:endParaRPr lang="en-US" dirty="0"/>
          </a:p>
          <a:p>
            <a:pPr marL="109728" lvl="0" indent="0">
              <a:spcBef>
                <a:spcPts val="400"/>
              </a:spcBef>
              <a:buSzPts val="1836"/>
              <a:buNone/>
            </a:pPr>
            <a:r>
              <a:rPr lang="en-US" dirty="0">
                <a:solidFill>
                  <a:srgbClr val="0070C0"/>
                </a:solidFill>
              </a:rPr>
              <a:t>file=open("C:\\Users\\LIVEWIRE\\Desktop\\ </a:t>
            </a:r>
            <a:r>
              <a:rPr lang="en-US" dirty="0" err="1">
                <a:solidFill>
                  <a:srgbClr val="0070C0"/>
                </a:solidFill>
              </a:rPr>
              <a:t>kalai</a:t>
            </a:r>
            <a:r>
              <a:rPr lang="en-US" dirty="0">
                <a:solidFill>
                  <a:srgbClr val="0070C0"/>
                </a:solidFill>
              </a:rPr>
              <a:t>\\test4.py","x")</a:t>
            </a:r>
            <a:endParaRPr lang="en-US" dirty="0"/>
          </a:p>
          <a:p>
            <a:pPr marL="0" indent="0">
              <a:buNone/>
            </a:pPr>
            <a:endParaRPr lang="en-US" dirty="0"/>
          </a:p>
        </p:txBody>
      </p:sp>
    </p:spTree>
    <p:extLst>
      <p:ext uri="{BB962C8B-B14F-4D97-AF65-F5344CB8AC3E}">
        <p14:creationId xmlns:p14="http://schemas.microsoft.com/office/powerpoint/2010/main" val="1651781813"/>
      </p:ext>
    </p:extLst>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latin typeface="Algerian" pitchFamily="82" charset="0"/>
              </a:rPr>
              <a:t>Python file open</a:t>
            </a:r>
            <a:endParaRPr lang="en-US" dirty="0">
              <a:latin typeface="Algerian" pitchFamily="82" charset="0"/>
            </a:endParaRPr>
          </a:p>
        </p:txBody>
      </p:sp>
      <p:sp>
        <p:nvSpPr>
          <p:cNvPr id="3" name="Content Placeholder 2"/>
          <p:cNvSpPr>
            <a:spLocks noGrp="1"/>
          </p:cNvSpPr>
          <p:nvPr>
            <p:ph idx="1"/>
          </p:nvPr>
        </p:nvSpPr>
        <p:spPr>
          <a:xfrm>
            <a:off x="457200" y="1676400"/>
            <a:ext cx="8229600" cy="4389120"/>
          </a:xfrm>
        </p:spPr>
        <p:txBody>
          <a:bodyPr/>
          <a:lstStyle/>
          <a:p>
            <a:r>
              <a:rPr lang="en-US" dirty="0" smtClean="0"/>
              <a:t>f = open("demofile.txt", "r")</a:t>
            </a:r>
            <a:br>
              <a:rPr lang="en-US" dirty="0" smtClean="0"/>
            </a:br>
            <a:r>
              <a:rPr lang="en-US" dirty="0" smtClean="0"/>
              <a:t>print(</a:t>
            </a:r>
            <a:r>
              <a:rPr lang="en-US" dirty="0" err="1" smtClean="0"/>
              <a:t>f.read</a:t>
            </a:r>
            <a:r>
              <a:rPr lang="en-US" dirty="0" smtClean="0"/>
              <a:t>())</a:t>
            </a:r>
          </a:p>
          <a:p>
            <a:pPr>
              <a:buNone/>
            </a:pPr>
            <a:endParaRPr lang="en-US" dirty="0" smtClean="0"/>
          </a:p>
          <a:p>
            <a:pPr marL="109728" lvl="0" indent="0">
              <a:spcBef>
                <a:spcPts val="0"/>
              </a:spcBef>
              <a:buSzPts val="1836"/>
              <a:buNone/>
            </a:pPr>
            <a:r>
              <a:rPr lang="en-US" dirty="0" smtClean="0"/>
              <a:t> </a:t>
            </a:r>
            <a:r>
              <a:rPr lang="en-US" dirty="0">
                <a:solidFill>
                  <a:srgbClr val="0070C0"/>
                </a:solidFill>
              </a:rPr>
              <a:t>Read mode(r);</a:t>
            </a:r>
            <a:endParaRPr lang="en-US" dirty="0"/>
          </a:p>
          <a:p>
            <a:pPr marL="109728" lvl="0" indent="0">
              <a:spcBef>
                <a:spcPts val="400"/>
              </a:spcBef>
              <a:buSzPts val="1836"/>
              <a:buNone/>
            </a:pPr>
            <a:r>
              <a:rPr lang="en-US" dirty="0">
                <a:solidFill>
                  <a:srgbClr val="0070C0"/>
                </a:solidFill>
              </a:rPr>
              <a:t>Example:</a:t>
            </a:r>
            <a:endParaRPr lang="en-US" dirty="0"/>
          </a:p>
          <a:p>
            <a:pPr marL="109728" lvl="0" indent="0">
              <a:spcBef>
                <a:spcPts val="400"/>
              </a:spcBef>
              <a:buSzPts val="1836"/>
              <a:buNone/>
            </a:pPr>
            <a:r>
              <a:rPr lang="en-US" dirty="0"/>
              <a:t>file=open("C:\\Users\\LIVEWIRE\\Desktop\\ </a:t>
            </a:r>
            <a:r>
              <a:rPr lang="en-US" dirty="0" err="1"/>
              <a:t>kalai</a:t>
            </a:r>
            <a:r>
              <a:rPr lang="en-US" dirty="0"/>
              <a:t>\\test4.py","r")</a:t>
            </a:r>
          </a:p>
          <a:p>
            <a:pPr marL="109728" lvl="0" indent="0">
              <a:spcBef>
                <a:spcPts val="400"/>
              </a:spcBef>
              <a:buSzPts val="1836"/>
              <a:buNone/>
            </a:pPr>
            <a:r>
              <a:rPr lang="en-US" dirty="0"/>
              <a:t>Print(</a:t>
            </a:r>
            <a:r>
              <a:rPr lang="en-US" dirty="0" err="1"/>
              <a:t>file.read</a:t>
            </a:r>
            <a:r>
              <a:rPr lang="en-US" dirty="0"/>
              <a:t>())  </a:t>
            </a:r>
            <a:r>
              <a:rPr lang="en-US" dirty="0">
                <a:solidFill>
                  <a:srgbClr val="FF0000"/>
                </a:solidFill>
              </a:rPr>
              <a:t>#it read full file</a:t>
            </a:r>
            <a:endParaRPr lang="en-US" dirty="0"/>
          </a:p>
          <a:p>
            <a:pPr marL="109728" lvl="0" indent="0">
              <a:spcBef>
                <a:spcPts val="400"/>
              </a:spcBef>
              <a:buSzPts val="1836"/>
              <a:buNone/>
            </a:pPr>
            <a:r>
              <a:rPr lang="en-US" dirty="0"/>
              <a:t>Print(</a:t>
            </a:r>
            <a:r>
              <a:rPr lang="en-US" dirty="0" err="1"/>
              <a:t>file.read</a:t>
            </a:r>
            <a:r>
              <a:rPr lang="en-US" dirty="0"/>
              <a:t>(5)) </a:t>
            </a:r>
            <a:r>
              <a:rPr lang="en-US" dirty="0">
                <a:solidFill>
                  <a:srgbClr val="FF0000"/>
                </a:solidFill>
              </a:rPr>
              <a:t>#it read first 5 letters of file</a:t>
            </a:r>
            <a:endParaRPr lang="en-US" dirty="0"/>
          </a:p>
          <a:p>
            <a:pPr marL="109728" lvl="0" indent="0">
              <a:spcBef>
                <a:spcPts val="400"/>
              </a:spcBef>
              <a:buSzPts val="1836"/>
              <a:buNone/>
            </a:pPr>
            <a:r>
              <a:rPr lang="en-US" dirty="0"/>
              <a:t>Print(</a:t>
            </a:r>
            <a:r>
              <a:rPr lang="en-US" dirty="0" err="1"/>
              <a:t>file.readline</a:t>
            </a:r>
            <a:r>
              <a:rPr lang="en-US" dirty="0"/>
              <a:t>()) </a:t>
            </a:r>
            <a:r>
              <a:rPr lang="en-US" dirty="0">
                <a:solidFill>
                  <a:srgbClr val="FF0000"/>
                </a:solidFill>
              </a:rPr>
              <a:t># it read first line of file</a:t>
            </a:r>
            <a:endParaRPr lang="en-US" dirty="0"/>
          </a:p>
        </p:txBody>
      </p:sp>
    </p:spTree>
  </p:cSld>
  <p:clrMapOvr>
    <a:masterClrMapping/>
  </p:clrMapOvr>
  <p:timing>
    <p:tnLst>
      <p:par>
        <p:cTn id="1" dur="indefinite" restart="never" nodeType="tmRoot"/>
      </p:par>
    </p:tnLst>
  </p:timing>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Read only parts of the file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f = open("demofile.txt", "r")</a:t>
            </a:r>
            <a:br>
              <a:rPr lang="en-US" dirty="0" smtClean="0"/>
            </a:br>
            <a:r>
              <a:rPr lang="en-US" dirty="0" smtClean="0"/>
              <a:t>print(</a:t>
            </a:r>
            <a:r>
              <a:rPr lang="en-US" dirty="0" err="1" smtClean="0"/>
              <a:t>f.read</a:t>
            </a:r>
            <a:r>
              <a:rPr lang="en-US" dirty="0" smtClean="0"/>
              <a:t>(</a:t>
            </a:r>
            <a:r>
              <a:rPr lang="en-US" b="1" dirty="0" smtClean="0"/>
              <a:t>5</a:t>
            </a:r>
            <a:r>
              <a:rPr lang="en-US" dirty="0" smtClean="0"/>
              <a:t>))</a:t>
            </a:r>
          </a:p>
          <a:p>
            <a:endParaRPr lang="en-US" dirty="0" smtClean="0"/>
          </a:p>
          <a:p>
            <a:r>
              <a:rPr lang="en-US" dirty="0" smtClean="0"/>
              <a:t>Read Lines</a:t>
            </a:r>
          </a:p>
          <a:p>
            <a:r>
              <a:rPr lang="en-US" dirty="0" smtClean="0"/>
              <a:t>f = open("demofile.txt", "r")</a:t>
            </a:r>
            <a:br>
              <a:rPr lang="en-US" dirty="0" smtClean="0"/>
            </a:br>
            <a:r>
              <a:rPr lang="en-US" dirty="0" smtClean="0"/>
              <a:t>print(</a:t>
            </a:r>
            <a:r>
              <a:rPr lang="en-US" dirty="0" err="1" smtClean="0"/>
              <a:t>f.readline</a:t>
            </a:r>
            <a:r>
              <a:rPr lang="en-US" dirty="0" smtClean="0"/>
              <a:t>())</a:t>
            </a:r>
          </a:p>
          <a:p>
            <a:pPr>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Close file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f = open("demofile.txt", "r")</a:t>
            </a:r>
            <a:br>
              <a:rPr lang="en-US" dirty="0" smtClean="0"/>
            </a:br>
            <a:r>
              <a:rPr lang="en-US" dirty="0" smtClean="0"/>
              <a:t>print(</a:t>
            </a:r>
            <a:r>
              <a:rPr lang="en-US" dirty="0" err="1" smtClean="0"/>
              <a:t>f.readline</a:t>
            </a:r>
            <a:r>
              <a:rPr lang="en-US" dirty="0" smtClean="0"/>
              <a:t>())</a:t>
            </a:r>
            <a:br>
              <a:rPr lang="en-US" dirty="0" smtClean="0"/>
            </a:br>
            <a:r>
              <a:rPr lang="en-US" dirty="0" err="1" smtClean="0"/>
              <a:t>f.close</a:t>
            </a:r>
            <a:r>
              <a:rPr lang="en-US" dirty="0" smtClean="0"/>
              <a:t>()</a:t>
            </a:r>
            <a:br>
              <a:rPr lang="en-US" dirty="0" smtClean="0"/>
            </a:br>
            <a:endParaRPr lang="en-US"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304800"/>
            <a:ext cx="6172200" cy="609600"/>
          </a:xfrm>
        </p:spPr>
        <p:txBody>
          <a:bodyPr>
            <a:normAutofit fontScale="90000"/>
          </a:bodyPr>
          <a:lstStyle/>
          <a:p>
            <a:r>
              <a:rPr lang="en-US" dirty="0" smtClean="0"/>
              <a:t>Examples:</a:t>
            </a:r>
            <a:endParaRPr lang="en-US" dirty="0"/>
          </a:p>
        </p:txBody>
      </p:sp>
      <p:sp>
        <p:nvSpPr>
          <p:cNvPr id="3" name="Content Placeholder 2"/>
          <p:cNvSpPr>
            <a:spLocks noGrp="1"/>
          </p:cNvSpPr>
          <p:nvPr>
            <p:ph idx="1"/>
          </p:nvPr>
        </p:nvSpPr>
        <p:spPr>
          <a:xfrm>
            <a:off x="304800" y="1219200"/>
            <a:ext cx="8229600" cy="4503420"/>
          </a:xfrm>
        </p:spPr>
        <p:txBody>
          <a:bodyPr/>
          <a:lstStyle/>
          <a:p>
            <a:pPr marL="0" indent="0">
              <a:buNone/>
            </a:pPr>
            <a:r>
              <a:rPr lang="en-US" sz="1200" dirty="0"/>
              <a:t>name = "Andrew </a:t>
            </a:r>
            <a:r>
              <a:rPr lang="en-US" sz="1200" dirty="0" err="1"/>
              <a:t>Venis</a:t>
            </a:r>
            <a:r>
              <a:rPr lang="en-US" sz="1200" dirty="0"/>
              <a:t>"  </a:t>
            </a:r>
          </a:p>
          <a:p>
            <a:pPr marL="0" indent="0">
              <a:buNone/>
            </a:pPr>
            <a:r>
              <a:rPr lang="en-US" sz="1200" dirty="0"/>
              <a:t>branch = "Computer Science"  </a:t>
            </a:r>
          </a:p>
          <a:p>
            <a:pPr marL="0" indent="0">
              <a:buNone/>
            </a:pPr>
            <a:r>
              <a:rPr lang="en-US" sz="1200" dirty="0"/>
              <a:t>age = "25"  </a:t>
            </a:r>
          </a:p>
          <a:p>
            <a:pPr marL="0" indent="0">
              <a:buNone/>
            </a:pPr>
            <a:r>
              <a:rPr lang="en-US" sz="1200" b="1" dirty="0"/>
              <a:t>print</a:t>
            </a:r>
            <a:r>
              <a:rPr lang="en-US" sz="1200" dirty="0"/>
              <a:t>("My name is: ", name, )  </a:t>
            </a:r>
          </a:p>
          <a:p>
            <a:pPr marL="0" indent="0">
              <a:buNone/>
            </a:pPr>
            <a:r>
              <a:rPr lang="en-US" sz="1200" b="1" dirty="0"/>
              <a:t>print</a:t>
            </a:r>
            <a:r>
              <a:rPr lang="en-US" sz="1200" dirty="0"/>
              <a:t>("My age is: ", age)  </a:t>
            </a:r>
          </a:p>
          <a:p>
            <a:pPr marL="0" indent="0">
              <a:buNone/>
            </a:pPr>
            <a:endParaRPr lang="en-US" dirty="0"/>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2514600"/>
            <a:ext cx="6305550"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4191000"/>
            <a:ext cx="6381750" cy="1704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3608692"/>
      </p:ext>
    </p:extLst>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file write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To write to an existing file, you must add a parameter to the open() function:</a:t>
            </a:r>
          </a:p>
          <a:p>
            <a:r>
              <a:rPr lang="en-US" dirty="0" smtClean="0"/>
              <a:t>"a" - Append - will append to the end of the file</a:t>
            </a:r>
          </a:p>
          <a:p>
            <a:r>
              <a:rPr lang="en-US" dirty="0" smtClean="0"/>
              <a:t>"w" - Write - will overwrite any existing content</a:t>
            </a:r>
          </a:p>
          <a:p>
            <a:pPr marL="109728" lvl="0" indent="0">
              <a:spcBef>
                <a:spcPts val="400"/>
              </a:spcBef>
              <a:buSzPts val="1836"/>
              <a:buNone/>
            </a:pPr>
            <a:r>
              <a:rPr lang="en-US" dirty="0">
                <a:solidFill>
                  <a:srgbClr val="0070C0"/>
                </a:solidFill>
              </a:rPr>
              <a:t>Write mode(w):</a:t>
            </a:r>
            <a:endParaRPr lang="en-US" dirty="0"/>
          </a:p>
          <a:p>
            <a:pPr marL="365760" lvl="0" indent="-256032">
              <a:spcBef>
                <a:spcPts val="400"/>
              </a:spcBef>
              <a:buSzPts val="1836"/>
              <a:buFont typeface="Noto Sans Symbols"/>
              <a:buChar char="⮚"/>
            </a:pPr>
            <a:r>
              <a:rPr lang="en-US" dirty="0"/>
              <a:t>Write mode only rewrite the contents.</a:t>
            </a:r>
          </a:p>
          <a:p>
            <a:pPr marL="365760" lvl="0" indent="-256032">
              <a:spcBef>
                <a:spcPts val="400"/>
              </a:spcBef>
              <a:buSzPts val="1836"/>
              <a:buFont typeface="Noto Sans Symbols"/>
              <a:buChar char="⮚"/>
            </a:pPr>
            <a:r>
              <a:rPr lang="en-US" dirty="0"/>
              <a:t>That means, it rub already written contents in file and store new content which is given by us.</a:t>
            </a:r>
          </a:p>
          <a:p>
            <a:pPr marL="0" indent="0">
              <a:buNone/>
            </a:pPr>
            <a:endParaRPr lang="en-US" dirty="0" smtClean="0"/>
          </a:p>
          <a:p>
            <a:endParaRPr lang="en-US" dirty="0" smtClean="0"/>
          </a:p>
          <a:p>
            <a:pPr marL="0" indent="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447800"/>
            <a:ext cx="8229600" cy="4389120"/>
          </a:xfrm>
        </p:spPr>
        <p:txBody>
          <a:bodyPr/>
          <a:lstStyle/>
          <a:p>
            <a:pPr marL="365760" lvl="0" indent="-256053">
              <a:spcBef>
                <a:spcPts val="0"/>
              </a:spcBef>
              <a:buSzPct val="68000"/>
              <a:buFont typeface="Noto Sans Symbols"/>
              <a:buChar char="⮚"/>
            </a:pPr>
            <a:r>
              <a:rPr lang="en-US" dirty="0"/>
              <a:t>If the file name is not existing, it create new file and write.</a:t>
            </a:r>
          </a:p>
          <a:p>
            <a:pPr marL="109728" lvl="0" indent="0">
              <a:spcBef>
                <a:spcPts val="400"/>
              </a:spcBef>
              <a:buSzPct val="68000"/>
              <a:buNone/>
            </a:pPr>
            <a:r>
              <a:rPr lang="en-US" dirty="0">
                <a:solidFill>
                  <a:srgbClr val="0070C0"/>
                </a:solidFill>
              </a:rPr>
              <a:t>Example:</a:t>
            </a:r>
            <a:endParaRPr lang="en-US" dirty="0"/>
          </a:p>
          <a:p>
            <a:pPr marL="109728" lvl="0" indent="0">
              <a:spcBef>
                <a:spcPts val="400"/>
              </a:spcBef>
              <a:buSzPct val="68000"/>
              <a:buNone/>
            </a:pPr>
            <a:r>
              <a:rPr lang="en-US" dirty="0"/>
              <a:t>file=open("C:\\Users\\LIVEWIRE\\Desktop\\ </a:t>
            </a:r>
            <a:r>
              <a:rPr lang="en-US" dirty="0" err="1"/>
              <a:t>kalai</a:t>
            </a:r>
            <a:r>
              <a:rPr lang="en-US" dirty="0"/>
              <a:t>\\</a:t>
            </a:r>
            <a:r>
              <a:rPr lang="en-US" dirty="0" err="1"/>
              <a:t>welcome.doc","w</a:t>
            </a:r>
            <a:r>
              <a:rPr lang="en-US" dirty="0"/>
              <a:t>")</a:t>
            </a:r>
          </a:p>
          <a:p>
            <a:pPr marL="109728" lvl="0" indent="0">
              <a:spcBef>
                <a:spcPts val="400"/>
              </a:spcBef>
              <a:buSzPct val="68000"/>
              <a:buNone/>
            </a:pPr>
            <a:r>
              <a:rPr lang="en-US" dirty="0" err="1"/>
              <a:t>file.write</a:t>
            </a:r>
            <a:r>
              <a:rPr lang="en-US" dirty="0"/>
              <a:t>("welcome to livewire")</a:t>
            </a:r>
          </a:p>
          <a:p>
            <a:pPr marL="109728" lvl="0" indent="0">
              <a:spcBef>
                <a:spcPts val="400"/>
              </a:spcBef>
              <a:buSzPct val="68000"/>
              <a:buNone/>
            </a:pPr>
            <a:r>
              <a:rPr lang="en-US" dirty="0" err="1"/>
              <a:t>file.close</a:t>
            </a:r>
            <a:r>
              <a:rPr lang="en-US" dirty="0"/>
              <a:t>()</a:t>
            </a:r>
          </a:p>
          <a:p>
            <a:pPr marL="0" indent="0">
              <a:buNone/>
            </a:pPr>
            <a:endParaRPr lang="en-US" dirty="0"/>
          </a:p>
        </p:txBody>
      </p:sp>
    </p:spTree>
    <p:extLst>
      <p:ext uri="{BB962C8B-B14F-4D97-AF65-F5344CB8AC3E}">
        <p14:creationId xmlns:p14="http://schemas.microsoft.com/office/powerpoint/2010/main" val="785425049"/>
      </p:ext>
    </p:extLst>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 METHOD:</a:t>
            </a:r>
            <a:endParaRPr lang="en-US" dirty="0"/>
          </a:p>
        </p:txBody>
      </p:sp>
      <p:sp>
        <p:nvSpPr>
          <p:cNvPr id="3" name="Content Placeholder 2"/>
          <p:cNvSpPr>
            <a:spLocks noGrp="1"/>
          </p:cNvSpPr>
          <p:nvPr>
            <p:ph idx="1"/>
          </p:nvPr>
        </p:nvSpPr>
        <p:spPr/>
        <p:txBody>
          <a:bodyPr/>
          <a:lstStyle/>
          <a:p>
            <a:pPr marL="365760" lvl="0" indent="-256053">
              <a:spcBef>
                <a:spcPts val="400"/>
              </a:spcBef>
              <a:buSzPct val="68000"/>
              <a:buFont typeface="Noto Sans Symbols"/>
              <a:buChar char="⮚"/>
            </a:pPr>
            <a:r>
              <a:rPr lang="en-US" dirty="0"/>
              <a:t>Used  to add the content with existing one.</a:t>
            </a:r>
          </a:p>
          <a:p>
            <a:pPr marL="365760" lvl="0" indent="-256053">
              <a:spcBef>
                <a:spcPts val="400"/>
              </a:spcBef>
              <a:buSzPct val="68000"/>
              <a:buFont typeface="Noto Sans Symbols"/>
              <a:buChar char="⮚"/>
            </a:pPr>
            <a:r>
              <a:rPr lang="en-US" dirty="0"/>
              <a:t>If the file name is not existing it create new file and add the new data's.</a:t>
            </a:r>
          </a:p>
          <a:p>
            <a:pPr marL="109728" lvl="0" indent="0">
              <a:spcBef>
                <a:spcPts val="400"/>
              </a:spcBef>
              <a:buSzPct val="68000"/>
              <a:buNone/>
            </a:pPr>
            <a:r>
              <a:rPr lang="en-US" dirty="0">
                <a:solidFill>
                  <a:srgbClr val="0070C0"/>
                </a:solidFill>
              </a:rPr>
              <a:t>Example</a:t>
            </a:r>
            <a:r>
              <a:rPr lang="en-US" dirty="0"/>
              <a:t>:</a:t>
            </a:r>
          </a:p>
          <a:p>
            <a:pPr marL="109728" lvl="0" indent="0">
              <a:spcBef>
                <a:spcPts val="400"/>
              </a:spcBef>
              <a:buSzPct val="68000"/>
              <a:buNone/>
            </a:pPr>
            <a:r>
              <a:rPr lang="en-US" dirty="0"/>
              <a:t>file=open("C:\\Users\\LIVEWIRE\\Desktop\\</a:t>
            </a:r>
            <a:r>
              <a:rPr lang="en-US" dirty="0" err="1"/>
              <a:t>kalai</a:t>
            </a:r>
            <a:r>
              <a:rPr lang="en-US" dirty="0"/>
              <a:t>\\</a:t>
            </a:r>
            <a:r>
              <a:rPr lang="en-US" dirty="0" err="1"/>
              <a:t>welcome.doc","a</a:t>
            </a:r>
            <a:r>
              <a:rPr lang="en-US" dirty="0"/>
              <a:t>")</a:t>
            </a:r>
          </a:p>
          <a:p>
            <a:pPr marL="109728" lvl="0" indent="0">
              <a:spcBef>
                <a:spcPts val="400"/>
              </a:spcBef>
              <a:buSzPct val="68000"/>
              <a:buNone/>
            </a:pPr>
            <a:r>
              <a:rPr lang="en-US" dirty="0" err="1"/>
              <a:t>file.write</a:t>
            </a:r>
            <a:r>
              <a:rPr lang="en-US" dirty="0"/>
              <a:t>("\n NAME: LIVEWIRE")</a:t>
            </a:r>
          </a:p>
          <a:p>
            <a:pPr marL="109728" lvl="0" indent="0">
              <a:spcBef>
                <a:spcPts val="400"/>
              </a:spcBef>
              <a:buSzPct val="68000"/>
              <a:buNone/>
            </a:pPr>
            <a:r>
              <a:rPr lang="en-US" dirty="0" err="1"/>
              <a:t>file.close</a:t>
            </a:r>
            <a:r>
              <a:rPr lang="en-US" dirty="0"/>
              <a:t>()</a:t>
            </a:r>
          </a:p>
        </p:txBody>
      </p:sp>
    </p:spTree>
    <p:extLst>
      <p:ext uri="{BB962C8B-B14F-4D97-AF65-F5344CB8AC3E}">
        <p14:creationId xmlns:p14="http://schemas.microsoft.com/office/powerpoint/2010/main" val="2950548712"/>
      </p:ext>
    </p:extLst>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US" dirty="0" smtClean="0"/>
              <a:t>f = open("demofile2.txt", "a")</a:t>
            </a:r>
            <a:br>
              <a:rPr lang="en-US" dirty="0" smtClean="0"/>
            </a:br>
            <a:r>
              <a:rPr lang="en-US" dirty="0" err="1" smtClean="0"/>
              <a:t>f.write</a:t>
            </a:r>
            <a:r>
              <a:rPr lang="en-US" dirty="0" smtClean="0"/>
              <a:t>("Now the file has more content!")</a:t>
            </a:r>
            <a:br>
              <a:rPr lang="en-US" dirty="0" smtClean="0"/>
            </a:br>
            <a:r>
              <a:rPr lang="en-US" dirty="0" err="1" smtClean="0"/>
              <a:t>f.close</a:t>
            </a:r>
            <a:r>
              <a:rPr lang="en-US" dirty="0" smtClean="0"/>
              <a:t>()</a:t>
            </a:r>
            <a:br>
              <a:rPr lang="en-US" dirty="0" smtClean="0"/>
            </a:br>
            <a:r>
              <a:rPr lang="en-US" dirty="0" smtClean="0"/>
              <a:t/>
            </a:r>
            <a:br>
              <a:rPr lang="en-US" dirty="0" smtClean="0"/>
            </a:br>
            <a:r>
              <a:rPr lang="en-US" dirty="0" smtClean="0"/>
              <a:t>#open and read the file after the appending:</a:t>
            </a:r>
            <a:br>
              <a:rPr lang="en-US" dirty="0" smtClean="0"/>
            </a:br>
            <a:r>
              <a:rPr lang="en-US" dirty="0" smtClean="0"/>
              <a:t>f = open("demofile2.txt", "r")</a:t>
            </a:r>
            <a:br>
              <a:rPr lang="en-US" dirty="0" smtClean="0"/>
            </a:br>
            <a:r>
              <a:rPr lang="en-US" dirty="0" smtClean="0"/>
              <a:t>print(</a:t>
            </a:r>
            <a:r>
              <a:rPr lang="en-US" dirty="0" err="1" smtClean="0"/>
              <a:t>f.read</a:t>
            </a:r>
            <a:r>
              <a:rPr lang="en-US" dirty="0" smtClean="0"/>
              <a:t>())</a:t>
            </a:r>
            <a:endParaRPr lang="en-US" dirty="0"/>
          </a:p>
        </p:txBody>
      </p:sp>
    </p:spTree>
  </p:cSld>
  <p:clrMapOvr>
    <a:masterClrMapping/>
  </p:clrMapOvr>
  <p:timing>
    <p:tnLst>
      <p:par>
        <p:cTn id="1" dur="indefinite" restart="never" nodeType="tmRoot"/>
      </p:par>
    </p:tnLst>
  </p:timing>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Write method</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f = open("demofile3.txt", "w")</a:t>
            </a:r>
            <a:br>
              <a:rPr lang="en-US" dirty="0" smtClean="0"/>
            </a:br>
            <a:r>
              <a:rPr lang="en-US" dirty="0" err="1" smtClean="0"/>
              <a:t>f.write</a:t>
            </a:r>
            <a:r>
              <a:rPr lang="en-US" dirty="0" smtClean="0"/>
              <a:t>("oops! I have deleted the content!")</a:t>
            </a:r>
            <a:br>
              <a:rPr lang="en-US" dirty="0" smtClean="0"/>
            </a:br>
            <a:r>
              <a:rPr lang="en-US" dirty="0" err="1" smtClean="0"/>
              <a:t>f.close</a:t>
            </a:r>
            <a:r>
              <a:rPr lang="en-US" dirty="0" smtClean="0"/>
              <a:t>()</a:t>
            </a:r>
            <a:br>
              <a:rPr lang="en-US" dirty="0" smtClean="0"/>
            </a:br>
            <a:r>
              <a:rPr lang="en-US" dirty="0" smtClean="0"/>
              <a:t/>
            </a:r>
            <a:br>
              <a:rPr lang="en-US" dirty="0" smtClean="0"/>
            </a:br>
            <a:r>
              <a:rPr lang="en-US" dirty="0" smtClean="0"/>
              <a:t>#open and read the file after </a:t>
            </a:r>
            <a:r>
              <a:rPr lang="en-US" smtClean="0"/>
              <a:t>the writing:</a:t>
            </a:r>
            <a:r>
              <a:rPr lang="en-US" dirty="0" smtClean="0"/>
              <a:t/>
            </a:r>
            <a:br>
              <a:rPr lang="en-US" dirty="0" smtClean="0"/>
            </a:br>
            <a:r>
              <a:rPr lang="en-US" dirty="0" smtClean="0"/>
              <a:t>f = open("demofile3.txt", "r")</a:t>
            </a:r>
            <a:br>
              <a:rPr lang="en-US" dirty="0" smtClean="0"/>
            </a:br>
            <a:r>
              <a:rPr lang="en-US" dirty="0" smtClean="0"/>
              <a:t>print(</a:t>
            </a:r>
            <a:r>
              <a:rPr lang="en-US" dirty="0" err="1" smtClean="0"/>
              <a:t>f.read</a:t>
            </a:r>
            <a:r>
              <a:rPr lang="en-US" dirty="0" smtClean="0"/>
              <a:t>())</a:t>
            </a:r>
            <a:endParaRPr lang="en-US" dirty="0"/>
          </a:p>
        </p:txBody>
      </p:sp>
    </p:spTree>
  </p:cSld>
  <p:clrMapOvr>
    <a:masterClrMapping/>
  </p:clrMapOvr>
  <p:timing>
    <p:tnLst>
      <p:par>
        <p:cTn id="1" dur="indefinite" restart="never" nodeType="tmRoot"/>
      </p:par>
    </p:tnLst>
  </p:timing>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Create a new file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"x" - Create - will create a file, returns an error if the file exist</a:t>
            </a:r>
          </a:p>
          <a:p>
            <a:r>
              <a:rPr lang="en-US" dirty="0" smtClean="0"/>
              <a:t>"a" - Append - will create a file if the specified file does not exist</a:t>
            </a:r>
          </a:p>
          <a:p>
            <a:r>
              <a:rPr lang="en-US" dirty="0" smtClean="0"/>
              <a:t>"w" - Write - will create a file if the specified file does not exist</a:t>
            </a:r>
          </a:p>
          <a:p>
            <a:r>
              <a:rPr lang="en-US" dirty="0"/>
              <a:t>f = open("myfile.txt", "x")</a:t>
            </a:r>
          </a:p>
          <a:p>
            <a:r>
              <a:rPr lang="en-US" dirty="0"/>
              <a:t>f = open("myfile.txt", "w")</a:t>
            </a:r>
          </a:p>
          <a:p>
            <a:pPr marL="0" indent="0">
              <a:buNone/>
            </a:pPr>
            <a:endParaRPr lang="en-US" dirty="0" smtClean="0"/>
          </a:p>
          <a:p>
            <a:pPr marL="0" indent="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MODULE OS:</a:t>
            </a:r>
            <a:endParaRPr lang="en-US" dirty="0"/>
          </a:p>
        </p:txBody>
      </p:sp>
      <p:sp>
        <p:nvSpPr>
          <p:cNvPr id="3" name="Content Placeholder 2"/>
          <p:cNvSpPr>
            <a:spLocks noGrp="1"/>
          </p:cNvSpPr>
          <p:nvPr>
            <p:ph idx="1"/>
          </p:nvPr>
        </p:nvSpPr>
        <p:spPr/>
        <p:txBody>
          <a:bodyPr>
            <a:normAutofit lnSpcReduction="10000"/>
          </a:bodyPr>
          <a:lstStyle/>
          <a:p>
            <a:pPr marL="365760" lvl="0" indent="-256053">
              <a:spcBef>
                <a:spcPts val="0"/>
              </a:spcBef>
              <a:buSzPct val="68000"/>
              <a:buFont typeface="Noto Sans Symbols"/>
              <a:buChar char="⮚"/>
            </a:pPr>
            <a:r>
              <a:rPr lang="en-IN" dirty="0"/>
              <a:t>Check if the file is exists or not and return True or False</a:t>
            </a:r>
          </a:p>
          <a:p>
            <a:pPr marL="109728" lvl="0" indent="0">
              <a:spcBef>
                <a:spcPts val="400"/>
              </a:spcBef>
              <a:buSzPct val="68000"/>
              <a:buNone/>
            </a:pPr>
            <a:r>
              <a:rPr lang="en-IN" dirty="0">
                <a:solidFill>
                  <a:schemeClr val="accent3"/>
                </a:solidFill>
              </a:rPr>
              <a:t>import</a:t>
            </a:r>
            <a:r>
              <a:rPr lang="en-IN" dirty="0"/>
              <a:t> </a:t>
            </a:r>
            <a:r>
              <a:rPr lang="en-IN" dirty="0" err="1"/>
              <a:t>os</a:t>
            </a:r>
            <a:endParaRPr lang="en-IN" dirty="0"/>
          </a:p>
          <a:p>
            <a:pPr marL="109728" lvl="0" indent="0">
              <a:spcBef>
                <a:spcPts val="400"/>
              </a:spcBef>
              <a:buSzPct val="68000"/>
              <a:buNone/>
            </a:pPr>
            <a:r>
              <a:rPr lang="en-IN" dirty="0" smtClean="0"/>
              <a:t>print(</a:t>
            </a:r>
            <a:r>
              <a:rPr lang="en-IN" dirty="0" err="1" smtClean="0"/>
              <a:t>os.path.exists</a:t>
            </a:r>
            <a:r>
              <a:rPr lang="en-IN" dirty="0" smtClean="0"/>
              <a:t>('E</a:t>
            </a:r>
            <a:r>
              <a:rPr lang="en-IN" dirty="0"/>
              <a:t>:\\</a:t>
            </a:r>
            <a:r>
              <a:rPr lang="en-IN" dirty="0" err="1"/>
              <a:t>CRanjani</a:t>
            </a:r>
            <a:r>
              <a:rPr lang="en-IN" dirty="0"/>
              <a:t>\\</a:t>
            </a:r>
            <a:r>
              <a:rPr lang="en-IN" dirty="0" smtClean="0"/>
              <a:t>mounika.txt‘))</a:t>
            </a:r>
          </a:p>
          <a:p>
            <a:pPr marL="109728" lvl="0" indent="0">
              <a:spcBef>
                <a:spcPts val="400"/>
              </a:spcBef>
              <a:buSzPct val="68000"/>
              <a:buNone/>
            </a:pPr>
            <a:r>
              <a:rPr lang="en-IN" dirty="0" smtClean="0">
                <a:solidFill>
                  <a:srgbClr val="0070C0"/>
                </a:solidFill>
              </a:rPr>
              <a:t>Output</a:t>
            </a:r>
            <a:r>
              <a:rPr lang="en-IN" dirty="0">
                <a:solidFill>
                  <a:srgbClr val="0070C0"/>
                </a:solidFill>
              </a:rPr>
              <a:t>:</a:t>
            </a:r>
            <a:endParaRPr lang="en-IN" dirty="0"/>
          </a:p>
          <a:p>
            <a:pPr marL="109728" lvl="0" indent="0">
              <a:spcBef>
                <a:spcPts val="400"/>
              </a:spcBef>
              <a:buSzPct val="68000"/>
              <a:buNone/>
            </a:pPr>
            <a:r>
              <a:rPr lang="en-IN" dirty="0">
                <a:solidFill>
                  <a:schemeClr val="accent3"/>
                </a:solidFill>
              </a:rPr>
              <a:t>True </a:t>
            </a:r>
            <a:r>
              <a:rPr lang="en-IN" dirty="0">
                <a:solidFill>
                  <a:srgbClr val="00B050"/>
                </a:solidFill>
                <a:sym typeface="Wingdings" panose="05000000000000000000" pitchFamily="2" charset="2"/>
              </a:rPr>
              <a:t>when the file was exist.</a:t>
            </a:r>
            <a:endParaRPr lang="en-IN" dirty="0">
              <a:solidFill>
                <a:srgbClr val="00B050"/>
              </a:solidFill>
            </a:endParaRPr>
          </a:p>
          <a:p>
            <a:pPr marL="109728" lvl="0" indent="0">
              <a:spcBef>
                <a:spcPts val="400"/>
              </a:spcBef>
              <a:buSzPct val="68000"/>
              <a:buNone/>
            </a:pPr>
            <a:r>
              <a:rPr lang="en-IN" dirty="0">
                <a:solidFill>
                  <a:schemeClr val="accent3"/>
                </a:solidFill>
              </a:rPr>
              <a:t>import</a:t>
            </a:r>
            <a:r>
              <a:rPr lang="en-IN" dirty="0"/>
              <a:t> </a:t>
            </a:r>
            <a:r>
              <a:rPr lang="en-IN" dirty="0" err="1"/>
              <a:t>os</a:t>
            </a:r>
            <a:endParaRPr lang="en-IN" dirty="0"/>
          </a:p>
          <a:p>
            <a:pPr marL="109728" lvl="0" indent="0">
              <a:spcBef>
                <a:spcPts val="400"/>
              </a:spcBef>
              <a:buSzPct val="68000"/>
              <a:buNone/>
            </a:pPr>
            <a:r>
              <a:rPr lang="en-IN" dirty="0" smtClean="0"/>
              <a:t>print(</a:t>
            </a:r>
            <a:r>
              <a:rPr lang="en-IN" dirty="0" err="1" smtClean="0"/>
              <a:t>os.path.exists</a:t>
            </a:r>
            <a:r>
              <a:rPr lang="en-IN" dirty="0" smtClean="0"/>
              <a:t>(‘E</a:t>
            </a:r>
            <a:r>
              <a:rPr lang="en-IN" dirty="0"/>
              <a:t>:\\</a:t>
            </a:r>
            <a:r>
              <a:rPr lang="en-IN" dirty="0" err="1"/>
              <a:t>CRanjani</a:t>
            </a:r>
            <a:r>
              <a:rPr lang="en-IN" dirty="0"/>
              <a:t>\\</a:t>
            </a:r>
            <a:r>
              <a:rPr lang="en-IN" dirty="0" smtClean="0"/>
              <a:t>mounikaa.txt‘))</a:t>
            </a:r>
          </a:p>
          <a:p>
            <a:pPr marL="109728" lvl="0" indent="0">
              <a:spcBef>
                <a:spcPts val="400"/>
              </a:spcBef>
              <a:buSzPct val="68000"/>
              <a:buNone/>
            </a:pPr>
            <a:r>
              <a:rPr lang="en-IN" dirty="0" smtClean="0">
                <a:solidFill>
                  <a:srgbClr val="0070C0"/>
                </a:solidFill>
              </a:rPr>
              <a:t>Output</a:t>
            </a:r>
            <a:r>
              <a:rPr lang="en-IN" dirty="0">
                <a:solidFill>
                  <a:srgbClr val="0070C0"/>
                </a:solidFill>
              </a:rPr>
              <a:t>:</a:t>
            </a:r>
            <a:endParaRPr lang="en-IN" dirty="0"/>
          </a:p>
          <a:p>
            <a:pPr marL="109728" lvl="0" indent="0">
              <a:spcBef>
                <a:spcPts val="400"/>
              </a:spcBef>
              <a:buSzPct val="68000"/>
              <a:buNone/>
            </a:pPr>
            <a:r>
              <a:rPr lang="en-IN" dirty="0">
                <a:solidFill>
                  <a:schemeClr val="accent3"/>
                </a:solidFill>
              </a:rPr>
              <a:t>False </a:t>
            </a:r>
            <a:r>
              <a:rPr lang="en-IN" dirty="0">
                <a:solidFill>
                  <a:srgbClr val="00B050"/>
                </a:solidFill>
                <a:sym typeface="Wingdings" panose="05000000000000000000" pitchFamily="2" charset="2"/>
              </a:rPr>
              <a:t>when the file was not exist.</a:t>
            </a:r>
            <a:endParaRPr lang="en-IN" dirty="0">
              <a:solidFill>
                <a:srgbClr val="00B050"/>
              </a:solidFill>
            </a:endParaRPr>
          </a:p>
          <a:p>
            <a:endParaRPr lang="en-US" dirty="0"/>
          </a:p>
        </p:txBody>
      </p:sp>
    </p:spTree>
    <p:extLst>
      <p:ext uri="{BB962C8B-B14F-4D97-AF65-F5344CB8AC3E}">
        <p14:creationId xmlns:p14="http://schemas.microsoft.com/office/powerpoint/2010/main" val="2101237526"/>
      </p:ext>
    </p:extLst>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447800"/>
            <a:ext cx="8229600" cy="4389120"/>
          </a:xfrm>
        </p:spPr>
        <p:txBody>
          <a:bodyPr>
            <a:normAutofit fontScale="92500" lnSpcReduction="20000"/>
          </a:bodyPr>
          <a:lstStyle/>
          <a:p>
            <a:pPr marL="109728" lvl="0" indent="0">
              <a:spcBef>
                <a:spcPts val="0"/>
              </a:spcBef>
              <a:buSzPts val="1836"/>
              <a:buNone/>
            </a:pPr>
            <a:r>
              <a:rPr lang="en-IN" dirty="0">
                <a:solidFill>
                  <a:srgbClr val="0070C0"/>
                </a:solidFill>
              </a:rPr>
              <a:t>Deleting the File:</a:t>
            </a:r>
            <a:endParaRPr lang="en-IN" dirty="0"/>
          </a:p>
          <a:p>
            <a:pPr marL="109728" lvl="0" indent="0">
              <a:spcBef>
                <a:spcPts val="400"/>
              </a:spcBef>
              <a:buSzPts val="1836"/>
              <a:buNone/>
            </a:pPr>
            <a:r>
              <a:rPr lang="en-IN" dirty="0">
                <a:solidFill>
                  <a:srgbClr val="0070C0"/>
                </a:solidFill>
              </a:rPr>
              <a:t>   </a:t>
            </a:r>
            <a:r>
              <a:rPr lang="en-IN" dirty="0"/>
              <a:t>It remove the file permanently from system.</a:t>
            </a:r>
          </a:p>
          <a:p>
            <a:pPr marL="109728" lvl="0" indent="0">
              <a:spcBef>
                <a:spcPts val="400"/>
              </a:spcBef>
              <a:buSzPts val="1836"/>
              <a:buNone/>
            </a:pPr>
            <a:r>
              <a:rPr lang="en-IN" dirty="0">
                <a:solidFill>
                  <a:srgbClr val="0070C0"/>
                </a:solidFill>
              </a:rPr>
              <a:t>Example1:</a:t>
            </a:r>
          </a:p>
          <a:p>
            <a:pPr marL="109728" lvl="0" indent="0">
              <a:spcBef>
                <a:spcPts val="400"/>
              </a:spcBef>
              <a:buSzPts val="1836"/>
              <a:buNone/>
            </a:pPr>
            <a:r>
              <a:rPr lang="en-IN" dirty="0">
                <a:solidFill>
                  <a:srgbClr val="FF6600"/>
                </a:solidFill>
              </a:rPr>
              <a:t>Import</a:t>
            </a:r>
            <a:r>
              <a:rPr lang="en-IN" dirty="0"/>
              <a:t> </a:t>
            </a:r>
            <a:r>
              <a:rPr lang="en-IN" dirty="0" err="1"/>
              <a:t>os</a:t>
            </a:r>
            <a:r>
              <a:rPr lang="en-IN" dirty="0"/>
              <a:t>:</a:t>
            </a:r>
          </a:p>
          <a:p>
            <a:pPr marL="109728" lvl="0" indent="0">
              <a:spcBef>
                <a:spcPts val="400"/>
              </a:spcBef>
              <a:buSzPts val="1836"/>
              <a:buNone/>
            </a:pPr>
            <a:r>
              <a:rPr lang="en-IN" dirty="0" err="1">
                <a:solidFill>
                  <a:srgbClr val="7030A0"/>
                </a:solidFill>
              </a:rPr>
              <a:t>o</a:t>
            </a:r>
            <a:r>
              <a:rPr lang="en-IN" dirty="0" err="1" smtClean="0">
                <a:solidFill>
                  <a:srgbClr val="7030A0"/>
                </a:solidFill>
              </a:rPr>
              <a:t>s.remove</a:t>
            </a:r>
            <a:r>
              <a:rPr lang="en-IN" dirty="0"/>
              <a:t>(("C:\\Users\\LIVEWIRE\\Desktop\\</a:t>
            </a:r>
            <a:r>
              <a:rPr lang="en-IN" dirty="0" err="1"/>
              <a:t>kalai</a:t>
            </a:r>
            <a:r>
              <a:rPr lang="en-IN" dirty="0"/>
              <a:t>\\test4.py")</a:t>
            </a:r>
            <a:endParaRPr lang="en-IN" dirty="0">
              <a:solidFill>
                <a:srgbClr val="00B050"/>
              </a:solidFill>
            </a:endParaRPr>
          </a:p>
          <a:p>
            <a:pPr marL="109728" lvl="0" indent="0">
              <a:spcBef>
                <a:spcPts val="400"/>
              </a:spcBef>
              <a:buSzPts val="1836"/>
              <a:buNone/>
            </a:pPr>
            <a:r>
              <a:rPr lang="en-IN" dirty="0">
                <a:solidFill>
                  <a:srgbClr val="0070C0"/>
                </a:solidFill>
              </a:rPr>
              <a:t>Example2:</a:t>
            </a:r>
          </a:p>
          <a:p>
            <a:pPr marL="109728" indent="0">
              <a:buSzPts val="1836"/>
              <a:buNone/>
            </a:pPr>
            <a:r>
              <a:rPr lang="en-IN" dirty="0">
                <a:solidFill>
                  <a:srgbClr val="00B050"/>
                </a:solidFill>
              </a:rPr>
              <a:t>Removing the directory or folder:</a:t>
            </a:r>
            <a:endParaRPr lang="en-IN" dirty="0">
              <a:solidFill>
                <a:srgbClr val="0070C0"/>
              </a:solidFill>
            </a:endParaRPr>
          </a:p>
          <a:p>
            <a:pPr marL="109728" lvl="0" indent="0">
              <a:buSzPts val="1836"/>
              <a:buNone/>
            </a:pPr>
            <a:r>
              <a:rPr lang="en-IN" dirty="0">
                <a:solidFill>
                  <a:srgbClr val="00B050"/>
                </a:solidFill>
              </a:rPr>
              <a:t>It removes empty folder only</a:t>
            </a:r>
            <a:endParaRPr lang="en-IN" dirty="0"/>
          </a:p>
          <a:p>
            <a:pPr marL="109728" lvl="0" indent="0">
              <a:spcBef>
                <a:spcPts val="400"/>
              </a:spcBef>
              <a:buSzPts val="1836"/>
              <a:buNone/>
            </a:pPr>
            <a:r>
              <a:rPr lang="en-IN" dirty="0">
                <a:solidFill>
                  <a:srgbClr val="FF6600"/>
                </a:solidFill>
              </a:rPr>
              <a:t>Import</a:t>
            </a:r>
            <a:r>
              <a:rPr lang="en-IN" dirty="0"/>
              <a:t> </a:t>
            </a:r>
            <a:r>
              <a:rPr lang="en-IN" dirty="0" err="1"/>
              <a:t>os</a:t>
            </a:r>
            <a:endParaRPr lang="en-IN" dirty="0"/>
          </a:p>
          <a:p>
            <a:pPr marL="109728" lvl="0" indent="0">
              <a:spcBef>
                <a:spcPts val="400"/>
              </a:spcBef>
              <a:buSzPts val="1836"/>
              <a:buNone/>
            </a:pPr>
            <a:r>
              <a:rPr lang="en-IN" dirty="0" err="1">
                <a:solidFill>
                  <a:srgbClr val="7030A0"/>
                </a:solidFill>
              </a:rPr>
              <a:t>Os.rmdir</a:t>
            </a:r>
            <a:r>
              <a:rPr lang="en-IN" dirty="0"/>
              <a:t>(C:\\Users\\LIVEWIRE\\Desktop\\</a:t>
            </a:r>
            <a:r>
              <a:rPr lang="en-IN" dirty="0" err="1"/>
              <a:t>kalai</a:t>
            </a:r>
            <a:endParaRPr lang="en-IN" dirty="0"/>
          </a:p>
          <a:p>
            <a:pPr marL="109728" lvl="0" indent="0">
              <a:spcBef>
                <a:spcPts val="400"/>
              </a:spcBef>
              <a:buSzPts val="1836"/>
              <a:buNone/>
            </a:pPr>
            <a:r>
              <a:rPr lang="en-IN" dirty="0"/>
              <a:t>\\sample”)</a:t>
            </a:r>
          </a:p>
          <a:p>
            <a:pPr marL="0" indent="0">
              <a:buNone/>
            </a:pPr>
            <a:endParaRPr lang="en-US" dirty="0"/>
          </a:p>
        </p:txBody>
      </p:sp>
    </p:spTree>
    <p:extLst>
      <p:ext uri="{BB962C8B-B14F-4D97-AF65-F5344CB8AC3E}">
        <p14:creationId xmlns:p14="http://schemas.microsoft.com/office/powerpoint/2010/main" val="522476620"/>
      </p:ext>
    </p:extLst>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delete file</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To delete a file, you must import the OS module, and run its </a:t>
            </a:r>
            <a:r>
              <a:rPr lang="en-US" dirty="0" err="1" smtClean="0"/>
              <a:t>os.remove</a:t>
            </a:r>
            <a:r>
              <a:rPr lang="en-US" dirty="0" smtClean="0"/>
              <a:t>() function:</a:t>
            </a:r>
          </a:p>
          <a:p>
            <a:r>
              <a:rPr lang="en-US" dirty="0" smtClean="0"/>
              <a:t>Example</a:t>
            </a:r>
          </a:p>
          <a:p>
            <a:r>
              <a:rPr lang="en-US" dirty="0" smtClean="0"/>
              <a:t>Remove the file "demofile.txt":</a:t>
            </a:r>
          </a:p>
          <a:p>
            <a:r>
              <a:rPr lang="en-US" dirty="0" smtClean="0"/>
              <a:t>import </a:t>
            </a:r>
            <a:r>
              <a:rPr lang="en-US" dirty="0" err="1" smtClean="0"/>
              <a:t>os</a:t>
            </a:r>
            <a:r>
              <a:rPr lang="en-US" dirty="0" smtClean="0"/>
              <a:t/>
            </a:r>
            <a:br>
              <a:rPr lang="en-US" dirty="0" smtClean="0"/>
            </a:br>
            <a:r>
              <a:rPr lang="en-US" dirty="0" err="1" smtClean="0"/>
              <a:t>os.remove</a:t>
            </a:r>
            <a:r>
              <a:rPr lang="en-US" dirty="0" smtClean="0"/>
              <a:t>("demofile.txt")</a:t>
            </a:r>
          </a:p>
          <a:p>
            <a:r>
              <a:rPr lang="en-US" dirty="0"/>
              <a:t>import </a:t>
            </a:r>
            <a:r>
              <a:rPr lang="en-US" dirty="0" err="1" smtClean="0"/>
              <a:t>os</a:t>
            </a:r>
            <a:endParaRPr lang="en-US" dirty="0"/>
          </a:p>
          <a:p>
            <a:pPr marL="0" indent="0">
              <a:buNone/>
            </a:pPr>
            <a:r>
              <a:rPr lang="en-US" dirty="0" smtClean="0"/>
              <a:t>    </a:t>
            </a:r>
            <a:r>
              <a:rPr lang="en-US" dirty="0" err="1" smtClean="0"/>
              <a:t>os.remove</a:t>
            </a:r>
            <a:r>
              <a:rPr lang="en-US" dirty="0"/>
              <a:t>('E:\\</a:t>
            </a:r>
            <a:r>
              <a:rPr lang="en-US" dirty="0" err="1"/>
              <a:t>CRanjani</a:t>
            </a:r>
            <a:r>
              <a:rPr lang="en-US" dirty="0"/>
              <a:t>\\mounika.txt')</a:t>
            </a:r>
          </a:p>
          <a:p>
            <a:pPr marL="0" indent="0">
              <a:buNone/>
            </a:pPr>
            <a:r>
              <a:rPr lang="en-US" dirty="0" smtClean="0"/>
              <a:t/>
            </a:r>
            <a:br>
              <a:rPr lang="en-US" dirty="0" smtClean="0"/>
            </a:br>
            <a:endParaRPr lang="en-US" dirty="0"/>
          </a:p>
        </p:txBody>
      </p:sp>
    </p:spTree>
  </p:cSld>
  <p:clrMapOvr>
    <a:masterClrMapping/>
  </p:clrMapOvr>
  <p:timing>
    <p:tnLst>
      <p:par>
        <p:cTn id="1" dur="indefinite" restart="never" nodeType="tmRoot"/>
      </p:par>
    </p:tnLst>
  </p:timing>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Check if the file exist</a:t>
            </a:r>
            <a:endParaRPr lang="en-US" dirty="0">
              <a:latin typeface="Algerian" pitchFamily="82" charset="0"/>
            </a:endParaRPr>
          </a:p>
        </p:txBody>
      </p:sp>
      <p:sp>
        <p:nvSpPr>
          <p:cNvPr id="3" name="Content Placeholder 2"/>
          <p:cNvSpPr>
            <a:spLocks noGrp="1"/>
          </p:cNvSpPr>
          <p:nvPr>
            <p:ph idx="1"/>
          </p:nvPr>
        </p:nvSpPr>
        <p:spPr/>
        <p:txBody>
          <a:bodyPr/>
          <a:lstStyle/>
          <a:p>
            <a:endParaRPr lang="en-US" dirty="0" smtClean="0"/>
          </a:p>
          <a:p>
            <a:r>
              <a:rPr lang="en-US" dirty="0" smtClean="0"/>
              <a:t>Example:</a:t>
            </a:r>
          </a:p>
          <a:p>
            <a:pPr marL="0" indent="0">
              <a:buNone/>
            </a:pPr>
            <a:r>
              <a:rPr lang="en-US" dirty="0" smtClean="0"/>
              <a:t>import </a:t>
            </a:r>
            <a:r>
              <a:rPr lang="en-US" dirty="0" err="1" smtClean="0"/>
              <a:t>os</a:t>
            </a:r>
            <a:r>
              <a:rPr lang="en-US" dirty="0" smtClean="0"/>
              <a:t/>
            </a:r>
            <a:br>
              <a:rPr lang="en-US" dirty="0" smtClean="0"/>
            </a:br>
            <a:r>
              <a:rPr lang="en-US" dirty="0" smtClean="0"/>
              <a:t>if </a:t>
            </a:r>
            <a:r>
              <a:rPr lang="en-US" dirty="0" err="1" smtClean="0"/>
              <a:t>os.path.exists</a:t>
            </a:r>
            <a:r>
              <a:rPr lang="en-US" dirty="0" smtClean="0"/>
              <a:t>("demofile.txt"):</a:t>
            </a:r>
            <a:br>
              <a:rPr lang="en-US" dirty="0" smtClean="0"/>
            </a:br>
            <a:r>
              <a:rPr lang="en-US" dirty="0" smtClean="0"/>
              <a:t>  </a:t>
            </a:r>
            <a:r>
              <a:rPr lang="en-US" dirty="0" err="1" smtClean="0"/>
              <a:t>os.remove</a:t>
            </a:r>
            <a:r>
              <a:rPr lang="en-US" dirty="0" smtClean="0"/>
              <a:t>("demofile.txt")</a:t>
            </a:r>
            <a:br>
              <a:rPr lang="en-US" dirty="0" smtClean="0"/>
            </a:br>
            <a:r>
              <a:rPr lang="en-US" dirty="0" smtClean="0"/>
              <a:t>else:</a:t>
            </a:r>
            <a:br>
              <a:rPr lang="en-US" dirty="0" smtClean="0"/>
            </a:br>
            <a:r>
              <a:rPr lang="en-US" dirty="0" smtClean="0"/>
              <a:t>  print("The file does not exist")</a:t>
            </a:r>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19800"/>
          </a:xfrm>
        </p:spPr>
        <p:txBody>
          <a:bodyPr>
            <a:normAutofit/>
          </a:bodyPr>
          <a:lstStyle/>
          <a:p>
            <a:pPr marL="0" indent="0">
              <a:buNone/>
            </a:pPr>
            <a:r>
              <a:rPr lang="en-US" sz="2200" b="1" dirty="0" smtClean="0"/>
              <a:t>What </a:t>
            </a:r>
            <a:r>
              <a:rPr lang="en-US" sz="2200" b="1" dirty="0"/>
              <a:t>can Python do?</a:t>
            </a:r>
          </a:p>
          <a:p>
            <a:r>
              <a:rPr lang="en-US" sz="1700" dirty="0"/>
              <a:t>Python can be used on a server to create web applications.</a:t>
            </a:r>
          </a:p>
          <a:p>
            <a:r>
              <a:rPr lang="en-US" sz="1700" dirty="0"/>
              <a:t>Python can be used alongside software to create workflows.</a:t>
            </a:r>
          </a:p>
          <a:p>
            <a:r>
              <a:rPr lang="en-US" sz="1700" dirty="0"/>
              <a:t>Python can connect to database systems. It can also read and modify files.</a:t>
            </a:r>
          </a:p>
          <a:p>
            <a:r>
              <a:rPr lang="en-US" sz="1700" dirty="0"/>
              <a:t>Python can be used to handle big data and perform complex mathematics</a:t>
            </a:r>
            <a:r>
              <a:rPr lang="en-US" sz="1700" dirty="0" smtClean="0"/>
              <a:t>.</a:t>
            </a:r>
          </a:p>
          <a:p>
            <a:pPr marL="0" indent="0">
              <a:buNone/>
            </a:pPr>
            <a:endParaRPr lang="en-US" sz="1700" dirty="0"/>
          </a:p>
          <a:p>
            <a:pPr marL="0" indent="0">
              <a:buNone/>
            </a:pPr>
            <a:r>
              <a:rPr lang="en-US" sz="2200" b="1" dirty="0"/>
              <a:t>Why Python?</a:t>
            </a:r>
          </a:p>
          <a:p>
            <a:r>
              <a:rPr lang="en-US" sz="1900" dirty="0"/>
              <a:t>Python works on different platforms (Windows, Mac, Linux, Raspberry Pi, </a:t>
            </a:r>
            <a:r>
              <a:rPr lang="en-US" sz="1900" dirty="0" err="1"/>
              <a:t>etc</a:t>
            </a:r>
            <a:r>
              <a:rPr lang="en-US" sz="1900" dirty="0"/>
              <a:t>).</a:t>
            </a:r>
          </a:p>
          <a:p>
            <a:r>
              <a:rPr lang="en-US" sz="1900" dirty="0"/>
              <a:t>Python has a simple syntax similar to the English language.</a:t>
            </a:r>
          </a:p>
          <a:p>
            <a:r>
              <a:rPr lang="en-US" sz="1900" dirty="0"/>
              <a:t>Python has syntax that allows developers to write programs with fewer lines than some other programming languages.</a:t>
            </a:r>
          </a:p>
          <a:p>
            <a:r>
              <a:rPr lang="en-US" sz="1900" dirty="0"/>
              <a:t>Python runs on an interpreter system, meaning that code can be executed as soon as it is written. This means that prototyping can be very quick.</a:t>
            </a:r>
          </a:p>
          <a:p>
            <a:r>
              <a:rPr lang="en-US" sz="1900" dirty="0"/>
              <a:t>Python can be treated in a procedural way, an object-oriented way or a functional way.</a:t>
            </a:r>
          </a:p>
          <a:p>
            <a:pPr marL="0" indent="0">
              <a:buNone/>
            </a:pPr>
            <a:endParaRPr 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2.Python comments</a:t>
            </a:r>
            <a:endParaRPr lang="en-US" dirty="0">
              <a:latin typeface="Algerian" pitchFamily="82" charset="0"/>
            </a:endParaRPr>
          </a:p>
        </p:txBody>
      </p:sp>
      <p:sp>
        <p:nvSpPr>
          <p:cNvPr id="5" name="Content Placeholder 4"/>
          <p:cNvSpPr>
            <a:spLocks noGrp="1"/>
          </p:cNvSpPr>
          <p:nvPr>
            <p:ph idx="1"/>
          </p:nvPr>
        </p:nvSpPr>
        <p:spPr/>
        <p:txBody>
          <a:bodyPr/>
          <a:lstStyle/>
          <a:p>
            <a:r>
              <a:rPr lang="en-US" dirty="0" smtClean="0"/>
              <a:t># </a:t>
            </a:r>
            <a:r>
              <a:rPr lang="en-US" dirty="0" smtClean="0">
                <a:latin typeface="Times New Roman" pitchFamily="18" charset="0"/>
                <a:cs typeface="Times New Roman" pitchFamily="18" charset="0"/>
              </a:rPr>
              <a:t>Single Line Comment</a:t>
            </a:r>
          </a:p>
          <a:p>
            <a:r>
              <a:rPr lang="en-US" dirty="0" smtClean="0">
                <a:latin typeface="Times New Roman" pitchFamily="18" charset="0"/>
                <a:cs typeface="Times New Roman" pitchFamily="18" charset="0"/>
              </a:rPr>
              <a:t>”””Multi Line comment</a:t>
            </a:r>
            <a:r>
              <a:rPr lang="en-US" dirty="0" smtClean="0"/>
              <a:t>”””</a:t>
            </a:r>
          </a:p>
          <a:p>
            <a:pPr>
              <a:buNone/>
            </a:pPr>
            <a:r>
              <a:rPr lang="en-US" dirty="0" smtClean="0"/>
              <a:t/>
            </a:r>
            <a:br>
              <a:rPr lang="en-US" dirty="0" smtClean="0"/>
            </a:br>
            <a:endParaRPr lang="en-US" dirty="0" smtClean="0"/>
          </a:p>
        </p:txBody>
      </p:sp>
      <p:pic>
        <p:nvPicPr>
          <p:cNvPr id="6" name="Picture 5" descr="image9.jpg"/>
          <p:cNvPicPr>
            <a:picLocks noChangeAspect="1"/>
          </p:cNvPicPr>
          <p:nvPr/>
        </p:nvPicPr>
        <p:blipFill>
          <a:blip r:embed="rId2"/>
          <a:stretch>
            <a:fillRect/>
          </a:stretch>
        </p:blipFill>
        <p:spPr>
          <a:xfrm>
            <a:off x="4343400" y="2933700"/>
            <a:ext cx="4800600" cy="3924300"/>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Delete folder</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To delete an entire folder, use the </a:t>
            </a:r>
            <a:r>
              <a:rPr lang="en-US" dirty="0" err="1" smtClean="0"/>
              <a:t>os.rmdir</a:t>
            </a:r>
            <a:r>
              <a:rPr lang="en-US" dirty="0" smtClean="0"/>
              <a:t>() method:</a:t>
            </a:r>
          </a:p>
          <a:p>
            <a:r>
              <a:rPr lang="en-US" dirty="0" smtClean="0"/>
              <a:t>Example</a:t>
            </a:r>
          </a:p>
          <a:p>
            <a:r>
              <a:rPr lang="en-US" dirty="0" smtClean="0"/>
              <a:t>Remove the folder "</a:t>
            </a:r>
            <a:r>
              <a:rPr lang="en-US" dirty="0" err="1" smtClean="0"/>
              <a:t>myfolder</a:t>
            </a:r>
            <a:r>
              <a:rPr lang="en-US" dirty="0" smtClean="0"/>
              <a:t>":</a:t>
            </a:r>
          </a:p>
          <a:p>
            <a:r>
              <a:rPr lang="en-US" dirty="0" smtClean="0"/>
              <a:t>import </a:t>
            </a:r>
            <a:r>
              <a:rPr lang="en-US" dirty="0" err="1" smtClean="0"/>
              <a:t>os</a:t>
            </a:r>
            <a:r>
              <a:rPr lang="en-US" dirty="0" smtClean="0"/>
              <a:t/>
            </a:r>
            <a:br>
              <a:rPr lang="en-US" dirty="0" smtClean="0"/>
            </a:br>
            <a:r>
              <a:rPr lang="en-US" dirty="0" err="1" smtClean="0"/>
              <a:t>os.rmdir</a:t>
            </a:r>
            <a:r>
              <a:rPr lang="en-US" dirty="0" smtClean="0"/>
              <a:t>("</a:t>
            </a:r>
            <a:r>
              <a:rPr lang="en-US" dirty="0" err="1" smtClean="0"/>
              <a:t>myfolder</a:t>
            </a:r>
            <a:r>
              <a:rPr lang="en-US" dirty="0" smtClean="0"/>
              <a:t>")</a:t>
            </a:r>
          </a:p>
          <a:p>
            <a:r>
              <a:rPr lang="en-US" b="1" dirty="0" smtClean="0"/>
              <a:t>Note:</a:t>
            </a:r>
            <a:r>
              <a:rPr lang="en-US" dirty="0" smtClean="0"/>
              <a:t> You can only remove </a:t>
            </a:r>
            <a:r>
              <a:rPr lang="en-US" i="1" dirty="0" smtClean="0"/>
              <a:t>empty</a:t>
            </a:r>
            <a:r>
              <a:rPr lang="en-US" dirty="0" smtClean="0"/>
              <a:t> folders.</a:t>
            </a:r>
            <a:endParaRPr lang="en-US" dirty="0"/>
          </a:p>
        </p:txBody>
      </p:sp>
    </p:spTree>
  </p:cSld>
  <p:clrMapOvr>
    <a:masterClrMapping/>
  </p:clrMapOvr>
  <p:timing>
    <p:tnLst>
      <p:par>
        <p:cTn id="1" dur="indefinite" restart="never" nodeType="tmRoot"/>
      </p:par>
    </p:tnLst>
  </p:timing>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066800"/>
          </a:xfrm>
        </p:spPr>
        <p:txBody>
          <a:bodyPr/>
          <a:lstStyle/>
          <a:p>
            <a:r>
              <a:rPr lang="en-US" dirty="0" smtClean="0"/>
              <a:t>Exception Handling</a:t>
            </a:r>
            <a:endParaRPr lang="en-US" dirty="0"/>
          </a:p>
        </p:txBody>
      </p:sp>
      <p:pic>
        <p:nvPicPr>
          <p:cNvPr id="4" name="Content Placeholder 3" descr="maxresdefault.jpg"/>
          <p:cNvPicPr>
            <a:picLocks noGrp="1" noChangeAspect="1"/>
          </p:cNvPicPr>
          <p:nvPr>
            <p:ph idx="1"/>
          </p:nvPr>
        </p:nvPicPr>
        <p:blipFill>
          <a:blip r:embed="rId2"/>
          <a:stretch>
            <a:fillRect/>
          </a:stretch>
        </p:blipFill>
        <p:spPr>
          <a:xfrm>
            <a:off x="670278" y="1935164"/>
            <a:ext cx="7787922" cy="4380706"/>
          </a:xfr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Exception handling:</a:t>
            </a:r>
            <a:endParaRPr lang="en-US" dirty="0"/>
          </a:p>
        </p:txBody>
      </p:sp>
      <p:sp>
        <p:nvSpPr>
          <p:cNvPr id="3" name="Content Placeholder 2"/>
          <p:cNvSpPr>
            <a:spLocks noGrp="1"/>
          </p:cNvSpPr>
          <p:nvPr>
            <p:ph idx="1"/>
          </p:nvPr>
        </p:nvSpPr>
        <p:spPr>
          <a:xfrm>
            <a:off x="457200" y="1447800"/>
            <a:ext cx="8229600" cy="4876800"/>
          </a:xfrm>
        </p:spPr>
        <p:txBody>
          <a:bodyPr>
            <a:normAutofit/>
          </a:bodyPr>
          <a:lstStyle/>
          <a:p>
            <a:pPr>
              <a:buFont typeface="Arial" panose="020B0604020202020204" pitchFamily="34" charset="0"/>
              <a:buChar char="•"/>
            </a:pPr>
            <a:r>
              <a:rPr lang="en-US" dirty="0"/>
              <a:t>Error in Python can be of two types i.e. </a:t>
            </a:r>
            <a:r>
              <a:rPr lang="en-US" u="sng" dirty="0">
                <a:hlinkClick r:id="rId2"/>
              </a:rPr>
              <a:t>Syntax errors and Exceptions</a:t>
            </a:r>
            <a:r>
              <a:rPr lang="en-US" dirty="0"/>
              <a:t>. Errors are problems in a program due to which the program will stop the execution. </a:t>
            </a:r>
            <a:endParaRPr lang="en-US" dirty="0" smtClean="0"/>
          </a:p>
          <a:p>
            <a:pPr>
              <a:buFont typeface="Arial" panose="020B0604020202020204" pitchFamily="34" charset="0"/>
              <a:buChar char="•"/>
            </a:pPr>
            <a:r>
              <a:rPr lang="en-US" dirty="0" smtClean="0"/>
              <a:t>On </a:t>
            </a:r>
            <a:r>
              <a:rPr lang="en-US" dirty="0"/>
              <a:t>the other hand, exceptions are raised when some internal events occur which change the normal flow of the program. </a:t>
            </a:r>
            <a:endParaRPr lang="en-US" dirty="0" smtClean="0"/>
          </a:p>
          <a:p>
            <a:pPr lvl="0">
              <a:buFont typeface="Arial" panose="020B0604020202020204" pitchFamily="34" charset="0"/>
              <a:buChar char="•"/>
            </a:pPr>
            <a:r>
              <a:rPr lang="en-US" dirty="0"/>
              <a:t>Used to handle the unexpected errors which means run time errors occurred when the user give wrong inputs.</a:t>
            </a:r>
          </a:p>
          <a:p>
            <a:pPr marL="0" indent="0">
              <a:buNone/>
            </a:pPr>
            <a:endParaRPr lang="en-US" dirty="0" smtClean="0"/>
          </a:p>
          <a:p>
            <a:pPr marL="0" indent="0">
              <a:buNone/>
            </a:pPr>
            <a:endParaRPr lang="en-US" dirty="0"/>
          </a:p>
        </p:txBody>
      </p:sp>
    </p:spTree>
    <p:extLst>
      <p:ext uri="{BB962C8B-B14F-4D97-AF65-F5344CB8AC3E}">
        <p14:creationId xmlns:p14="http://schemas.microsoft.com/office/powerpoint/2010/main" val="544321966"/>
      </p:ext>
    </p:extLst>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lstStyle/>
          <a:p>
            <a:pPr marL="109728" lvl="0" indent="0">
              <a:spcBef>
                <a:spcPts val="400"/>
              </a:spcBef>
              <a:buSzPts val="1836"/>
              <a:buNone/>
            </a:pPr>
            <a:r>
              <a:rPr lang="en-IN" dirty="0">
                <a:solidFill>
                  <a:srgbClr val="0070C0"/>
                </a:solidFill>
              </a:rPr>
              <a:t>Type of Errors</a:t>
            </a:r>
            <a:r>
              <a:rPr lang="en-IN" dirty="0"/>
              <a:t>:</a:t>
            </a:r>
          </a:p>
          <a:p>
            <a:pPr marL="681228" lvl="0" indent="-571500">
              <a:spcBef>
                <a:spcPts val="400"/>
              </a:spcBef>
              <a:buSzPts val="1836"/>
              <a:buFont typeface="Lucida Sans"/>
              <a:buAutoNum type="romanUcPeriod"/>
            </a:pPr>
            <a:r>
              <a:rPr lang="en-IN" dirty="0"/>
              <a:t>Compile time error(syntax error)</a:t>
            </a:r>
          </a:p>
          <a:p>
            <a:pPr marL="681228" lvl="0" indent="-571500">
              <a:spcBef>
                <a:spcPts val="400"/>
              </a:spcBef>
              <a:buSzPts val="1836"/>
              <a:buFont typeface="Lucida Sans"/>
              <a:buAutoNum type="romanUcPeriod"/>
            </a:pPr>
            <a:r>
              <a:rPr lang="en-IN" dirty="0"/>
              <a:t>Logical Error (wrong output)</a:t>
            </a:r>
          </a:p>
          <a:p>
            <a:pPr marL="681228" lvl="0" indent="-571500">
              <a:spcBef>
                <a:spcPts val="400"/>
              </a:spcBef>
              <a:buSzPts val="1836"/>
              <a:buFont typeface="Lucida Sans"/>
              <a:buAutoNum type="romanUcPeriod"/>
            </a:pPr>
            <a:r>
              <a:rPr lang="en-IN" dirty="0"/>
              <a:t>Run time </a:t>
            </a:r>
            <a:r>
              <a:rPr lang="en-IN" dirty="0" smtClean="0"/>
              <a:t>Error</a:t>
            </a:r>
          </a:p>
          <a:p>
            <a:pPr marL="681228" lvl="0" indent="-571500">
              <a:spcBef>
                <a:spcPts val="400"/>
              </a:spcBef>
              <a:buSzPts val="1836"/>
              <a:buFont typeface="Lucida Sans"/>
              <a:buAutoNum type="romanUcPeriod"/>
            </a:pPr>
            <a:endParaRPr lang="en-IN" dirty="0"/>
          </a:p>
          <a:p>
            <a:pPr marL="109728" lvl="0" indent="0">
              <a:spcBef>
                <a:spcPts val="400"/>
              </a:spcBef>
              <a:buSzPts val="1836"/>
              <a:buNone/>
            </a:pPr>
            <a:endParaRPr lang="en-IN" dirty="0"/>
          </a:p>
          <a:p>
            <a:pPr marL="109728" lvl="0" indent="0">
              <a:spcBef>
                <a:spcPts val="400"/>
              </a:spcBef>
              <a:buSzPts val="1836"/>
              <a:buNone/>
            </a:pPr>
            <a:r>
              <a:rPr lang="en-IN" dirty="0">
                <a:solidFill>
                  <a:srgbClr val="0070C0"/>
                </a:solidFill>
              </a:rPr>
              <a:t>Types of Run time Errors:</a:t>
            </a:r>
            <a:endParaRPr lang="en-IN" dirty="0"/>
          </a:p>
          <a:p>
            <a:pPr marL="624078" lvl="0" indent="-514350">
              <a:spcBef>
                <a:spcPts val="400"/>
              </a:spcBef>
              <a:buSzPts val="1836"/>
              <a:buFont typeface="Lucida Sans"/>
              <a:buAutoNum type="arabicParenR"/>
            </a:pPr>
            <a:r>
              <a:rPr lang="en-IN" dirty="0">
                <a:solidFill>
                  <a:srgbClr val="FF0000"/>
                </a:solidFill>
              </a:rPr>
              <a:t>Name Error: </a:t>
            </a:r>
            <a:r>
              <a:rPr lang="en-IN" dirty="0"/>
              <a:t>wrong variable declaration.</a:t>
            </a:r>
          </a:p>
          <a:p>
            <a:pPr marL="624078" lvl="0" indent="-514350">
              <a:spcBef>
                <a:spcPts val="400"/>
              </a:spcBef>
              <a:buSzPts val="1836"/>
              <a:buFont typeface="Lucida Sans"/>
              <a:buAutoNum type="arabicParenR"/>
            </a:pPr>
            <a:r>
              <a:rPr lang="en-IN" dirty="0">
                <a:solidFill>
                  <a:srgbClr val="FF0000"/>
                </a:solidFill>
              </a:rPr>
              <a:t>Type Error: </a:t>
            </a:r>
            <a:r>
              <a:rPr lang="en-IN" dirty="0"/>
              <a:t>using invalid data types and operation.</a:t>
            </a:r>
          </a:p>
          <a:p>
            <a:pPr marL="0" indent="0">
              <a:buNone/>
            </a:pPr>
            <a:endParaRPr lang="en-US" dirty="0"/>
          </a:p>
        </p:txBody>
      </p:sp>
    </p:spTree>
    <p:extLst>
      <p:ext uri="{BB962C8B-B14F-4D97-AF65-F5344CB8AC3E}">
        <p14:creationId xmlns:p14="http://schemas.microsoft.com/office/powerpoint/2010/main" val="1249965976"/>
      </p:ext>
    </p:extLst>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Example:</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600200"/>
            <a:ext cx="8229600" cy="151322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267200"/>
            <a:ext cx="7848600" cy="1914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42739908"/>
      </p:ext>
    </p:extLst>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5486400"/>
          </a:xfrm>
        </p:spPr>
        <p:txBody>
          <a:bodyPr>
            <a:normAutofit/>
          </a:bodyPr>
          <a:lstStyle/>
          <a:p>
            <a:pPr marL="109728" lvl="0" indent="0">
              <a:spcBef>
                <a:spcPts val="0"/>
              </a:spcBef>
              <a:buSzPts val="1836"/>
              <a:buNone/>
            </a:pPr>
            <a:r>
              <a:rPr lang="en-US" dirty="0">
                <a:solidFill>
                  <a:srgbClr val="FF0000"/>
                </a:solidFill>
              </a:rPr>
              <a:t>iii)Value Error: </a:t>
            </a:r>
            <a:r>
              <a:rPr lang="en-US" dirty="0"/>
              <a:t>wrong input get from user.</a:t>
            </a:r>
          </a:p>
          <a:p>
            <a:pPr marL="109728" lvl="0" indent="0">
              <a:spcBef>
                <a:spcPts val="400"/>
              </a:spcBef>
              <a:buSzPts val="1836"/>
              <a:buNone/>
            </a:pPr>
            <a:r>
              <a:rPr lang="en-US" dirty="0">
                <a:solidFill>
                  <a:srgbClr val="FF0000"/>
                </a:solidFill>
              </a:rPr>
              <a:t>iv)Index Error: </a:t>
            </a:r>
            <a:r>
              <a:rPr lang="en-US" dirty="0"/>
              <a:t>wrong index given. It occurred in </a:t>
            </a:r>
            <a:r>
              <a:rPr lang="en-US" dirty="0" err="1"/>
              <a:t>list,tuple,set</a:t>
            </a:r>
            <a:r>
              <a:rPr lang="en-US" dirty="0"/>
              <a:t> data types.</a:t>
            </a:r>
          </a:p>
          <a:p>
            <a:pPr marL="109728" lvl="0" indent="0">
              <a:spcBef>
                <a:spcPts val="400"/>
              </a:spcBef>
              <a:buSzPts val="1836"/>
              <a:buNone/>
            </a:pPr>
            <a:r>
              <a:rPr lang="en-US" dirty="0">
                <a:solidFill>
                  <a:srgbClr val="FF0000"/>
                </a:solidFill>
              </a:rPr>
              <a:t>v) Zero </a:t>
            </a:r>
            <a:r>
              <a:rPr lang="en-US" dirty="0" err="1">
                <a:solidFill>
                  <a:srgbClr val="FF0000"/>
                </a:solidFill>
              </a:rPr>
              <a:t>DivisionError</a:t>
            </a:r>
            <a:r>
              <a:rPr lang="en-US" dirty="0">
                <a:solidFill>
                  <a:srgbClr val="FF0000"/>
                </a:solidFill>
              </a:rPr>
              <a:t>: </a:t>
            </a:r>
            <a:r>
              <a:rPr lang="en-US" dirty="0"/>
              <a:t>when the error occur in the divide function, the user give divider value for 0.</a:t>
            </a:r>
          </a:p>
          <a:p>
            <a:pPr marL="109728" lvl="0" indent="0">
              <a:spcBef>
                <a:spcPts val="400"/>
              </a:spcBef>
              <a:buSzPts val="1836"/>
              <a:buNone/>
            </a:pPr>
            <a:r>
              <a:rPr lang="en-US" dirty="0">
                <a:solidFill>
                  <a:srgbClr val="FF0000"/>
                </a:solidFill>
              </a:rPr>
              <a:t>vi)Attribute Error: </a:t>
            </a:r>
            <a:r>
              <a:rPr lang="en-US" dirty="0"/>
              <a:t>When using non-existing methods.</a:t>
            </a:r>
          </a:p>
          <a:p>
            <a:pPr marL="109728" lvl="0" indent="0">
              <a:spcBef>
                <a:spcPts val="400"/>
              </a:spcBef>
              <a:buSzPts val="1836"/>
              <a:buNone/>
            </a:pPr>
            <a:r>
              <a:rPr lang="en-US" dirty="0">
                <a:solidFill>
                  <a:srgbClr val="FF0000"/>
                </a:solidFill>
              </a:rPr>
              <a:t>vii)Key Error:</a:t>
            </a:r>
            <a:r>
              <a:rPr lang="en-US" dirty="0"/>
              <a:t> Wrong key word used in dictionary data type.</a:t>
            </a:r>
          </a:p>
          <a:p>
            <a:pPr marL="109728" lvl="0" indent="0">
              <a:spcBef>
                <a:spcPts val="400"/>
              </a:spcBef>
              <a:buSzPts val="1836"/>
              <a:buNone/>
            </a:pPr>
            <a:r>
              <a:rPr lang="en-US" dirty="0">
                <a:solidFill>
                  <a:srgbClr val="FF0000"/>
                </a:solidFill>
              </a:rPr>
              <a:t>viii)File not Found Error: </a:t>
            </a:r>
            <a:r>
              <a:rPr lang="en-US" dirty="0"/>
              <a:t>When we try to read non-existing file. When we try to create new file is same as existing file name.(module </a:t>
            </a:r>
            <a:r>
              <a:rPr lang="en-US" dirty="0" err="1"/>
              <a:t>os</a:t>
            </a:r>
            <a:r>
              <a:rPr lang="en-US" dirty="0"/>
              <a:t>)</a:t>
            </a:r>
          </a:p>
          <a:p>
            <a:pPr marL="0" indent="0">
              <a:buNone/>
            </a:pPr>
            <a:endParaRPr lang="en-US" dirty="0"/>
          </a:p>
        </p:txBody>
      </p:sp>
    </p:spTree>
    <p:extLst>
      <p:ext uri="{BB962C8B-B14F-4D97-AF65-F5344CB8AC3E}">
        <p14:creationId xmlns:p14="http://schemas.microsoft.com/office/powerpoint/2010/main" val="3102860645"/>
      </p:ext>
    </p:extLst>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229600"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62400"/>
            <a:ext cx="7848600" cy="1885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6344941"/>
      </p:ext>
    </p:extLst>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23925" y="1371600"/>
            <a:ext cx="7229475" cy="1828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3733800"/>
            <a:ext cx="7620000" cy="2619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4042392"/>
      </p:ext>
    </p:extLst>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0" y="1143000"/>
            <a:ext cx="82296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962400"/>
            <a:ext cx="8153400" cy="190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568495960"/>
      </p:ext>
    </p:extLst>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685800"/>
            <a:ext cx="8229600" cy="198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3886200"/>
            <a:ext cx="8305800" cy="2019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747413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variables</a:t>
            </a:r>
            <a:endParaRPr lang="en-US" dirty="0">
              <a:latin typeface="Algerian" pitchFamily="82" charset="0"/>
            </a:endParaRPr>
          </a:p>
        </p:txBody>
      </p:sp>
      <p:pic>
        <p:nvPicPr>
          <p:cNvPr id="4" name="Content Placeholder 3" descr="image12.jpg"/>
          <p:cNvPicPr>
            <a:picLocks noGrp="1" noChangeAspect="1"/>
          </p:cNvPicPr>
          <p:nvPr>
            <p:ph idx="1"/>
          </p:nvPr>
        </p:nvPicPr>
        <p:blipFill>
          <a:blip r:embed="rId2"/>
          <a:stretch>
            <a:fillRect/>
          </a:stretch>
        </p:blipFill>
        <p:spPr>
          <a:xfrm>
            <a:off x="1219200" y="2438400"/>
            <a:ext cx="5867400" cy="3343497"/>
          </a:xfrm>
        </p:spPr>
      </p:pic>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953000"/>
          </a:xfrm>
        </p:spPr>
        <p:txBody>
          <a:bodyPr/>
          <a:lstStyle/>
          <a:p>
            <a:pPr marL="109728" lvl="0" indent="0">
              <a:spcBef>
                <a:spcPts val="0"/>
              </a:spcBef>
              <a:buSzPts val="1836"/>
              <a:buNone/>
            </a:pPr>
            <a:r>
              <a:rPr lang="en-US" dirty="0">
                <a:solidFill>
                  <a:srgbClr val="FF0000"/>
                </a:solidFill>
              </a:rPr>
              <a:t>ix)Recursion Error:</a:t>
            </a:r>
            <a:r>
              <a:rPr lang="en-US" dirty="0"/>
              <a:t> When we try to write infinite recursion function.</a:t>
            </a:r>
          </a:p>
          <a:p>
            <a:pPr marL="109728" lvl="0" indent="0">
              <a:spcBef>
                <a:spcPts val="400"/>
              </a:spcBef>
              <a:buSzPts val="1836"/>
              <a:buNone/>
            </a:pPr>
            <a:r>
              <a:rPr lang="en-US" dirty="0">
                <a:solidFill>
                  <a:srgbClr val="FF0000"/>
                </a:solidFill>
              </a:rPr>
              <a:t>x)OS Error: </a:t>
            </a:r>
            <a:r>
              <a:rPr lang="en-US" dirty="0"/>
              <a:t>when we try to remove the non-empty folder using </a:t>
            </a:r>
            <a:r>
              <a:rPr lang="en-US" dirty="0" err="1">
                <a:solidFill>
                  <a:srgbClr val="7030A0"/>
                </a:solidFill>
              </a:rPr>
              <a:t>rmdir</a:t>
            </a:r>
            <a:r>
              <a:rPr lang="en-US" dirty="0"/>
              <a:t> method.</a:t>
            </a:r>
          </a:p>
          <a:p>
            <a:pPr marL="109728" lvl="0" indent="0">
              <a:spcBef>
                <a:spcPts val="400"/>
              </a:spcBef>
              <a:buSzPts val="1836"/>
              <a:buNone/>
            </a:pPr>
            <a:r>
              <a:rPr lang="en-US" dirty="0">
                <a:solidFill>
                  <a:srgbClr val="FF0000"/>
                </a:solidFill>
              </a:rPr>
              <a:t>xi)Permission Error: </a:t>
            </a:r>
            <a:r>
              <a:rPr lang="en-US" dirty="0"/>
              <a:t>Wrong method used in OS module.</a:t>
            </a:r>
          </a:p>
          <a:p>
            <a:pPr marL="109728" lvl="0" indent="0">
              <a:spcBef>
                <a:spcPts val="400"/>
              </a:spcBef>
              <a:buSzPts val="1836"/>
              <a:buNone/>
            </a:pPr>
            <a:r>
              <a:rPr lang="en-US" dirty="0">
                <a:solidFill>
                  <a:srgbClr val="FF0000"/>
                </a:solidFill>
              </a:rPr>
              <a:t>xii)Module Not Found: </a:t>
            </a:r>
            <a:r>
              <a:rPr lang="en-US" dirty="0"/>
              <a:t>when we write module name.</a:t>
            </a:r>
          </a:p>
          <a:p>
            <a:pPr marL="109728" lvl="0" indent="0">
              <a:spcBef>
                <a:spcPts val="400"/>
              </a:spcBef>
              <a:buSzPts val="1836"/>
              <a:buNone/>
            </a:pPr>
            <a:r>
              <a:rPr lang="en-US" dirty="0">
                <a:solidFill>
                  <a:srgbClr val="FF0000"/>
                </a:solidFill>
              </a:rPr>
              <a:t>xiii)Not A Directory Error: </a:t>
            </a:r>
            <a:r>
              <a:rPr lang="en-US" dirty="0"/>
              <a:t>when we try to remove file using </a:t>
            </a:r>
            <a:r>
              <a:rPr lang="en-US" dirty="0" err="1">
                <a:solidFill>
                  <a:srgbClr val="7030A0"/>
                </a:solidFill>
              </a:rPr>
              <a:t>rmdir</a:t>
            </a:r>
            <a:r>
              <a:rPr lang="en-US" dirty="0"/>
              <a:t> method</a:t>
            </a:r>
          </a:p>
        </p:txBody>
      </p:sp>
    </p:spTree>
    <p:extLst>
      <p:ext uri="{BB962C8B-B14F-4D97-AF65-F5344CB8AC3E}">
        <p14:creationId xmlns:p14="http://schemas.microsoft.com/office/powerpoint/2010/main" val="2560761686"/>
      </p:ext>
    </p:extLst>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838200"/>
            <a:ext cx="8229600" cy="4389120"/>
          </a:xfrm>
        </p:spPr>
        <p:txBody>
          <a:bodyPr>
            <a:normAutofit lnSpcReduction="10000"/>
          </a:bodyPr>
          <a:lstStyle/>
          <a:p>
            <a:pPr marL="0" indent="0">
              <a:buNone/>
            </a:pPr>
            <a:r>
              <a:rPr lang="en-US" dirty="0">
                <a:solidFill>
                  <a:srgbClr val="0070C0"/>
                </a:solidFill>
              </a:rPr>
              <a:t>Recursion Limit Set</a:t>
            </a:r>
            <a:r>
              <a:rPr lang="en-US" dirty="0" smtClean="0">
                <a:solidFill>
                  <a:srgbClr val="0070C0"/>
                </a:solidFill>
              </a:rPr>
              <a:t>:</a:t>
            </a:r>
          </a:p>
          <a:p>
            <a:pPr marL="0" indent="0">
              <a:buNone/>
            </a:pPr>
            <a:endParaRPr lang="en-US" dirty="0">
              <a:solidFill>
                <a:srgbClr val="0070C0"/>
              </a:solidFill>
            </a:endParaRPr>
          </a:p>
          <a:p>
            <a:pPr>
              <a:buFont typeface="Wingdings" panose="05000000000000000000" pitchFamily="2" charset="2"/>
              <a:buChar char="q"/>
            </a:pPr>
            <a:r>
              <a:rPr lang="en-US" dirty="0"/>
              <a:t>We can set the limit for Recursion temporarily.</a:t>
            </a:r>
          </a:p>
          <a:p>
            <a:pPr>
              <a:buFont typeface="Wingdings" panose="05000000000000000000" pitchFamily="2" charset="2"/>
              <a:buChar char="q"/>
            </a:pPr>
            <a:r>
              <a:rPr lang="en-US" dirty="0"/>
              <a:t>The value for Recursion limit is approximate only, not exacted.</a:t>
            </a:r>
          </a:p>
          <a:p>
            <a:pPr>
              <a:buFont typeface="Wingdings" panose="05000000000000000000" pitchFamily="2" charset="2"/>
              <a:buChar char="q"/>
            </a:pPr>
            <a:r>
              <a:rPr lang="en-US" dirty="0">
                <a:solidFill>
                  <a:srgbClr val="FF6600"/>
                </a:solidFill>
              </a:rPr>
              <a:t>import</a:t>
            </a:r>
            <a:r>
              <a:rPr lang="en-US" dirty="0"/>
              <a:t> </a:t>
            </a:r>
            <a:r>
              <a:rPr lang="en-US" dirty="0">
                <a:solidFill>
                  <a:srgbClr val="0066FF"/>
                </a:solidFill>
              </a:rPr>
              <a:t>sys</a:t>
            </a:r>
            <a:r>
              <a:rPr lang="en-US" dirty="0"/>
              <a:t> module</a:t>
            </a:r>
          </a:p>
          <a:p>
            <a:pPr>
              <a:buFont typeface="Wingdings" panose="05000000000000000000" pitchFamily="2" charset="2"/>
              <a:buChar char="q"/>
            </a:pPr>
            <a:r>
              <a:rPr lang="en-US" dirty="0" err="1">
                <a:solidFill>
                  <a:srgbClr val="00B050"/>
                </a:solidFill>
              </a:rPr>
              <a:t>sys.getrecursionlimit</a:t>
            </a:r>
            <a:r>
              <a:rPr lang="en-US" dirty="0">
                <a:solidFill>
                  <a:srgbClr val="00B050"/>
                </a:solidFill>
              </a:rPr>
              <a:t>() </a:t>
            </a:r>
            <a:r>
              <a:rPr lang="en-US" dirty="0">
                <a:solidFill>
                  <a:srgbClr val="00B050"/>
                </a:solidFill>
                <a:sym typeface="Wingdings" panose="05000000000000000000" pitchFamily="2" charset="2"/>
              </a:rPr>
              <a:t> </a:t>
            </a:r>
            <a:r>
              <a:rPr lang="en-US" dirty="0">
                <a:sym typeface="Wingdings" panose="05000000000000000000" pitchFamily="2" charset="2"/>
              </a:rPr>
              <a:t>used to get the limit value for Recursion</a:t>
            </a:r>
          </a:p>
          <a:p>
            <a:pPr>
              <a:buFont typeface="Wingdings" panose="05000000000000000000" pitchFamily="2" charset="2"/>
              <a:buChar char="q"/>
            </a:pPr>
            <a:r>
              <a:rPr lang="en-US" dirty="0" err="1">
                <a:solidFill>
                  <a:srgbClr val="00B050"/>
                </a:solidFill>
                <a:sym typeface="Wingdings" panose="05000000000000000000" pitchFamily="2" charset="2"/>
              </a:rPr>
              <a:t>sys.setrecursionlimit</a:t>
            </a:r>
            <a:r>
              <a:rPr lang="en-US" dirty="0">
                <a:solidFill>
                  <a:srgbClr val="00B050"/>
                </a:solidFill>
                <a:sym typeface="Wingdings" panose="05000000000000000000" pitchFamily="2" charset="2"/>
              </a:rPr>
              <a:t>(value) </a:t>
            </a:r>
            <a:r>
              <a:rPr lang="en-US" dirty="0">
                <a:sym typeface="Wingdings" panose="05000000000000000000" pitchFamily="2" charset="2"/>
              </a:rPr>
              <a:t>used to set the limit value for Recursion.</a:t>
            </a:r>
            <a:endParaRPr lang="en-US" dirty="0"/>
          </a:p>
          <a:p>
            <a:pPr marL="0" indent="0">
              <a:buNone/>
            </a:pPr>
            <a:endParaRPr lang="en-US" dirty="0"/>
          </a:p>
        </p:txBody>
      </p:sp>
    </p:spTree>
    <p:extLst>
      <p:ext uri="{BB962C8B-B14F-4D97-AF65-F5344CB8AC3E}">
        <p14:creationId xmlns:p14="http://schemas.microsoft.com/office/powerpoint/2010/main" val="2402112379"/>
      </p:ext>
    </p:extLst>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438401"/>
            <a:ext cx="8229600" cy="2726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463144"/>
      </p:ext>
    </p:extLst>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8229600" cy="373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40011328"/>
      </p:ext>
    </p:extLst>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2400" y="2057400"/>
            <a:ext cx="8229600" cy="31036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3396019"/>
      </p:ext>
    </p:extLst>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81000" y="1447800"/>
            <a:ext cx="8229600" cy="152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429000"/>
            <a:ext cx="8229600" cy="1819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5578816"/>
      </p:ext>
    </p:extLst>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r>
              <a:rPr lang="en-US" dirty="0" smtClean="0"/>
              <a:t>o/p:</a:t>
            </a:r>
          </a:p>
          <a:p>
            <a:pPr marL="0" indent="0">
              <a:buNone/>
            </a:pPr>
            <a:r>
              <a:rPr lang="en-US" dirty="0"/>
              <a:t>Error: cannot add an </a:t>
            </a:r>
            <a:r>
              <a:rPr lang="en-US" dirty="0" err="1"/>
              <a:t>int</a:t>
            </a:r>
            <a:r>
              <a:rPr lang="en-US" dirty="0"/>
              <a:t> and a </a:t>
            </a:r>
            <a:r>
              <a:rPr lang="en-US" dirty="0" err="1"/>
              <a:t>str</a:t>
            </a:r>
            <a:endParaRPr lang="en-US" dirty="0"/>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1066800"/>
            <a:ext cx="6286500" cy="184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88660406"/>
      </p:ext>
    </p:extLst>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5181600"/>
          </a:xfrm>
        </p:spPr>
        <p:txBody>
          <a:bodyPr>
            <a:normAutofit fontScale="92500"/>
          </a:bodyPr>
          <a:lstStyle/>
          <a:p>
            <a:pPr marL="109728" lvl="0" indent="0">
              <a:spcBef>
                <a:spcPts val="0"/>
              </a:spcBef>
              <a:buSzPts val="1836"/>
              <a:buNone/>
            </a:pPr>
            <a:r>
              <a:rPr lang="en-US" b="1" u="sng" dirty="0" smtClean="0">
                <a:solidFill>
                  <a:schemeClr val="accent3"/>
                </a:solidFill>
              </a:rPr>
              <a:t>Exception Handling:</a:t>
            </a:r>
          </a:p>
          <a:p>
            <a:pPr marL="624078" lvl="0" indent="-514350">
              <a:spcBef>
                <a:spcPts val="0"/>
              </a:spcBef>
              <a:buSzPts val="1836"/>
              <a:buFont typeface="Lucida Sans"/>
              <a:buAutoNum type="arabicParenR"/>
            </a:pPr>
            <a:r>
              <a:rPr lang="en-US" dirty="0" smtClean="0">
                <a:solidFill>
                  <a:schemeClr val="accent3"/>
                </a:solidFill>
              </a:rPr>
              <a:t>Try </a:t>
            </a:r>
            <a:r>
              <a:rPr lang="en-US" dirty="0">
                <a:solidFill>
                  <a:schemeClr val="accent3"/>
                </a:solidFill>
              </a:rPr>
              <a:t>Block:  </a:t>
            </a:r>
            <a:r>
              <a:rPr lang="en-US" dirty="0"/>
              <a:t>To detect and Monitor Error.</a:t>
            </a:r>
          </a:p>
          <a:p>
            <a:pPr marL="624078" lvl="0" indent="-514350">
              <a:spcBef>
                <a:spcPts val="400"/>
              </a:spcBef>
              <a:buSzPts val="1836"/>
              <a:buFont typeface="Lucida Sans"/>
              <a:buAutoNum type="arabicParenR"/>
            </a:pPr>
            <a:r>
              <a:rPr lang="en-US" dirty="0">
                <a:solidFill>
                  <a:schemeClr val="accent3"/>
                </a:solidFill>
              </a:rPr>
              <a:t>Except Block: </a:t>
            </a:r>
            <a:r>
              <a:rPr lang="en-US" dirty="0"/>
              <a:t>To catch the Errors and give alternate solutions.</a:t>
            </a:r>
          </a:p>
          <a:p>
            <a:pPr marL="624078" lvl="0" indent="-514350">
              <a:spcBef>
                <a:spcPts val="400"/>
              </a:spcBef>
              <a:buSzPts val="1836"/>
              <a:buFont typeface="Lucida Sans"/>
              <a:buAutoNum type="arabicParenR"/>
            </a:pPr>
            <a:r>
              <a:rPr lang="en-US" dirty="0">
                <a:solidFill>
                  <a:schemeClr val="accent3"/>
                </a:solidFill>
              </a:rPr>
              <a:t>Finally Block:(</a:t>
            </a:r>
            <a:r>
              <a:rPr lang="en-US" dirty="0"/>
              <a:t>optional)</a:t>
            </a:r>
          </a:p>
          <a:p>
            <a:pPr marL="624078" lvl="0" indent="-514350">
              <a:spcBef>
                <a:spcPts val="400"/>
              </a:spcBef>
              <a:buSzPts val="1836"/>
              <a:buFont typeface="Lucida Sans"/>
              <a:buAutoNum type="arabicParenR"/>
            </a:pPr>
            <a:r>
              <a:rPr lang="en-US" dirty="0">
                <a:solidFill>
                  <a:schemeClr val="accent3"/>
                </a:solidFill>
              </a:rPr>
              <a:t>Raise Keyword: </a:t>
            </a:r>
            <a:r>
              <a:rPr lang="en-US" dirty="0"/>
              <a:t>To create own error.</a:t>
            </a:r>
          </a:p>
          <a:p>
            <a:pPr marL="624078" lvl="0" indent="-514350">
              <a:spcBef>
                <a:spcPts val="400"/>
              </a:spcBef>
              <a:buSzPts val="1836"/>
              <a:buFont typeface="Lucida Sans"/>
              <a:buAutoNum type="arabicParenR"/>
            </a:pPr>
            <a:r>
              <a:rPr lang="en-US" dirty="0">
                <a:solidFill>
                  <a:schemeClr val="accent3"/>
                </a:solidFill>
              </a:rPr>
              <a:t>Assert Keyword: </a:t>
            </a:r>
            <a:r>
              <a:rPr lang="en-US" dirty="0"/>
              <a:t>To create own error but with a condition. This error occur when the condition is false</a:t>
            </a:r>
            <a:r>
              <a:rPr lang="en-US" dirty="0" smtClean="0"/>
              <a:t>.</a:t>
            </a:r>
          </a:p>
          <a:p>
            <a:pPr marL="109728" lvl="0" indent="0">
              <a:buSzPts val="1836"/>
              <a:buNone/>
            </a:pPr>
            <a:r>
              <a:rPr lang="en-IN" dirty="0">
                <a:solidFill>
                  <a:srgbClr val="0070C0"/>
                </a:solidFill>
              </a:rPr>
              <a:t>ex:</a:t>
            </a:r>
          </a:p>
          <a:p>
            <a:pPr marL="109728" lvl="0" indent="0">
              <a:buSzPts val="1836"/>
              <a:buNone/>
            </a:pPr>
            <a:r>
              <a:rPr lang="en-IN" dirty="0"/>
              <a:t>if y==0:</a:t>
            </a:r>
          </a:p>
          <a:p>
            <a:pPr marL="109728" lvl="0" indent="0">
              <a:buSzPts val="1836"/>
              <a:buNone/>
            </a:pPr>
            <a:r>
              <a:rPr lang="en-IN" dirty="0"/>
              <a:t>        raise </a:t>
            </a:r>
            <a:r>
              <a:rPr lang="en-IN" dirty="0" err="1"/>
              <a:t>ValueError</a:t>
            </a:r>
            <a:r>
              <a:rPr lang="en-IN" dirty="0"/>
              <a:t>("Error")</a:t>
            </a:r>
          </a:p>
          <a:p>
            <a:pPr marL="109728" lvl="0" indent="0">
              <a:buSzPts val="1836"/>
              <a:buNone/>
            </a:pPr>
            <a:r>
              <a:rPr lang="en-IN" dirty="0"/>
              <a:t>assert y!=0,"Error"</a:t>
            </a:r>
          </a:p>
          <a:p>
            <a:pPr marL="109728" lvl="0" indent="0">
              <a:spcBef>
                <a:spcPts val="400"/>
              </a:spcBef>
              <a:buSzPts val="1836"/>
              <a:buNone/>
            </a:pPr>
            <a:endParaRPr lang="en-US" dirty="0"/>
          </a:p>
          <a:p>
            <a:pPr marL="0" indent="0">
              <a:buNone/>
            </a:pPr>
            <a:endParaRPr lang="en-US" dirty="0"/>
          </a:p>
        </p:txBody>
      </p:sp>
    </p:spTree>
    <p:extLst>
      <p:ext uri="{BB962C8B-B14F-4D97-AF65-F5344CB8AC3E}">
        <p14:creationId xmlns:p14="http://schemas.microsoft.com/office/powerpoint/2010/main" val="2939944315"/>
      </p:ext>
    </p:extLst>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447800"/>
            <a:ext cx="8229600" cy="4389120"/>
          </a:xfrm>
        </p:spPr>
        <p:txBody>
          <a:bodyPr>
            <a:normAutofit fontScale="55000" lnSpcReduction="20000"/>
          </a:bodyPr>
          <a:lstStyle/>
          <a:p>
            <a:pPr marL="0" indent="0">
              <a:buNone/>
            </a:pPr>
            <a:r>
              <a:rPr lang="en-US" dirty="0"/>
              <a:t>try:</a:t>
            </a:r>
          </a:p>
          <a:p>
            <a:pPr marL="0" indent="0">
              <a:buNone/>
            </a:pPr>
            <a:r>
              <a:rPr lang="en-US" dirty="0"/>
              <a:t>    a=</a:t>
            </a:r>
            <a:r>
              <a:rPr lang="en-US" dirty="0" err="1"/>
              <a:t>int</a:t>
            </a:r>
            <a:r>
              <a:rPr lang="en-US" dirty="0"/>
              <a:t>(input('Enter number:'))</a:t>
            </a:r>
          </a:p>
          <a:p>
            <a:pPr marL="0" indent="0">
              <a:buNone/>
            </a:pPr>
            <a:r>
              <a:rPr lang="en-US" dirty="0"/>
              <a:t>    b=</a:t>
            </a:r>
            <a:r>
              <a:rPr lang="en-US" dirty="0" err="1"/>
              <a:t>int</a:t>
            </a:r>
            <a:r>
              <a:rPr lang="en-US" dirty="0"/>
              <a:t>(input('Enter number:'))</a:t>
            </a:r>
          </a:p>
          <a:p>
            <a:pPr marL="0" indent="0">
              <a:buNone/>
            </a:pPr>
            <a:r>
              <a:rPr lang="en-US" dirty="0"/>
              <a:t>    </a:t>
            </a:r>
          </a:p>
          <a:p>
            <a:pPr marL="0" indent="0">
              <a:buNone/>
            </a:pPr>
            <a:r>
              <a:rPr lang="en-US" dirty="0"/>
              <a:t>    '''if a==0:</a:t>
            </a:r>
          </a:p>
          <a:p>
            <a:pPr marL="0" indent="0">
              <a:buNone/>
            </a:pPr>
            <a:r>
              <a:rPr lang="en-US" dirty="0"/>
              <a:t>        raise </a:t>
            </a:r>
            <a:r>
              <a:rPr lang="en-US" dirty="0" err="1"/>
              <a:t>ZeroDivisionError</a:t>
            </a:r>
            <a:r>
              <a:rPr lang="en-US" dirty="0"/>
              <a:t>'''</a:t>
            </a:r>
          </a:p>
          <a:p>
            <a:pPr marL="0" indent="0">
              <a:buNone/>
            </a:pPr>
            <a:r>
              <a:rPr lang="en-US" dirty="0"/>
              <a:t>    assert a!=0,</a:t>
            </a:r>
            <a:r>
              <a:rPr lang="en-US" dirty="0" smtClean="0"/>
              <a:t>'Error‘</a:t>
            </a:r>
          </a:p>
          <a:p>
            <a:pPr marL="0" indent="0">
              <a:buNone/>
            </a:pPr>
            <a:endParaRPr lang="en-US" dirty="0"/>
          </a:p>
          <a:p>
            <a:pPr marL="0" indent="0">
              <a:buNone/>
            </a:pPr>
            <a:endParaRPr lang="en-US" dirty="0"/>
          </a:p>
          <a:p>
            <a:pPr marL="0" indent="0">
              <a:buNone/>
            </a:pPr>
            <a:r>
              <a:rPr lang="en-US" dirty="0"/>
              <a:t>    print('The division of given value </a:t>
            </a:r>
            <a:r>
              <a:rPr lang="en-US" dirty="0" err="1"/>
              <a:t>is:',a</a:t>
            </a:r>
            <a:r>
              <a:rPr lang="en-US" dirty="0"/>
              <a:t>/b)</a:t>
            </a:r>
          </a:p>
          <a:p>
            <a:pPr marL="0" indent="0">
              <a:buNone/>
            </a:pPr>
            <a:r>
              <a:rPr lang="en-US" dirty="0"/>
              <a:t>except </a:t>
            </a:r>
            <a:r>
              <a:rPr lang="en-US" dirty="0" err="1"/>
              <a:t>ValueError</a:t>
            </a:r>
            <a:r>
              <a:rPr lang="en-US" dirty="0"/>
              <a:t>:</a:t>
            </a:r>
          </a:p>
          <a:p>
            <a:pPr marL="0" indent="0">
              <a:buNone/>
            </a:pPr>
            <a:r>
              <a:rPr lang="en-US" dirty="0"/>
              <a:t>    print('do not enter decimal values and characters')</a:t>
            </a:r>
          </a:p>
          <a:p>
            <a:pPr marL="0" indent="0">
              <a:buNone/>
            </a:pPr>
            <a:r>
              <a:rPr lang="en-US" dirty="0"/>
              <a:t>except </a:t>
            </a:r>
            <a:r>
              <a:rPr lang="en-US" dirty="0" err="1"/>
              <a:t>ZeroDivisionError</a:t>
            </a:r>
            <a:r>
              <a:rPr lang="en-US" dirty="0"/>
              <a:t>:</a:t>
            </a:r>
          </a:p>
          <a:p>
            <a:pPr marL="0" indent="0">
              <a:buNone/>
            </a:pPr>
            <a:r>
              <a:rPr lang="en-US" dirty="0"/>
              <a:t>    print('Do not enter  second values as zero')</a:t>
            </a:r>
          </a:p>
          <a:p>
            <a:pPr marL="0" indent="0">
              <a:buNone/>
            </a:pPr>
            <a:r>
              <a:rPr lang="en-US" dirty="0"/>
              <a:t>except </a:t>
            </a:r>
            <a:r>
              <a:rPr lang="en-US" dirty="0" err="1"/>
              <a:t>AssertionError</a:t>
            </a:r>
            <a:r>
              <a:rPr lang="en-US" dirty="0"/>
              <a:t>:</a:t>
            </a:r>
          </a:p>
          <a:p>
            <a:pPr marL="0" indent="0">
              <a:buNone/>
            </a:pPr>
            <a:r>
              <a:rPr lang="en-US" dirty="0"/>
              <a:t>    print('Don not enter first value as zero')</a:t>
            </a:r>
          </a:p>
          <a:p>
            <a:pPr marL="0" indent="0">
              <a:buNone/>
            </a:pPr>
            <a:r>
              <a:rPr lang="en-US" dirty="0"/>
              <a:t>finally:</a:t>
            </a:r>
          </a:p>
          <a:p>
            <a:pPr marL="0" indent="0">
              <a:buNone/>
            </a:pPr>
            <a:r>
              <a:rPr lang="en-US" dirty="0"/>
              <a:t>    print('Thank you')</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438470827"/>
      </p:ext>
    </p:extLst>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Exception Handling</a:t>
            </a:r>
            <a:endParaRPr lang="en-US" dirty="0"/>
          </a:p>
        </p:txBody>
      </p:sp>
      <p:pic>
        <p:nvPicPr>
          <p:cNvPr id="4" name="Content Placeholder 3" descr="Exception-Handling-in-Python.jpg"/>
          <p:cNvPicPr>
            <a:picLocks noGrp="1" noChangeAspect="1"/>
          </p:cNvPicPr>
          <p:nvPr>
            <p:ph idx="1"/>
          </p:nvPr>
        </p:nvPicPr>
        <p:blipFill>
          <a:blip r:embed="rId2"/>
          <a:stretch>
            <a:fillRect/>
          </a:stretch>
        </p:blipFill>
        <p:spPr>
          <a:xfrm>
            <a:off x="457200" y="1976469"/>
            <a:ext cx="8229600" cy="4306824"/>
          </a:xfr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Variable names</a:t>
            </a:r>
            <a:endParaRPr lang="en-US" dirty="0">
              <a:latin typeface="Algerian" pitchFamily="82" charset="0"/>
            </a:endParaRPr>
          </a:p>
        </p:txBody>
      </p:sp>
      <p:sp>
        <p:nvSpPr>
          <p:cNvPr id="3" name="Content Placeholder 2"/>
          <p:cNvSpPr>
            <a:spLocks noGrp="1"/>
          </p:cNvSpPr>
          <p:nvPr>
            <p:ph idx="1"/>
          </p:nvPr>
        </p:nvSpPr>
        <p:spPr/>
        <p:txBody>
          <a:bodyPr>
            <a:normAutofit fontScale="92500"/>
          </a:bodyPr>
          <a:lstStyle/>
          <a:p>
            <a:r>
              <a:rPr lang="en-US" dirty="0" smtClean="0"/>
              <a:t>A variable can have a short name (like x and y) or a more descriptive name (0age, </a:t>
            </a:r>
            <a:r>
              <a:rPr lang="en-US" dirty="0"/>
              <a:t>+</a:t>
            </a:r>
            <a:r>
              <a:rPr lang="en-US" dirty="0" err="1" smtClean="0"/>
              <a:t>carname</a:t>
            </a:r>
            <a:r>
              <a:rPr lang="en-US" dirty="0" smtClean="0"/>
              <a:t>, </a:t>
            </a:r>
            <a:r>
              <a:rPr lang="en-US" dirty="0" err="1" smtClean="0"/>
              <a:t>total_volume</a:t>
            </a:r>
            <a:r>
              <a:rPr lang="en-US" dirty="0" smtClean="0"/>
              <a:t>). </a:t>
            </a:r>
          </a:p>
          <a:p>
            <a:r>
              <a:rPr lang="en-US" b="1" dirty="0" smtClean="0"/>
              <a:t>Rules for Python variables:</a:t>
            </a:r>
          </a:p>
          <a:p>
            <a:pPr lvl="0"/>
            <a:r>
              <a:rPr lang="en-US" dirty="0" smtClean="0"/>
              <a:t>A variable name must start with a letter or the underscore character</a:t>
            </a:r>
          </a:p>
          <a:p>
            <a:pPr lvl="0"/>
            <a:r>
              <a:rPr lang="en-US" dirty="0" smtClean="0"/>
              <a:t>A variable name cannot start with a number</a:t>
            </a:r>
          </a:p>
          <a:p>
            <a:pPr lvl="0"/>
            <a:r>
              <a:rPr lang="en-US" dirty="0" smtClean="0"/>
              <a:t>A variable name can only contain alpha-numeric characters and underscores (A-z, 0-9, and _ )</a:t>
            </a:r>
          </a:p>
          <a:p>
            <a:pPr lvl="0"/>
            <a:r>
              <a:rPr lang="en-US" dirty="0" smtClean="0"/>
              <a:t>Variable names are case-sensitive (age, Age and AGE are three different variables)</a:t>
            </a:r>
          </a:p>
          <a:p>
            <a:endParaRPr lang="en-US" dirty="0"/>
          </a:p>
        </p:txBody>
      </p:sp>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err="1" smtClean="0"/>
              <a:t>Iterator</a:t>
            </a:r>
            <a:endParaRPr lang="en-US" dirty="0"/>
          </a:p>
        </p:txBody>
      </p:sp>
      <p:pic>
        <p:nvPicPr>
          <p:cNvPr id="4" name="Content Placeholder 3" descr="iterable-vs-iterator.png"/>
          <p:cNvPicPr>
            <a:picLocks noGrp="1" noChangeAspect="1"/>
          </p:cNvPicPr>
          <p:nvPr>
            <p:ph idx="1"/>
          </p:nvPr>
        </p:nvPicPr>
        <p:blipFill>
          <a:blip r:embed="rId2"/>
          <a:stretch>
            <a:fillRect/>
          </a:stretch>
        </p:blipFill>
        <p:spPr>
          <a:xfrm>
            <a:off x="533400" y="3581400"/>
            <a:ext cx="8229600" cy="2747897"/>
          </a:xfrm>
        </p:spPr>
      </p:pic>
      <p:sp>
        <p:nvSpPr>
          <p:cNvPr id="3" name="TextBox 2"/>
          <p:cNvSpPr txBox="1"/>
          <p:nvPr/>
        </p:nvSpPr>
        <p:spPr>
          <a:xfrm>
            <a:off x="762000" y="1676400"/>
            <a:ext cx="7163499" cy="1302921"/>
          </a:xfrm>
          <a:prstGeom prst="rect">
            <a:avLst/>
          </a:prstGeom>
          <a:noFill/>
        </p:spPr>
        <p:txBody>
          <a:bodyPr wrap="none" rtlCol="0">
            <a:spAutoFit/>
          </a:bodyPr>
          <a:lstStyle/>
          <a:p>
            <a:pPr marL="365760" lvl="0" indent="-256032">
              <a:buSzPts val="1836"/>
              <a:buFont typeface="Noto Sans Symbols"/>
              <a:buChar char="⮚"/>
            </a:pPr>
            <a:r>
              <a:rPr lang="en-US" dirty="0"/>
              <a:t>An iterator is an object that contains a countable number of values.</a:t>
            </a:r>
          </a:p>
          <a:p>
            <a:pPr marL="365760" lvl="0" indent="-256032">
              <a:spcBef>
                <a:spcPts val="400"/>
              </a:spcBef>
              <a:buSzPts val="1836"/>
              <a:buFont typeface="Noto Sans Symbols"/>
              <a:buChar char="⮚"/>
            </a:pPr>
            <a:r>
              <a:rPr lang="en-US" dirty="0"/>
              <a:t>used  to read value one by one.</a:t>
            </a:r>
          </a:p>
          <a:p>
            <a:pPr marL="365760" lvl="0" indent="-256032">
              <a:spcBef>
                <a:spcPts val="400"/>
              </a:spcBef>
              <a:buSzPts val="1836"/>
              <a:buFont typeface="Noto Sans Symbols"/>
              <a:buChar char="⮚"/>
            </a:pPr>
            <a:r>
              <a:rPr lang="en-US" dirty="0"/>
              <a:t>Methods of Iterator is </a:t>
            </a:r>
            <a:r>
              <a:rPr lang="en-US" dirty="0" err="1">
                <a:solidFill>
                  <a:schemeClr val="accent3"/>
                </a:solidFill>
              </a:rPr>
              <a:t>iter</a:t>
            </a:r>
            <a:r>
              <a:rPr lang="en-US" dirty="0">
                <a:solidFill>
                  <a:schemeClr val="accent3"/>
                </a:solidFill>
              </a:rPr>
              <a:t>() </a:t>
            </a:r>
            <a:r>
              <a:rPr lang="en-US" dirty="0"/>
              <a:t>, </a:t>
            </a:r>
            <a:r>
              <a:rPr lang="en-US" dirty="0" smtClean="0">
                <a:solidFill>
                  <a:schemeClr val="accent3"/>
                </a:solidFill>
              </a:rPr>
              <a:t>next()</a:t>
            </a:r>
            <a:endParaRPr lang="en-US" dirty="0"/>
          </a:p>
          <a:p>
            <a:endParaRPr lang="en-US" dirty="0"/>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9525"/>
            <a:ext cx="8229600" cy="1143000"/>
          </a:xfrm>
        </p:spPr>
        <p:txBody>
          <a:bodyPr/>
          <a:lstStyle/>
          <a:p>
            <a:r>
              <a:rPr lang="en-US" dirty="0" smtClean="0"/>
              <a:t>Example:</a:t>
            </a:r>
            <a:endParaRPr lang="en-US" dirty="0"/>
          </a:p>
        </p:txBody>
      </p:sp>
      <p:sp>
        <p:nvSpPr>
          <p:cNvPr id="3" name="Content Placeholder 2"/>
          <p:cNvSpPr>
            <a:spLocks noGrp="1"/>
          </p:cNvSpPr>
          <p:nvPr>
            <p:ph idx="1"/>
          </p:nvPr>
        </p:nvSpPr>
        <p:spPr>
          <a:xfrm>
            <a:off x="381000" y="1219200"/>
            <a:ext cx="8229600" cy="4389120"/>
          </a:xfrm>
        </p:spPr>
        <p:txBody>
          <a:bodyPr>
            <a:normAutofit/>
          </a:bodyPr>
          <a:lstStyle/>
          <a:p>
            <a:pPr marL="0" indent="0">
              <a:buNone/>
            </a:pPr>
            <a:r>
              <a:rPr lang="en-US" sz="1800" dirty="0" smtClean="0"/>
              <a:t>li</a:t>
            </a:r>
            <a:r>
              <a:rPr lang="en-US" sz="1800" dirty="0"/>
              <a:t>=[45,89,46,90,57]</a:t>
            </a:r>
          </a:p>
          <a:p>
            <a:pPr marL="0" indent="0">
              <a:buNone/>
            </a:pPr>
            <a:r>
              <a:rPr lang="en-US" sz="1800" dirty="0"/>
              <a:t>a=</a:t>
            </a:r>
            <a:r>
              <a:rPr lang="en-US" sz="1800" dirty="0" err="1"/>
              <a:t>iter</a:t>
            </a:r>
            <a:r>
              <a:rPr lang="en-US" sz="1800" dirty="0"/>
              <a:t>(li)</a:t>
            </a:r>
          </a:p>
          <a:p>
            <a:pPr marL="0" indent="0">
              <a:buNone/>
            </a:pPr>
            <a:r>
              <a:rPr lang="en-US" sz="1800" dirty="0"/>
              <a:t>print(next(a))</a:t>
            </a:r>
          </a:p>
          <a:p>
            <a:pPr marL="0" indent="0">
              <a:buNone/>
            </a:pPr>
            <a:r>
              <a:rPr lang="en-US" sz="1800" dirty="0"/>
              <a:t>print(next(a))</a:t>
            </a:r>
          </a:p>
          <a:p>
            <a:pPr marL="0" indent="0">
              <a:buNone/>
            </a:pPr>
            <a:r>
              <a:rPr lang="en-US" sz="1800" dirty="0"/>
              <a:t>print(</a:t>
            </a:r>
            <a:r>
              <a:rPr lang="en-US" sz="1800" dirty="0" err="1"/>
              <a:t>a.__next</a:t>
            </a:r>
            <a:r>
              <a:rPr lang="en-US" sz="1800" dirty="0"/>
              <a:t>__())</a:t>
            </a:r>
          </a:p>
          <a:p>
            <a:pPr marL="0" indent="0">
              <a:buNone/>
            </a:pPr>
            <a:r>
              <a:rPr lang="en-US" sz="1800" dirty="0" smtClean="0"/>
              <a:t> o/p:</a:t>
            </a:r>
          </a:p>
          <a:p>
            <a:pPr marL="0" indent="0">
              <a:buNone/>
            </a:pPr>
            <a:r>
              <a:rPr lang="en-US" sz="1800" dirty="0" smtClean="0"/>
              <a:t>45</a:t>
            </a:r>
          </a:p>
          <a:p>
            <a:pPr marL="0" indent="0">
              <a:buNone/>
            </a:pPr>
            <a:r>
              <a:rPr lang="en-US" sz="1800" dirty="0" smtClean="0"/>
              <a:t>89</a:t>
            </a:r>
          </a:p>
          <a:p>
            <a:pPr marL="0" indent="0">
              <a:buNone/>
            </a:pPr>
            <a:r>
              <a:rPr lang="en-US" sz="1800" dirty="0" smtClean="0"/>
              <a:t>46</a:t>
            </a:r>
          </a:p>
          <a:p>
            <a:pPr marL="0" indent="0">
              <a:buNone/>
            </a:pPr>
            <a:endParaRPr lang="en-US" sz="1800" dirty="0"/>
          </a:p>
        </p:txBody>
      </p:sp>
      <p:cxnSp>
        <p:nvCxnSpPr>
          <p:cNvPr id="5" name="Straight Connector 4"/>
          <p:cNvCxnSpPr/>
          <p:nvPr/>
        </p:nvCxnSpPr>
        <p:spPr>
          <a:xfrm>
            <a:off x="2895600" y="1295400"/>
            <a:ext cx="0" cy="30480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3124200" y="1295400"/>
            <a:ext cx="1662635" cy="4524315"/>
          </a:xfrm>
          <a:prstGeom prst="rect">
            <a:avLst/>
          </a:prstGeom>
          <a:noFill/>
        </p:spPr>
        <p:txBody>
          <a:bodyPr wrap="none" rtlCol="0">
            <a:spAutoFit/>
          </a:bodyPr>
          <a:lstStyle/>
          <a:p>
            <a:r>
              <a:rPr lang="en-US" dirty="0" smtClean="0"/>
              <a:t>my=</a:t>
            </a:r>
            <a:r>
              <a:rPr lang="en-US" dirty="0"/>
              <a:t> "banana"</a:t>
            </a:r>
            <a:br>
              <a:rPr lang="en-US" dirty="0"/>
            </a:br>
            <a:r>
              <a:rPr lang="en-US" dirty="0" smtClean="0"/>
              <a:t>m </a:t>
            </a:r>
            <a:r>
              <a:rPr lang="en-US" dirty="0"/>
              <a:t>= </a:t>
            </a:r>
            <a:r>
              <a:rPr lang="en-US" dirty="0" err="1" smtClean="0"/>
              <a:t>iter</a:t>
            </a:r>
            <a:r>
              <a:rPr lang="en-US" dirty="0" smtClean="0"/>
              <a:t>(my)</a:t>
            </a:r>
            <a:r>
              <a:rPr lang="en-US" dirty="0"/>
              <a:t/>
            </a:r>
            <a:br>
              <a:rPr lang="en-US" dirty="0"/>
            </a:br>
            <a:r>
              <a:rPr lang="en-US" dirty="0" smtClean="0"/>
              <a:t>print(next(m))</a:t>
            </a:r>
            <a:r>
              <a:rPr lang="en-US" dirty="0"/>
              <a:t/>
            </a:r>
            <a:br>
              <a:rPr lang="en-US" dirty="0"/>
            </a:br>
            <a:r>
              <a:rPr lang="en-US" dirty="0" smtClean="0"/>
              <a:t>print(next(m))</a:t>
            </a:r>
            <a:r>
              <a:rPr lang="en-US" dirty="0"/>
              <a:t/>
            </a:r>
            <a:br>
              <a:rPr lang="en-US" dirty="0"/>
            </a:br>
            <a:r>
              <a:rPr lang="en-US" dirty="0" smtClean="0"/>
              <a:t>print(next(m))</a:t>
            </a:r>
            <a:r>
              <a:rPr lang="en-US" dirty="0"/>
              <a:t/>
            </a:r>
            <a:br>
              <a:rPr lang="en-US" dirty="0"/>
            </a:br>
            <a:r>
              <a:rPr lang="en-US" dirty="0" smtClean="0"/>
              <a:t>print(next(m))</a:t>
            </a:r>
            <a:r>
              <a:rPr lang="en-US" dirty="0"/>
              <a:t/>
            </a:r>
            <a:br>
              <a:rPr lang="en-US" dirty="0"/>
            </a:br>
            <a:r>
              <a:rPr lang="en-US" dirty="0" smtClean="0"/>
              <a:t>print(next(m))</a:t>
            </a:r>
            <a:r>
              <a:rPr lang="en-US" dirty="0"/>
              <a:t/>
            </a:r>
            <a:br>
              <a:rPr lang="en-US" dirty="0"/>
            </a:br>
            <a:r>
              <a:rPr lang="en-US" dirty="0" smtClean="0"/>
              <a:t>print(next(m))</a:t>
            </a:r>
          </a:p>
          <a:p>
            <a:endParaRPr lang="en-US" dirty="0"/>
          </a:p>
          <a:p>
            <a:r>
              <a:rPr lang="en-US" dirty="0" smtClean="0"/>
              <a:t>o/p:</a:t>
            </a:r>
          </a:p>
          <a:p>
            <a:r>
              <a:rPr lang="en-US" dirty="0" smtClean="0"/>
              <a:t>b</a:t>
            </a:r>
          </a:p>
          <a:p>
            <a:r>
              <a:rPr lang="en-US" dirty="0" smtClean="0"/>
              <a:t>a</a:t>
            </a:r>
          </a:p>
          <a:p>
            <a:r>
              <a:rPr lang="en-US" dirty="0" smtClean="0"/>
              <a:t>n</a:t>
            </a:r>
          </a:p>
          <a:p>
            <a:r>
              <a:rPr lang="en-US" dirty="0" smtClean="0"/>
              <a:t>a</a:t>
            </a:r>
          </a:p>
          <a:p>
            <a:r>
              <a:rPr lang="en-US" dirty="0" smtClean="0"/>
              <a:t>n</a:t>
            </a:r>
          </a:p>
          <a:p>
            <a:r>
              <a:rPr lang="en-US" dirty="0"/>
              <a:t>a</a:t>
            </a:r>
          </a:p>
        </p:txBody>
      </p:sp>
      <p:cxnSp>
        <p:nvCxnSpPr>
          <p:cNvPr id="8" name="Straight Connector 7"/>
          <p:cNvCxnSpPr/>
          <p:nvPr/>
        </p:nvCxnSpPr>
        <p:spPr>
          <a:xfrm>
            <a:off x="4876800" y="1295400"/>
            <a:ext cx="0" cy="40386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257800" y="1018400"/>
            <a:ext cx="3048000" cy="5078313"/>
          </a:xfrm>
          <a:prstGeom prst="rect">
            <a:avLst/>
          </a:prstGeom>
          <a:noFill/>
        </p:spPr>
        <p:txBody>
          <a:bodyPr wrap="square" rtlCol="0">
            <a:spAutoFit/>
          </a:bodyPr>
          <a:lstStyle/>
          <a:p>
            <a:r>
              <a:rPr lang="en-US" dirty="0"/>
              <a:t>class </a:t>
            </a:r>
            <a:r>
              <a:rPr lang="en-US" dirty="0" err="1"/>
              <a:t>MyNumbers</a:t>
            </a:r>
            <a:r>
              <a:rPr lang="en-US" dirty="0"/>
              <a:t>:</a:t>
            </a:r>
          </a:p>
          <a:p>
            <a:r>
              <a:rPr lang="en-US" dirty="0"/>
              <a:t>  </a:t>
            </a:r>
            <a:r>
              <a:rPr lang="en-US" dirty="0" err="1"/>
              <a:t>def</a:t>
            </a:r>
            <a:r>
              <a:rPr lang="en-US" dirty="0"/>
              <a:t> __</a:t>
            </a:r>
            <a:r>
              <a:rPr lang="en-US" dirty="0" err="1"/>
              <a:t>iter</a:t>
            </a:r>
            <a:r>
              <a:rPr lang="en-US" dirty="0"/>
              <a:t>__(self):</a:t>
            </a:r>
          </a:p>
          <a:p>
            <a:r>
              <a:rPr lang="en-US" dirty="0"/>
              <a:t>    </a:t>
            </a:r>
            <a:r>
              <a:rPr lang="en-US" dirty="0" err="1"/>
              <a:t>self.a</a:t>
            </a:r>
            <a:r>
              <a:rPr lang="en-US" dirty="0"/>
              <a:t> = 1</a:t>
            </a:r>
          </a:p>
          <a:p>
            <a:r>
              <a:rPr lang="en-US" dirty="0"/>
              <a:t>    return self</a:t>
            </a:r>
          </a:p>
          <a:p>
            <a:endParaRPr lang="en-US" dirty="0"/>
          </a:p>
          <a:p>
            <a:r>
              <a:rPr lang="en-US" dirty="0"/>
              <a:t>  </a:t>
            </a:r>
            <a:r>
              <a:rPr lang="en-US" dirty="0" err="1"/>
              <a:t>def</a:t>
            </a:r>
            <a:r>
              <a:rPr lang="en-US" dirty="0"/>
              <a:t> __next__(self):</a:t>
            </a:r>
          </a:p>
          <a:p>
            <a:r>
              <a:rPr lang="en-US" dirty="0"/>
              <a:t>    x = </a:t>
            </a:r>
            <a:r>
              <a:rPr lang="en-US" dirty="0" err="1"/>
              <a:t>self.a</a:t>
            </a:r>
            <a:endParaRPr lang="en-US" dirty="0"/>
          </a:p>
          <a:p>
            <a:r>
              <a:rPr lang="en-US" dirty="0"/>
              <a:t>    </a:t>
            </a:r>
            <a:r>
              <a:rPr lang="en-US" dirty="0" err="1"/>
              <a:t>self.a</a:t>
            </a:r>
            <a:r>
              <a:rPr lang="en-US" dirty="0"/>
              <a:t> += 1</a:t>
            </a:r>
          </a:p>
          <a:p>
            <a:r>
              <a:rPr lang="en-US" dirty="0"/>
              <a:t>    return x</a:t>
            </a:r>
          </a:p>
          <a:p>
            <a:endParaRPr lang="en-US" dirty="0"/>
          </a:p>
          <a:p>
            <a:r>
              <a:rPr lang="en-US" dirty="0"/>
              <a:t>a = </a:t>
            </a:r>
            <a:r>
              <a:rPr lang="en-US" dirty="0" err="1"/>
              <a:t>MyNumbers</a:t>
            </a:r>
            <a:r>
              <a:rPr lang="en-US" dirty="0"/>
              <a:t>()</a:t>
            </a:r>
          </a:p>
          <a:p>
            <a:r>
              <a:rPr lang="en-US" dirty="0" err="1"/>
              <a:t>myiter</a:t>
            </a:r>
            <a:r>
              <a:rPr lang="en-US" dirty="0"/>
              <a:t> = </a:t>
            </a:r>
            <a:r>
              <a:rPr lang="en-US" dirty="0" err="1"/>
              <a:t>iter</a:t>
            </a:r>
            <a:r>
              <a:rPr lang="en-US" dirty="0"/>
              <a:t>(a)</a:t>
            </a:r>
          </a:p>
          <a:p>
            <a:r>
              <a:rPr lang="en-US" dirty="0"/>
              <a:t>print(next(</a:t>
            </a:r>
            <a:r>
              <a:rPr lang="en-US" dirty="0" err="1"/>
              <a:t>myiter</a:t>
            </a:r>
            <a:r>
              <a:rPr lang="en-US" dirty="0"/>
              <a:t>))</a:t>
            </a:r>
          </a:p>
          <a:p>
            <a:r>
              <a:rPr lang="en-US" dirty="0"/>
              <a:t>print(next(</a:t>
            </a:r>
            <a:r>
              <a:rPr lang="en-US" dirty="0" err="1"/>
              <a:t>myiter</a:t>
            </a:r>
            <a:r>
              <a:rPr lang="en-US" dirty="0"/>
              <a:t>))</a:t>
            </a:r>
          </a:p>
          <a:p>
            <a:r>
              <a:rPr lang="en-US" dirty="0"/>
              <a:t>print(next(</a:t>
            </a:r>
            <a:r>
              <a:rPr lang="en-US" dirty="0" err="1"/>
              <a:t>myiter</a:t>
            </a:r>
            <a:r>
              <a:rPr lang="en-US" dirty="0"/>
              <a:t>))</a:t>
            </a:r>
          </a:p>
          <a:p>
            <a:r>
              <a:rPr lang="en-US" dirty="0"/>
              <a:t>print(next(</a:t>
            </a:r>
            <a:r>
              <a:rPr lang="en-US" dirty="0" err="1"/>
              <a:t>myiter</a:t>
            </a:r>
            <a:r>
              <a:rPr lang="en-US" dirty="0"/>
              <a:t>))</a:t>
            </a:r>
          </a:p>
          <a:p>
            <a:r>
              <a:rPr lang="en-US" dirty="0"/>
              <a:t>print(next(</a:t>
            </a:r>
            <a:r>
              <a:rPr lang="en-US" dirty="0" err="1"/>
              <a:t>myiter</a:t>
            </a:r>
            <a:r>
              <a:rPr lang="en-US" dirty="0"/>
              <a:t>))</a:t>
            </a:r>
          </a:p>
          <a:p>
            <a:endParaRPr lang="en-US" dirty="0"/>
          </a:p>
        </p:txBody>
      </p:sp>
      <p:sp>
        <p:nvSpPr>
          <p:cNvPr id="10" name="TextBox 9"/>
          <p:cNvSpPr txBox="1"/>
          <p:nvPr/>
        </p:nvSpPr>
        <p:spPr>
          <a:xfrm>
            <a:off x="7772400" y="2819400"/>
            <a:ext cx="591829" cy="1754326"/>
          </a:xfrm>
          <a:prstGeom prst="rect">
            <a:avLst/>
          </a:prstGeom>
          <a:noFill/>
        </p:spPr>
        <p:txBody>
          <a:bodyPr wrap="none" rtlCol="0">
            <a:spAutoFit/>
          </a:bodyPr>
          <a:lstStyle/>
          <a:p>
            <a:r>
              <a:rPr lang="en-US" dirty="0" smtClean="0"/>
              <a:t>o/p:</a:t>
            </a:r>
          </a:p>
          <a:p>
            <a:r>
              <a:rPr lang="en-US" dirty="0" smtClean="0"/>
              <a:t>1</a:t>
            </a:r>
          </a:p>
          <a:p>
            <a:r>
              <a:rPr lang="en-US" dirty="0" smtClean="0"/>
              <a:t>2</a:t>
            </a:r>
          </a:p>
          <a:p>
            <a:r>
              <a:rPr lang="en-US" dirty="0" smtClean="0"/>
              <a:t>3</a:t>
            </a:r>
          </a:p>
          <a:p>
            <a:r>
              <a:rPr lang="en-US" dirty="0" smtClean="0"/>
              <a:t>4</a:t>
            </a:r>
          </a:p>
          <a:p>
            <a:r>
              <a:rPr lang="en-US" dirty="0"/>
              <a:t>5</a:t>
            </a:r>
          </a:p>
        </p:txBody>
      </p:sp>
    </p:spTree>
    <p:extLst>
      <p:ext uri="{BB962C8B-B14F-4D97-AF65-F5344CB8AC3E}">
        <p14:creationId xmlns:p14="http://schemas.microsoft.com/office/powerpoint/2010/main" val="3036957431"/>
      </p:ext>
    </p:extLst>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62000"/>
            <a:ext cx="8229600" cy="5638800"/>
          </a:xfrm>
        </p:spPr>
        <p:txBody>
          <a:bodyPr>
            <a:normAutofit fontScale="77500" lnSpcReduction="20000"/>
          </a:bodyPr>
          <a:lstStyle/>
          <a:p>
            <a:pPr marL="0" indent="0">
              <a:buNone/>
            </a:pPr>
            <a:r>
              <a:rPr lang="en-US" dirty="0"/>
              <a:t>class </a:t>
            </a:r>
            <a:r>
              <a:rPr lang="en-US" dirty="0" err="1"/>
              <a:t>MyNumbers</a:t>
            </a:r>
            <a:r>
              <a:rPr lang="en-US" dirty="0"/>
              <a:t>:</a:t>
            </a:r>
          </a:p>
          <a:p>
            <a:pPr marL="0" indent="0">
              <a:buNone/>
            </a:pPr>
            <a:r>
              <a:rPr lang="en-US" dirty="0"/>
              <a:t>  </a:t>
            </a:r>
            <a:r>
              <a:rPr lang="en-US" dirty="0" err="1"/>
              <a:t>def</a:t>
            </a:r>
            <a:r>
              <a:rPr lang="en-US" dirty="0"/>
              <a:t> __</a:t>
            </a:r>
            <a:r>
              <a:rPr lang="en-US" dirty="0" err="1"/>
              <a:t>iter</a:t>
            </a:r>
            <a:r>
              <a:rPr lang="en-US" dirty="0"/>
              <a:t>__(self):</a:t>
            </a:r>
          </a:p>
          <a:p>
            <a:pPr marL="0" indent="0">
              <a:buNone/>
            </a:pPr>
            <a:r>
              <a:rPr lang="en-US" dirty="0"/>
              <a:t>    </a:t>
            </a:r>
            <a:r>
              <a:rPr lang="en-US" dirty="0" err="1"/>
              <a:t>self.a</a:t>
            </a:r>
            <a:r>
              <a:rPr lang="en-US" dirty="0"/>
              <a:t> = 1</a:t>
            </a:r>
          </a:p>
          <a:p>
            <a:pPr marL="0" indent="0">
              <a:buNone/>
            </a:pPr>
            <a:r>
              <a:rPr lang="en-US" dirty="0"/>
              <a:t>    return self</a:t>
            </a:r>
          </a:p>
          <a:p>
            <a:pPr marL="0" indent="0">
              <a:buNone/>
            </a:pPr>
            <a:r>
              <a:rPr lang="en-US" dirty="0"/>
              <a:t>  </a:t>
            </a:r>
            <a:r>
              <a:rPr lang="en-US" dirty="0" err="1"/>
              <a:t>def</a:t>
            </a:r>
            <a:r>
              <a:rPr lang="en-US" dirty="0"/>
              <a:t> __next__(self):</a:t>
            </a:r>
          </a:p>
          <a:p>
            <a:pPr marL="0" indent="0">
              <a:buNone/>
            </a:pPr>
            <a:r>
              <a:rPr lang="en-US" dirty="0"/>
              <a:t>    if </a:t>
            </a:r>
            <a:r>
              <a:rPr lang="en-US" dirty="0" err="1"/>
              <a:t>self.a</a:t>
            </a:r>
            <a:r>
              <a:rPr lang="en-US" dirty="0"/>
              <a:t> &lt;= 20:</a:t>
            </a:r>
          </a:p>
          <a:p>
            <a:pPr marL="0" indent="0">
              <a:buNone/>
            </a:pPr>
            <a:r>
              <a:rPr lang="en-US" dirty="0"/>
              <a:t>      x = </a:t>
            </a:r>
            <a:r>
              <a:rPr lang="en-US" dirty="0" err="1"/>
              <a:t>self.a</a:t>
            </a:r>
            <a:endParaRPr lang="en-US" dirty="0"/>
          </a:p>
          <a:p>
            <a:pPr marL="0" indent="0">
              <a:buNone/>
            </a:pPr>
            <a:r>
              <a:rPr lang="en-US" dirty="0"/>
              <a:t>      </a:t>
            </a:r>
            <a:r>
              <a:rPr lang="en-US" dirty="0" err="1"/>
              <a:t>self.a</a:t>
            </a:r>
            <a:r>
              <a:rPr lang="en-US" dirty="0"/>
              <a:t> += 1</a:t>
            </a:r>
          </a:p>
          <a:p>
            <a:pPr marL="0" indent="0">
              <a:buNone/>
            </a:pPr>
            <a:r>
              <a:rPr lang="en-US" dirty="0"/>
              <a:t>      return x</a:t>
            </a:r>
          </a:p>
          <a:p>
            <a:pPr marL="0" indent="0">
              <a:buNone/>
            </a:pPr>
            <a:r>
              <a:rPr lang="en-US" dirty="0"/>
              <a:t>    else:</a:t>
            </a:r>
          </a:p>
          <a:p>
            <a:pPr marL="0" indent="0">
              <a:buNone/>
            </a:pPr>
            <a:r>
              <a:rPr lang="en-US" dirty="0"/>
              <a:t>      raise </a:t>
            </a:r>
            <a:r>
              <a:rPr lang="en-US" dirty="0" err="1"/>
              <a:t>StopIteration</a:t>
            </a:r>
            <a:endParaRPr lang="en-US" dirty="0"/>
          </a:p>
          <a:p>
            <a:pPr marL="0" indent="0">
              <a:buNone/>
            </a:pPr>
            <a:r>
              <a:rPr lang="en-US" dirty="0" err="1"/>
              <a:t>myclass</a:t>
            </a:r>
            <a:r>
              <a:rPr lang="en-US" dirty="0"/>
              <a:t> = </a:t>
            </a:r>
            <a:r>
              <a:rPr lang="en-US" dirty="0" err="1"/>
              <a:t>MyNumbers</a:t>
            </a:r>
            <a:r>
              <a:rPr lang="en-US" dirty="0"/>
              <a:t>()</a:t>
            </a:r>
          </a:p>
          <a:p>
            <a:pPr marL="0" indent="0">
              <a:buNone/>
            </a:pPr>
            <a:r>
              <a:rPr lang="en-US" dirty="0"/>
              <a:t>b = </a:t>
            </a:r>
            <a:r>
              <a:rPr lang="en-US" dirty="0" err="1"/>
              <a:t>iter</a:t>
            </a:r>
            <a:r>
              <a:rPr lang="en-US" dirty="0"/>
              <a:t>(</a:t>
            </a:r>
            <a:r>
              <a:rPr lang="en-US" dirty="0" err="1"/>
              <a:t>myclass</a:t>
            </a:r>
            <a:r>
              <a:rPr lang="en-US" dirty="0"/>
              <a:t>)</a:t>
            </a:r>
          </a:p>
          <a:p>
            <a:pPr marL="0" indent="0">
              <a:buNone/>
            </a:pPr>
            <a:endParaRPr lang="en-US" dirty="0"/>
          </a:p>
          <a:p>
            <a:pPr marL="0" indent="0">
              <a:buNone/>
            </a:pPr>
            <a:r>
              <a:rPr lang="en-US" dirty="0"/>
              <a:t>for x in b:</a:t>
            </a:r>
          </a:p>
          <a:p>
            <a:pPr marL="0" indent="0">
              <a:buNone/>
            </a:pPr>
            <a:r>
              <a:rPr lang="en-US" dirty="0"/>
              <a:t>  print(x)</a:t>
            </a:r>
          </a:p>
          <a:p>
            <a:pPr marL="0" indent="0">
              <a:buNone/>
            </a:pPr>
            <a:endParaRPr lang="en-US" dirty="0" smtClean="0"/>
          </a:p>
          <a:p>
            <a:pPr marL="0" indent="0">
              <a:buNone/>
            </a:pPr>
            <a:r>
              <a:rPr lang="en-US" dirty="0" smtClean="0"/>
              <a:t>o/p: ?</a:t>
            </a:r>
            <a:endParaRPr lang="en-US" dirty="0"/>
          </a:p>
        </p:txBody>
      </p:sp>
    </p:spTree>
    <p:extLst>
      <p:ext uri="{BB962C8B-B14F-4D97-AF65-F5344CB8AC3E}">
        <p14:creationId xmlns:p14="http://schemas.microsoft.com/office/powerpoint/2010/main" val="287393678"/>
      </p:ext>
    </p:extLst>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a:t>
            </a:r>
            <a:endParaRPr lang="en-US" dirty="0"/>
          </a:p>
        </p:txBody>
      </p:sp>
      <p:pic>
        <p:nvPicPr>
          <p:cNvPr id="4" name="Content Placeholder 3" descr="2394519021-5b755f7d3ed98_articlex.png"/>
          <p:cNvPicPr>
            <a:picLocks noGrp="1" noChangeAspect="1"/>
          </p:cNvPicPr>
          <p:nvPr>
            <p:ph idx="1"/>
          </p:nvPr>
        </p:nvPicPr>
        <p:blipFill>
          <a:blip r:embed="rId2"/>
          <a:stretch>
            <a:fillRect/>
          </a:stretch>
        </p:blipFill>
        <p:spPr>
          <a:xfrm>
            <a:off x="914400" y="1935163"/>
            <a:ext cx="6638542" cy="4389437"/>
          </a:xfrm>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Generators:</a:t>
            </a:r>
            <a:endParaRPr lang="en-US" dirty="0"/>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smtClean="0"/>
              <a:t>It create special iterator inside a function.</a:t>
            </a:r>
          </a:p>
          <a:p>
            <a:pPr>
              <a:buFont typeface="Arial" panose="020B0604020202020204" pitchFamily="34" charset="0"/>
              <a:buChar char="•"/>
            </a:pPr>
            <a:r>
              <a:rPr lang="en-IN" dirty="0"/>
              <a:t>A generator-function is defined like a normal function, but whenever it needs to generate a value, it does so with the </a:t>
            </a:r>
            <a:r>
              <a:rPr lang="en-IN" dirty="0">
                <a:solidFill>
                  <a:schemeClr val="hlink"/>
                </a:solidFill>
                <a:hlinkClick r:id="rId2"/>
              </a:rPr>
              <a:t>yield keyword</a:t>
            </a:r>
            <a:r>
              <a:rPr lang="en-IN" u="sng" dirty="0">
                <a:solidFill>
                  <a:schemeClr val="hlink"/>
                </a:solidFill>
                <a:hlinkClick r:id="rId2"/>
              </a:rPr>
              <a:t> </a:t>
            </a:r>
            <a:r>
              <a:rPr lang="en-IN" dirty="0"/>
              <a:t>rather than return. </a:t>
            </a:r>
            <a:endParaRPr lang="en-IN" dirty="0" smtClean="0"/>
          </a:p>
          <a:p>
            <a:pPr>
              <a:buFont typeface="Arial" panose="020B0604020202020204" pitchFamily="34" charset="0"/>
              <a:buChar char="•"/>
            </a:pPr>
            <a:r>
              <a:rPr lang="en-IN" dirty="0" smtClean="0"/>
              <a:t>If </a:t>
            </a:r>
            <a:r>
              <a:rPr lang="en-IN" dirty="0"/>
              <a:t>the body of a </a:t>
            </a:r>
            <a:r>
              <a:rPr lang="en-IN" dirty="0" err="1"/>
              <a:t>def</a:t>
            </a:r>
            <a:r>
              <a:rPr lang="en-IN" dirty="0"/>
              <a:t> contains yield, the function automatically becomes a generator function</a:t>
            </a:r>
            <a:r>
              <a:rPr lang="en-IN" sz="2400" dirty="0"/>
              <a:t>. </a:t>
            </a:r>
            <a:endParaRPr lang="en-IN" sz="2400" dirty="0" smtClean="0"/>
          </a:p>
          <a:p>
            <a:pPr>
              <a:buFont typeface="Arial" panose="020B0604020202020204" pitchFamily="34" charset="0"/>
              <a:buChar char="•"/>
            </a:pPr>
            <a:r>
              <a:rPr lang="en-IN" sz="2400" dirty="0" smtClean="0"/>
              <a:t>suppose we have to generate 100 values it’s hard to retrieve the function that ,we can generator for specific values.</a:t>
            </a:r>
          </a:p>
          <a:p>
            <a:pPr>
              <a:buFont typeface="Arial" panose="020B0604020202020204" pitchFamily="34" charset="0"/>
              <a:buChar char="•"/>
            </a:pPr>
            <a:r>
              <a:rPr lang="en-IN" sz="2400" dirty="0" smtClean="0"/>
              <a:t>It take more memory space to avoid use generator</a:t>
            </a:r>
            <a:endParaRPr lang="en-US" dirty="0"/>
          </a:p>
        </p:txBody>
      </p:sp>
    </p:spTree>
    <p:extLst>
      <p:ext uri="{BB962C8B-B14F-4D97-AF65-F5344CB8AC3E}">
        <p14:creationId xmlns:p14="http://schemas.microsoft.com/office/powerpoint/2010/main" val="2902172301"/>
      </p:ext>
    </p:extLst>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11236"/>
            <a:ext cx="8229600" cy="42372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3946316"/>
      </p:ext>
    </p:extLst>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990600"/>
            <a:ext cx="7144313"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4572000"/>
            <a:ext cx="895350" cy="1362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0338916"/>
      </p:ext>
    </p:extLst>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2362200"/>
            <a:ext cx="7477125" cy="2971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86206413"/>
      </p:ext>
    </p:extLst>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Decorators:</a:t>
            </a:r>
            <a:endParaRPr lang="en-US" dirty="0"/>
          </a:p>
        </p:txBody>
      </p:sp>
      <p:sp>
        <p:nvSpPr>
          <p:cNvPr id="3" name="Content Placeholder 2"/>
          <p:cNvSpPr>
            <a:spLocks noGrp="1"/>
          </p:cNvSpPr>
          <p:nvPr>
            <p:ph idx="1"/>
          </p:nvPr>
        </p:nvSpPr>
        <p:spPr/>
        <p:txBody>
          <a:bodyPr/>
          <a:lstStyle/>
          <a:p>
            <a:pPr marL="452628" indent="-342900">
              <a:spcBef>
                <a:spcPts val="400"/>
              </a:spcBef>
              <a:buSzPts val="1904"/>
            </a:pPr>
            <a:r>
              <a:rPr lang="en-US" sz="2400" dirty="0"/>
              <a:t>It allows programmers to modify the </a:t>
            </a:r>
            <a:r>
              <a:rPr lang="en-US" sz="2400" dirty="0" err="1"/>
              <a:t>behaviour</a:t>
            </a:r>
            <a:r>
              <a:rPr lang="en-US" sz="2400" dirty="0"/>
              <a:t> of a function or class. </a:t>
            </a:r>
            <a:r>
              <a:rPr lang="en-US" sz="2400" dirty="0" smtClean="0"/>
              <a:t>[not changing the function]</a:t>
            </a:r>
            <a:endParaRPr lang="en-US" sz="2400" dirty="0"/>
          </a:p>
          <a:p>
            <a:pPr marL="452628" indent="-342900">
              <a:spcBef>
                <a:spcPts val="400"/>
              </a:spcBef>
              <a:buSzPts val="1904"/>
            </a:pPr>
            <a:r>
              <a:rPr lang="en-US" sz="2400" dirty="0"/>
              <a:t>Used for function rename purpose</a:t>
            </a:r>
            <a:r>
              <a:rPr lang="en-US" sz="2400" dirty="0" smtClean="0"/>
              <a:t>.</a:t>
            </a:r>
          </a:p>
          <a:p>
            <a:pPr marL="452628" indent="-342900">
              <a:spcBef>
                <a:spcPts val="400"/>
              </a:spcBef>
              <a:buSzPts val="1904"/>
            </a:pPr>
            <a:r>
              <a:rPr lang="en-US" sz="2400" dirty="0" smtClean="0"/>
              <a:t>we can pass one function as argument to another function is called decorators.</a:t>
            </a:r>
          </a:p>
          <a:p>
            <a:pPr marL="452628" indent="-342900">
              <a:spcBef>
                <a:spcPts val="400"/>
              </a:spcBef>
              <a:buSzPts val="1904"/>
            </a:pPr>
            <a:r>
              <a:rPr lang="en-US" sz="2400" dirty="0" smtClean="0"/>
              <a:t>In that way we can able to access both main function and sub function</a:t>
            </a:r>
            <a:endParaRPr lang="en-US" dirty="0"/>
          </a:p>
          <a:p>
            <a:pPr marL="0" indent="0">
              <a:buNone/>
            </a:pPr>
            <a:r>
              <a:rPr lang="en-US" dirty="0" smtClean="0"/>
              <a:t> </a:t>
            </a:r>
            <a:endParaRPr lang="en-US" dirty="0"/>
          </a:p>
        </p:txBody>
      </p:sp>
    </p:spTree>
    <p:extLst>
      <p:ext uri="{BB962C8B-B14F-4D97-AF65-F5344CB8AC3E}">
        <p14:creationId xmlns:p14="http://schemas.microsoft.com/office/powerpoint/2010/main" val="1203064445"/>
      </p:ext>
    </p:extLst>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To rename </a:t>
            </a:r>
            <a:r>
              <a:rPr lang="en-US" dirty="0" err="1" smtClean="0"/>
              <a:t>functon</a:t>
            </a:r>
            <a:r>
              <a:rPr lang="en-US" dirty="0" smtClean="0"/>
              <a:t>:</a:t>
            </a:r>
            <a:endParaRPr lang="en-US" dirty="0"/>
          </a:p>
        </p:txBody>
      </p:sp>
      <p:sp>
        <p:nvSpPr>
          <p:cNvPr id="3" name="Content Placeholder 2"/>
          <p:cNvSpPr>
            <a:spLocks noGrp="1"/>
          </p:cNvSpPr>
          <p:nvPr>
            <p:ph idx="1"/>
          </p:nvPr>
        </p:nvSpPr>
        <p:spPr>
          <a:xfrm>
            <a:off x="457200" y="1600200"/>
            <a:ext cx="8229600" cy="4389120"/>
          </a:xfrm>
        </p:spPr>
        <p:txBody>
          <a:bodyPr>
            <a:normAutofit fontScale="85000" lnSpcReduction="20000"/>
          </a:bodyPr>
          <a:lstStyle/>
          <a:p>
            <a:pPr marL="0" indent="0">
              <a:buNone/>
            </a:pPr>
            <a:r>
              <a:rPr lang="en-US" dirty="0"/>
              <a:t>a=10</a:t>
            </a:r>
          </a:p>
          <a:p>
            <a:pPr marL="0" indent="0">
              <a:buNone/>
            </a:pPr>
            <a:r>
              <a:rPr lang="en-US" dirty="0"/>
              <a:t>b=a</a:t>
            </a:r>
          </a:p>
          <a:p>
            <a:pPr marL="0" indent="0">
              <a:buNone/>
            </a:pPr>
            <a:r>
              <a:rPr lang="en-US" dirty="0" err="1"/>
              <a:t>def</a:t>
            </a:r>
            <a:r>
              <a:rPr lang="en-US" dirty="0"/>
              <a:t> </a:t>
            </a:r>
            <a:r>
              <a:rPr lang="en-US" dirty="0" err="1"/>
              <a:t>sampleprogram</a:t>
            </a:r>
            <a:r>
              <a:rPr lang="en-US" dirty="0"/>
              <a:t>():</a:t>
            </a:r>
          </a:p>
          <a:p>
            <a:pPr marL="0" indent="0">
              <a:buNone/>
            </a:pPr>
            <a:r>
              <a:rPr lang="en-US" dirty="0"/>
              <a:t>    print('sample')</a:t>
            </a:r>
          </a:p>
          <a:p>
            <a:pPr marL="0" indent="0">
              <a:buNone/>
            </a:pPr>
            <a:r>
              <a:rPr lang="en-US" dirty="0" err="1"/>
              <a:t>sam</a:t>
            </a:r>
            <a:r>
              <a:rPr lang="en-US" dirty="0"/>
              <a:t>=</a:t>
            </a:r>
            <a:r>
              <a:rPr lang="en-US" dirty="0" err="1"/>
              <a:t>sampleprogram</a:t>
            </a:r>
            <a:endParaRPr lang="en-US" dirty="0"/>
          </a:p>
          <a:p>
            <a:pPr marL="0" indent="0">
              <a:buNone/>
            </a:pPr>
            <a:r>
              <a:rPr lang="en-US" dirty="0" err="1"/>
              <a:t>sam</a:t>
            </a:r>
            <a:r>
              <a:rPr lang="en-US" dirty="0"/>
              <a:t>()</a:t>
            </a:r>
          </a:p>
          <a:p>
            <a:pPr marL="0" indent="0">
              <a:buNone/>
            </a:pPr>
            <a:r>
              <a:rPr lang="en-US" dirty="0"/>
              <a:t>t=</a:t>
            </a:r>
            <a:r>
              <a:rPr lang="en-US" dirty="0" err="1"/>
              <a:t>sam</a:t>
            </a:r>
            <a:endParaRPr lang="en-US" dirty="0"/>
          </a:p>
          <a:p>
            <a:pPr marL="0" indent="0">
              <a:buNone/>
            </a:pPr>
            <a:r>
              <a:rPr lang="en-US" dirty="0"/>
              <a:t>d=t</a:t>
            </a:r>
          </a:p>
          <a:p>
            <a:pPr marL="0" indent="0">
              <a:buNone/>
            </a:pPr>
            <a:r>
              <a:rPr lang="en-US" dirty="0"/>
              <a:t>d</a:t>
            </a:r>
            <a:r>
              <a:rPr lang="en-US" dirty="0" smtClean="0"/>
              <a:t>()</a:t>
            </a:r>
          </a:p>
          <a:p>
            <a:pPr marL="0" indent="0">
              <a:buNone/>
            </a:pPr>
            <a:r>
              <a:rPr lang="en-US" dirty="0" smtClean="0"/>
              <a:t>d=s</a:t>
            </a:r>
          </a:p>
          <a:p>
            <a:pPr marL="0" indent="0">
              <a:buNone/>
            </a:pPr>
            <a:r>
              <a:rPr lang="en-US" dirty="0" smtClean="0"/>
              <a:t>s()</a:t>
            </a:r>
          </a:p>
          <a:p>
            <a:pPr marL="0" indent="0">
              <a:buNone/>
            </a:pPr>
            <a:endParaRPr lang="en-US" dirty="0" smtClean="0"/>
          </a:p>
          <a:p>
            <a:pPr marL="0" indent="0">
              <a:buNone/>
            </a:pPr>
            <a:r>
              <a:rPr lang="en-US" dirty="0" smtClean="0"/>
              <a:t>output: sample</a:t>
            </a:r>
            <a:endParaRPr lang="en-US" dirty="0"/>
          </a:p>
        </p:txBody>
      </p:sp>
    </p:spTree>
    <p:extLst>
      <p:ext uri="{BB962C8B-B14F-4D97-AF65-F5344CB8AC3E}">
        <p14:creationId xmlns:p14="http://schemas.microsoft.com/office/powerpoint/2010/main" val="11540273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  								Creating variables</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20000"/>
          </a:bodyPr>
          <a:lstStyle/>
          <a:p>
            <a:r>
              <a:rPr lang="en-US" dirty="0" smtClean="0">
                <a:latin typeface="Times New Roman" pitchFamily="18" charset="0"/>
                <a:cs typeface="Times New Roman" pitchFamily="18" charset="0"/>
              </a:rPr>
              <a:t>A variable is created the moment you first assign a value to it.</a:t>
            </a:r>
          </a:p>
          <a:p>
            <a:r>
              <a:rPr lang="en-US" dirty="0" smtClean="0">
                <a:latin typeface="Times New Roman" pitchFamily="18" charset="0"/>
                <a:cs typeface="Times New Roman" pitchFamily="18" charset="0"/>
              </a:rPr>
              <a:t>x = 3</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y = ”</a:t>
            </a:r>
            <a:r>
              <a:rPr lang="en-US" dirty="0" err="1" smtClean="0">
                <a:latin typeface="Times New Roman" pitchFamily="18" charset="0"/>
                <a:cs typeface="Times New Roman" pitchFamily="18" charset="0"/>
              </a:rPr>
              <a:t>Renu</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print(x)</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print(y)</a:t>
            </a:r>
          </a:p>
          <a:p>
            <a:r>
              <a:rPr lang="en-US" dirty="0" smtClean="0">
                <a:latin typeface="Times New Roman" pitchFamily="18" charset="0"/>
                <a:cs typeface="Times New Roman" pitchFamily="18" charset="0"/>
              </a:rPr>
              <a:t>x = 4                    # x is of type </a:t>
            </a:r>
            <a:r>
              <a:rPr lang="en-US" dirty="0" err="1" smtClean="0">
                <a:latin typeface="Times New Roman" pitchFamily="18" charset="0"/>
                <a:cs typeface="Times New Roman" pitchFamily="18" charset="0"/>
              </a:rPr>
              <a:t>int</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a:latin typeface="Times New Roman" pitchFamily="18" charset="0"/>
                <a:cs typeface="Times New Roman" pitchFamily="18" charset="0"/>
              </a:rPr>
              <a:t>y</a:t>
            </a:r>
            <a:r>
              <a:rPr lang="en-US" dirty="0" smtClean="0">
                <a:latin typeface="Times New Roman" pitchFamily="18" charset="0"/>
                <a:cs typeface="Times New Roman" pitchFamily="18" charset="0"/>
              </a:rPr>
              <a:t>= “Live"           # x is now of type </a:t>
            </a:r>
            <a:r>
              <a:rPr lang="en-US" dirty="0" err="1" smtClean="0">
                <a:latin typeface="Times New Roman" pitchFamily="18" charset="0"/>
                <a:cs typeface="Times New Roman" pitchFamily="18" charset="0"/>
              </a:rPr>
              <a:t>str</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dirty="0" smtClean="0">
                <a:latin typeface="Times New Roman" pitchFamily="18" charset="0"/>
                <a:cs typeface="Times New Roman" pitchFamily="18" charset="0"/>
              </a:rPr>
              <a:t>print(x)</a:t>
            </a:r>
          </a:p>
          <a:p>
            <a:r>
              <a:rPr lang="en-US" dirty="0">
                <a:latin typeface="Times New Roman" pitchFamily="18" charset="0"/>
                <a:cs typeface="Times New Roman" pitchFamily="18" charset="0"/>
              </a:rPr>
              <a:t>print("live\</a:t>
            </a:r>
            <a:r>
              <a:rPr lang="en-US" dirty="0" err="1">
                <a:latin typeface="Times New Roman" pitchFamily="18" charset="0"/>
                <a:cs typeface="Times New Roman" pitchFamily="18" charset="0"/>
              </a:rPr>
              <a:t>twire</a:t>
            </a:r>
            <a:r>
              <a:rPr lang="en-US" dirty="0">
                <a:latin typeface="Times New Roman" pitchFamily="18" charset="0"/>
                <a:cs typeface="Times New Roman" pitchFamily="18" charset="0"/>
              </a:rPr>
              <a:t>")</a:t>
            </a:r>
          </a:p>
          <a:p>
            <a:r>
              <a:rPr lang="en-US" dirty="0">
                <a:latin typeface="Times New Roman" pitchFamily="18" charset="0"/>
                <a:cs typeface="Times New Roman" pitchFamily="18" charset="0"/>
              </a:rPr>
              <a:t>print("live\</a:t>
            </a:r>
            <a:r>
              <a:rPr lang="en-US" dirty="0" err="1">
                <a:latin typeface="Times New Roman" pitchFamily="18" charset="0"/>
                <a:cs typeface="Times New Roman" pitchFamily="18" charset="0"/>
              </a:rPr>
              <a:t>nwire</a:t>
            </a:r>
            <a:r>
              <a:rPr lang="en-US" dirty="0" smtClean="0">
                <a:latin typeface="Times New Roman" pitchFamily="18" charset="0"/>
                <a:cs typeface="Times New Roman" pitchFamily="18" charset="0"/>
              </a:rPr>
              <a:t>")         Escape characters</a:t>
            </a:r>
          </a:p>
          <a:p>
            <a:pPr>
              <a:buNone/>
            </a:pP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Right Brace 3"/>
          <p:cNvSpPr/>
          <p:nvPr/>
        </p:nvSpPr>
        <p:spPr>
          <a:xfrm>
            <a:off x="3200400" y="4419600"/>
            <a:ext cx="3810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990600"/>
            <a:ext cx="8229600" cy="4389120"/>
          </a:xfrm>
        </p:spPr>
        <p:txBody>
          <a:bodyPr/>
          <a:lstStyle/>
          <a:p>
            <a:pPr marL="0" indent="0">
              <a:buNone/>
            </a:pPr>
            <a:r>
              <a:rPr lang="en-US" b="1" u="sng" dirty="0"/>
              <a:t>To call inside a function</a:t>
            </a:r>
          </a:p>
          <a:p>
            <a:pPr marL="0" indent="0">
              <a:buNone/>
            </a:pPr>
            <a:r>
              <a:rPr lang="en-US" dirty="0" err="1"/>
              <a:t>def</a:t>
            </a:r>
            <a:r>
              <a:rPr lang="en-US" dirty="0"/>
              <a:t> </a:t>
            </a:r>
            <a:r>
              <a:rPr lang="en-US" dirty="0" smtClean="0"/>
              <a:t> fun(add</a:t>
            </a:r>
            <a:r>
              <a:rPr lang="en-US" dirty="0"/>
              <a:t>):</a:t>
            </a:r>
          </a:p>
          <a:p>
            <a:pPr marL="0" indent="0">
              <a:buNone/>
            </a:pPr>
            <a:r>
              <a:rPr lang="en-US" dirty="0"/>
              <a:t>    </a:t>
            </a:r>
            <a:r>
              <a:rPr lang="en-US" dirty="0" err="1"/>
              <a:t>def</a:t>
            </a:r>
            <a:r>
              <a:rPr lang="en-US" dirty="0"/>
              <a:t> call():</a:t>
            </a:r>
          </a:p>
          <a:p>
            <a:pPr marL="0" indent="0">
              <a:buNone/>
            </a:pPr>
            <a:r>
              <a:rPr lang="en-US" dirty="0"/>
              <a:t>        print("welcome to livewire")</a:t>
            </a:r>
          </a:p>
          <a:p>
            <a:pPr marL="0" indent="0">
              <a:buNone/>
            </a:pPr>
            <a:r>
              <a:rPr lang="en-US" dirty="0"/>
              <a:t>        add(34+56)</a:t>
            </a:r>
          </a:p>
          <a:p>
            <a:pPr marL="0" indent="0">
              <a:buNone/>
            </a:pPr>
            <a:r>
              <a:rPr lang="en-US" dirty="0"/>
              <a:t>        print("happy learning")</a:t>
            </a:r>
          </a:p>
          <a:p>
            <a:pPr marL="0" indent="0">
              <a:buNone/>
            </a:pPr>
            <a:r>
              <a:rPr lang="en-US" dirty="0"/>
              <a:t>    return call()</a:t>
            </a:r>
          </a:p>
          <a:p>
            <a:pPr marL="0" indent="0">
              <a:buNone/>
            </a:pPr>
            <a:r>
              <a:rPr lang="en-US" dirty="0"/>
              <a:t>fun(print)</a:t>
            </a:r>
          </a:p>
          <a:p>
            <a:pPr marL="0" indent="0">
              <a:buNone/>
            </a:pPr>
            <a:endParaRPr lang="en-US" dirty="0"/>
          </a:p>
        </p:txBody>
      </p:sp>
    </p:spTree>
    <p:extLst>
      <p:ext uri="{BB962C8B-B14F-4D97-AF65-F5344CB8AC3E}">
        <p14:creationId xmlns:p14="http://schemas.microsoft.com/office/powerpoint/2010/main" val="3710668273"/>
      </p:ext>
    </p:extLst>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762000"/>
          </a:xfrm>
        </p:spPr>
        <p:txBody>
          <a:bodyPr>
            <a:normAutofit fontScale="90000"/>
          </a:bodyPr>
          <a:lstStyle/>
          <a:p>
            <a:r>
              <a:rPr lang="en-US" dirty="0" smtClean="0"/>
              <a:t>Closure </a:t>
            </a:r>
            <a:r>
              <a:rPr lang="en-US" dirty="0"/>
              <a:t>:</a:t>
            </a:r>
          </a:p>
        </p:txBody>
      </p:sp>
      <p:sp>
        <p:nvSpPr>
          <p:cNvPr id="3" name="Content Placeholder 2"/>
          <p:cNvSpPr>
            <a:spLocks noGrp="1"/>
          </p:cNvSpPr>
          <p:nvPr>
            <p:ph idx="1"/>
          </p:nvPr>
        </p:nvSpPr>
        <p:spPr>
          <a:xfrm>
            <a:off x="457200" y="1143000"/>
            <a:ext cx="8229600" cy="5181600"/>
          </a:xfrm>
        </p:spPr>
        <p:txBody>
          <a:bodyPr>
            <a:normAutofit/>
          </a:bodyPr>
          <a:lstStyle/>
          <a:p>
            <a:endParaRPr lang="en-US" dirty="0" smtClean="0"/>
          </a:p>
          <a:p>
            <a:pPr lvl="0"/>
            <a:r>
              <a:rPr lang="en-US" sz="2400" dirty="0"/>
              <a:t>In </a:t>
            </a:r>
            <a:r>
              <a:rPr lang="en-US" sz="2400" dirty="0" err="1"/>
              <a:t>python,you</a:t>
            </a:r>
            <a:r>
              <a:rPr lang="en-US" sz="2400" dirty="0"/>
              <a:t> can define functions within functions i.e. nested. Python Closures are these inner functions enclosed within the outer </a:t>
            </a:r>
            <a:r>
              <a:rPr lang="en-US" sz="2400" dirty="0" smtClean="0"/>
              <a:t>function.</a:t>
            </a:r>
          </a:p>
          <a:p>
            <a:pPr lvl="0"/>
            <a:r>
              <a:rPr lang="en-US" sz="2400" dirty="0" smtClean="0"/>
              <a:t>Function called inside a function.</a:t>
            </a:r>
            <a:endParaRPr lang="en-US" dirty="0" smtClean="0"/>
          </a:p>
          <a:p>
            <a:r>
              <a:rPr lang="en-US" dirty="0" smtClean="0"/>
              <a:t>A function defined inside another function is called a nested function. Nested functions can access variables of the enclosing scope.</a:t>
            </a:r>
          </a:p>
          <a:p>
            <a:r>
              <a:rPr lang="en-US" dirty="0" smtClean="0"/>
              <a:t>This technique by which some data gets attached to the code is called </a:t>
            </a:r>
            <a:r>
              <a:rPr lang="en-US" b="1" dirty="0" smtClean="0"/>
              <a:t>closure in Python</a:t>
            </a:r>
            <a:r>
              <a:rPr lang="en-US" dirty="0" smtClean="0"/>
              <a:t>.</a:t>
            </a:r>
          </a:p>
          <a:p>
            <a:endParaRPr lang="en-US" dirty="0"/>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t>
            </a:r>
            <a:endParaRPr lang="en-US" dirty="0"/>
          </a:p>
        </p:txBody>
      </p:sp>
      <p:sp>
        <p:nvSpPr>
          <p:cNvPr id="3" name="Content Placeholder 2"/>
          <p:cNvSpPr>
            <a:spLocks noGrp="1"/>
          </p:cNvSpPr>
          <p:nvPr>
            <p:ph idx="1"/>
          </p:nvPr>
        </p:nvSpPr>
        <p:spPr/>
        <p:txBody>
          <a:bodyPr/>
          <a:lstStyle/>
          <a:p>
            <a:pPr marL="0" indent="0">
              <a:buNone/>
            </a:pPr>
            <a:r>
              <a:rPr lang="en-US" sz="1800" dirty="0" err="1"/>
              <a:t>def</a:t>
            </a:r>
            <a:r>
              <a:rPr lang="en-US" sz="1800" dirty="0"/>
              <a:t> add():</a:t>
            </a:r>
          </a:p>
          <a:p>
            <a:pPr marL="0" indent="0">
              <a:buNone/>
            </a:pPr>
            <a:r>
              <a:rPr lang="en-US" sz="1800" dirty="0"/>
              <a:t>    a=21</a:t>
            </a:r>
          </a:p>
          <a:p>
            <a:pPr marL="0" indent="0">
              <a:buNone/>
            </a:pPr>
            <a:r>
              <a:rPr lang="en-US" sz="1800" dirty="0"/>
              <a:t>    </a:t>
            </a:r>
            <a:r>
              <a:rPr lang="en-US" sz="1800" dirty="0" err="1"/>
              <a:t>def</a:t>
            </a:r>
            <a:r>
              <a:rPr lang="en-US" sz="1800" dirty="0"/>
              <a:t> </a:t>
            </a:r>
            <a:r>
              <a:rPr lang="en-US" sz="1800" dirty="0" err="1"/>
              <a:t>mul</a:t>
            </a:r>
            <a:r>
              <a:rPr lang="en-US" sz="1800" dirty="0"/>
              <a:t>():</a:t>
            </a:r>
          </a:p>
          <a:p>
            <a:pPr marL="0" indent="0">
              <a:buNone/>
            </a:pPr>
            <a:r>
              <a:rPr lang="en-US" sz="1800" dirty="0"/>
              <a:t>        print(a*5)</a:t>
            </a:r>
          </a:p>
          <a:p>
            <a:pPr marL="0" indent="0">
              <a:buNone/>
            </a:pPr>
            <a:r>
              <a:rPr lang="en-US" sz="1800" dirty="0"/>
              <a:t>        print(a*45*6)</a:t>
            </a:r>
          </a:p>
          <a:p>
            <a:pPr marL="0" indent="0">
              <a:buNone/>
            </a:pPr>
            <a:r>
              <a:rPr lang="en-US" sz="1800" dirty="0"/>
              <a:t>    return </a:t>
            </a:r>
            <a:r>
              <a:rPr lang="en-US" sz="1800" dirty="0" err="1"/>
              <a:t>mul</a:t>
            </a:r>
            <a:r>
              <a:rPr lang="en-US" sz="1800" dirty="0"/>
              <a:t>()</a:t>
            </a:r>
          </a:p>
          <a:p>
            <a:pPr marL="0" indent="0">
              <a:buNone/>
            </a:pPr>
            <a:r>
              <a:rPr lang="en-US" sz="1800" dirty="0"/>
              <a:t>add()</a:t>
            </a:r>
          </a:p>
          <a:p>
            <a:pPr marL="0" indent="0">
              <a:buNone/>
            </a:pPr>
            <a:endParaRPr lang="en-US" dirty="0"/>
          </a:p>
          <a:p>
            <a:pPr marL="0" indent="0">
              <a:buNone/>
            </a:pPr>
            <a:endParaRPr lang="en-US" dirty="0"/>
          </a:p>
        </p:txBody>
      </p:sp>
      <p:cxnSp>
        <p:nvCxnSpPr>
          <p:cNvPr id="5" name="Straight Connector 4"/>
          <p:cNvCxnSpPr/>
          <p:nvPr/>
        </p:nvCxnSpPr>
        <p:spPr>
          <a:xfrm>
            <a:off x="2514600" y="2128123"/>
            <a:ext cx="76200" cy="2743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2743200" y="2207061"/>
            <a:ext cx="4175310" cy="2585323"/>
          </a:xfrm>
          <a:prstGeom prst="rect">
            <a:avLst/>
          </a:prstGeom>
          <a:noFill/>
        </p:spPr>
        <p:txBody>
          <a:bodyPr wrap="none" rtlCol="0">
            <a:spAutoFit/>
          </a:bodyPr>
          <a:lstStyle/>
          <a:p>
            <a:r>
              <a:rPr lang="en-US" dirty="0" smtClean="0"/>
              <a:t>we can pass parameter inside a function.</a:t>
            </a:r>
          </a:p>
          <a:p>
            <a:endParaRPr lang="en-US" dirty="0" smtClean="0"/>
          </a:p>
          <a:p>
            <a:r>
              <a:rPr lang="en-US" dirty="0" err="1"/>
              <a:t>def</a:t>
            </a:r>
            <a:r>
              <a:rPr lang="en-US" dirty="0"/>
              <a:t> </a:t>
            </a:r>
            <a:r>
              <a:rPr lang="en-US" dirty="0" smtClean="0"/>
              <a:t>add(a):</a:t>
            </a:r>
            <a:endParaRPr lang="en-US" dirty="0"/>
          </a:p>
          <a:p>
            <a:r>
              <a:rPr lang="en-US" dirty="0"/>
              <a:t>    </a:t>
            </a:r>
            <a:r>
              <a:rPr lang="en-US" dirty="0" err="1"/>
              <a:t>def</a:t>
            </a:r>
            <a:r>
              <a:rPr lang="en-US" dirty="0"/>
              <a:t> </a:t>
            </a:r>
            <a:r>
              <a:rPr lang="en-US" dirty="0" err="1"/>
              <a:t>mul</a:t>
            </a:r>
            <a:r>
              <a:rPr lang="en-US" dirty="0"/>
              <a:t>():</a:t>
            </a:r>
          </a:p>
          <a:p>
            <a:r>
              <a:rPr lang="en-US" dirty="0"/>
              <a:t>        print(a*5)</a:t>
            </a:r>
          </a:p>
          <a:p>
            <a:r>
              <a:rPr lang="en-US" dirty="0"/>
              <a:t>        print(a*45*6)</a:t>
            </a:r>
          </a:p>
          <a:p>
            <a:r>
              <a:rPr lang="en-US" dirty="0"/>
              <a:t>    return </a:t>
            </a:r>
            <a:r>
              <a:rPr lang="en-US" dirty="0" err="1"/>
              <a:t>mul</a:t>
            </a:r>
            <a:r>
              <a:rPr lang="en-US" dirty="0"/>
              <a:t>()</a:t>
            </a:r>
          </a:p>
          <a:p>
            <a:r>
              <a:rPr lang="en-US" dirty="0" smtClean="0"/>
              <a:t>add(21)</a:t>
            </a:r>
            <a:endParaRPr lang="en-US" dirty="0"/>
          </a:p>
          <a:p>
            <a:endParaRPr lang="en-US" dirty="0"/>
          </a:p>
        </p:txBody>
      </p:sp>
      <p:cxnSp>
        <p:nvCxnSpPr>
          <p:cNvPr id="8" name="Straight Connector 7"/>
          <p:cNvCxnSpPr/>
          <p:nvPr/>
        </p:nvCxnSpPr>
        <p:spPr>
          <a:xfrm>
            <a:off x="4724400" y="2819400"/>
            <a:ext cx="106455" cy="2971800"/>
          </a:xfrm>
          <a:prstGeom prst="line">
            <a:avLst/>
          </a:prstGeom>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029200" y="2819400"/>
            <a:ext cx="3433889" cy="3139321"/>
          </a:xfrm>
          <a:prstGeom prst="rect">
            <a:avLst/>
          </a:prstGeom>
          <a:noFill/>
        </p:spPr>
        <p:txBody>
          <a:bodyPr wrap="none" rtlCol="0">
            <a:spAutoFit/>
          </a:bodyPr>
          <a:lstStyle/>
          <a:p>
            <a:r>
              <a:rPr lang="en-US" dirty="0" err="1"/>
              <a:t>def</a:t>
            </a:r>
            <a:r>
              <a:rPr lang="en-US" dirty="0"/>
              <a:t> fun():</a:t>
            </a:r>
          </a:p>
          <a:p>
            <a:r>
              <a:rPr lang="en-US" dirty="0"/>
              <a:t>    a="hello"</a:t>
            </a:r>
          </a:p>
          <a:p>
            <a:r>
              <a:rPr lang="en-US" dirty="0"/>
              <a:t>    </a:t>
            </a:r>
            <a:r>
              <a:rPr lang="en-US" dirty="0" err="1"/>
              <a:t>def</a:t>
            </a:r>
            <a:r>
              <a:rPr lang="en-US" dirty="0"/>
              <a:t> call():</a:t>
            </a:r>
          </a:p>
          <a:p>
            <a:r>
              <a:rPr lang="en-US" dirty="0"/>
              <a:t>        print("welcome to livewire")</a:t>
            </a:r>
          </a:p>
          <a:p>
            <a:r>
              <a:rPr lang="en-US" dirty="0"/>
              <a:t>        print(a)</a:t>
            </a:r>
          </a:p>
          <a:p>
            <a:r>
              <a:rPr lang="en-US" dirty="0"/>
              <a:t>        print("happy learning")</a:t>
            </a:r>
          </a:p>
          <a:p>
            <a:r>
              <a:rPr lang="en-US" dirty="0"/>
              <a:t>    return call()</a:t>
            </a:r>
          </a:p>
          <a:p>
            <a:r>
              <a:rPr lang="en-US" dirty="0"/>
              <a:t>fun</a:t>
            </a:r>
            <a:r>
              <a:rPr lang="en-US" dirty="0" smtClean="0"/>
              <a:t>()</a:t>
            </a:r>
          </a:p>
          <a:p>
            <a:endParaRPr lang="en-US" dirty="0"/>
          </a:p>
          <a:p>
            <a:endParaRPr lang="en-US" dirty="0"/>
          </a:p>
          <a:p>
            <a:endParaRPr lang="en-US" dirty="0"/>
          </a:p>
        </p:txBody>
      </p:sp>
    </p:spTree>
    <p:extLst>
      <p:ext uri="{BB962C8B-B14F-4D97-AF65-F5344CB8AC3E}">
        <p14:creationId xmlns:p14="http://schemas.microsoft.com/office/powerpoint/2010/main" val="1000769860"/>
      </p:ext>
    </p:extLst>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4389120"/>
          </a:xfrm>
        </p:spPr>
        <p:txBody>
          <a:bodyPr>
            <a:normAutofit/>
          </a:bodyPr>
          <a:lstStyle/>
          <a:p>
            <a:pPr marL="0" indent="0">
              <a:buNone/>
            </a:pPr>
            <a:r>
              <a:rPr lang="en-US" sz="1800" dirty="0" err="1"/>
              <a:t>def</a:t>
            </a:r>
            <a:r>
              <a:rPr lang="en-US" sz="1800" dirty="0"/>
              <a:t> fun(a):</a:t>
            </a:r>
          </a:p>
          <a:p>
            <a:pPr marL="0" indent="0">
              <a:buNone/>
            </a:pPr>
            <a:r>
              <a:rPr lang="en-US" sz="1800" dirty="0"/>
              <a:t>    </a:t>
            </a:r>
            <a:r>
              <a:rPr lang="en-US" sz="1800" dirty="0" err="1"/>
              <a:t>def</a:t>
            </a:r>
            <a:r>
              <a:rPr lang="en-US" sz="1800" dirty="0"/>
              <a:t> call():</a:t>
            </a:r>
          </a:p>
          <a:p>
            <a:pPr marL="0" indent="0">
              <a:buNone/>
            </a:pPr>
            <a:r>
              <a:rPr lang="en-US" sz="1800" dirty="0"/>
              <a:t>        print("welcome to livewire")</a:t>
            </a:r>
          </a:p>
          <a:p>
            <a:pPr marL="0" indent="0">
              <a:buNone/>
            </a:pPr>
            <a:r>
              <a:rPr lang="en-US" sz="1800" dirty="0"/>
              <a:t>        print(a)</a:t>
            </a:r>
          </a:p>
          <a:p>
            <a:pPr marL="0" indent="0">
              <a:buNone/>
            </a:pPr>
            <a:r>
              <a:rPr lang="en-US" sz="1800" dirty="0"/>
              <a:t>        print("happy learning")</a:t>
            </a:r>
          </a:p>
          <a:p>
            <a:pPr marL="0" indent="0">
              <a:buNone/>
            </a:pPr>
            <a:r>
              <a:rPr lang="en-US" sz="1800" dirty="0"/>
              <a:t>    return call()</a:t>
            </a:r>
          </a:p>
          <a:p>
            <a:pPr marL="0" indent="0">
              <a:buNone/>
            </a:pPr>
            <a:r>
              <a:rPr lang="en-US" sz="1800" dirty="0"/>
              <a:t>fun("hello")</a:t>
            </a:r>
          </a:p>
        </p:txBody>
      </p:sp>
      <p:cxnSp>
        <p:nvCxnSpPr>
          <p:cNvPr id="5" name="Straight Connector 4"/>
          <p:cNvCxnSpPr/>
          <p:nvPr/>
        </p:nvCxnSpPr>
        <p:spPr>
          <a:xfrm>
            <a:off x="4572000" y="1371600"/>
            <a:ext cx="76200" cy="3657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029200" y="1676400"/>
            <a:ext cx="2286000" cy="1477328"/>
          </a:xfrm>
          <a:prstGeom prst="rect">
            <a:avLst/>
          </a:prstGeom>
          <a:noFill/>
        </p:spPr>
        <p:txBody>
          <a:bodyPr wrap="square" rtlCol="0">
            <a:spAutoFit/>
          </a:bodyPr>
          <a:lstStyle/>
          <a:p>
            <a:r>
              <a:rPr lang="en-US" dirty="0" err="1"/>
              <a:t>def</a:t>
            </a:r>
            <a:r>
              <a:rPr lang="en-US" dirty="0"/>
              <a:t> outer(</a:t>
            </a:r>
            <a:r>
              <a:rPr lang="en-US" dirty="0" err="1"/>
              <a:t>a,b</a:t>
            </a:r>
            <a:r>
              <a:rPr lang="en-US" dirty="0"/>
              <a:t>):</a:t>
            </a:r>
          </a:p>
          <a:p>
            <a:r>
              <a:rPr lang="en-US" dirty="0"/>
              <a:t>    </a:t>
            </a:r>
            <a:r>
              <a:rPr lang="en-US" dirty="0" err="1"/>
              <a:t>def</a:t>
            </a:r>
            <a:r>
              <a:rPr lang="en-US" dirty="0"/>
              <a:t> inner():</a:t>
            </a:r>
          </a:p>
          <a:p>
            <a:r>
              <a:rPr lang="en-US" dirty="0"/>
              <a:t>        print(</a:t>
            </a:r>
            <a:r>
              <a:rPr lang="en-US" dirty="0" err="1"/>
              <a:t>a+b</a:t>
            </a:r>
            <a:r>
              <a:rPr lang="en-US" dirty="0"/>
              <a:t>)</a:t>
            </a:r>
          </a:p>
          <a:p>
            <a:r>
              <a:rPr lang="en-US" dirty="0"/>
              <a:t>    inner()</a:t>
            </a:r>
          </a:p>
          <a:p>
            <a:r>
              <a:rPr lang="en-US" dirty="0"/>
              <a:t>outer(34,78)</a:t>
            </a:r>
          </a:p>
        </p:txBody>
      </p:sp>
    </p:spTree>
    <p:extLst>
      <p:ext uri="{BB962C8B-B14F-4D97-AF65-F5344CB8AC3E}">
        <p14:creationId xmlns:p14="http://schemas.microsoft.com/office/powerpoint/2010/main" val="2345990452"/>
      </p:ext>
    </p:extLst>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Multi-Threading</a:t>
            </a:r>
            <a:endParaRPr lang="en-US" dirty="0"/>
          </a:p>
        </p:txBody>
      </p:sp>
      <p:sp>
        <p:nvSpPr>
          <p:cNvPr id="3" name="Content Placeholder 2"/>
          <p:cNvSpPr>
            <a:spLocks noGrp="1"/>
          </p:cNvSpPr>
          <p:nvPr>
            <p:ph idx="1"/>
          </p:nvPr>
        </p:nvSpPr>
        <p:spPr>
          <a:xfrm>
            <a:off x="457200" y="1600200"/>
            <a:ext cx="8229600" cy="4724400"/>
          </a:xfrm>
        </p:spPr>
        <p:txBody>
          <a:bodyPr/>
          <a:lstStyle/>
          <a:p>
            <a:r>
              <a:rPr lang="en-US" dirty="0" smtClean="0"/>
              <a:t>Any application can have multiple processes. Each of this process can be assigned either as a single thread or multiple threads.</a:t>
            </a:r>
          </a:p>
          <a:p>
            <a:r>
              <a:rPr lang="en-US" dirty="0" smtClean="0"/>
              <a:t>Multithreaded applications execute two or more threads run concurrently.</a:t>
            </a:r>
          </a:p>
          <a:p>
            <a:pPr marL="624078" lvl="0" indent="-514350">
              <a:spcBef>
                <a:spcPts val="0"/>
              </a:spcBef>
              <a:buSzPts val="2176"/>
              <a:buFont typeface="Lucida Sans"/>
              <a:buAutoNum type="arabicPeriod"/>
            </a:pPr>
            <a:r>
              <a:rPr lang="en-US" sz="2800" dirty="0"/>
              <a:t>Any application can have multiple processes. Each of this process can be assigned either as a single thread or multiple threads.</a:t>
            </a:r>
            <a:endParaRPr lang="en-US" dirty="0"/>
          </a:p>
          <a:p>
            <a:pPr marL="624078" lvl="0" indent="-514350">
              <a:spcBef>
                <a:spcPts val="400"/>
              </a:spcBef>
              <a:buSzPts val="2176"/>
              <a:buFont typeface="Lucida Sans"/>
              <a:buAutoNum type="arabicPeriod"/>
            </a:pPr>
            <a:r>
              <a:rPr lang="en-US" sz="2800" dirty="0"/>
              <a:t>To run multi functions simultaneously.</a:t>
            </a:r>
            <a:endParaRPr lang="en-US" dirty="0"/>
          </a:p>
          <a:p>
            <a:pPr marL="624078" lvl="0" indent="-514350">
              <a:spcBef>
                <a:spcPts val="400"/>
              </a:spcBef>
              <a:buSzPts val="2176"/>
              <a:buFont typeface="Lucida Sans"/>
              <a:buAutoNum type="arabicPeriod"/>
            </a:pPr>
            <a:r>
              <a:rPr lang="en-US" sz="2800" dirty="0"/>
              <a:t>Used in Network process.</a:t>
            </a:r>
            <a:endParaRPr lang="en-US" dirty="0"/>
          </a:p>
          <a:p>
            <a:endParaRPr lang="en-US" dirty="0"/>
          </a:p>
        </p:txBody>
      </p:sp>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r>
              <a:rPr lang="en-US" dirty="0" smtClean="0">
                <a:sym typeface="Wingdings" panose="05000000000000000000" pitchFamily="2" charset="2"/>
              </a:rPr>
              <a:t>: (without thread)</a:t>
            </a:r>
            <a:endParaRPr lang="en-US" dirty="0"/>
          </a:p>
        </p:txBody>
      </p:sp>
      <p:sp>
        <p:nvSpPr>
          <p:cNvPr id="3" name="Content Placeholder 2"/>
          <p:cNvSpPr>
            <a:spLocks noGrp="1"/>
          </p:cNvSpPr>
          <p:nvPr>
            <p:ph idx="1"/>
          </p:nvPr>
        </p:nvSpPr>
        <p:spPr/>
        <p:txBody>
          <a:bodyPr>
            <a:normAutofit/>
          </a:bodyPr>
          <a:lstStyle/>
          <a:p>
            <a:pPr marL="0" indent="0">
              <a:buNone/>
            </a:pPr>
            <a:r>
              <a:rPr lang="en-US" sz="2000" dirty="0" err="1"/>
              <a:t>def</a:t>
            </a:r>
            <a:r>
              <a:rPr lang="en-US" sz="2000" dirty="0"/>
              <a:t> run():</a:t>
            </a:r>
          </a:p>
          <a:p>
            <a:pPr marL="0" indent="0">
              <a:buNone/>
            </a:pPr>
            <a:r>
              <a:rPr lang="en-US" sz="2000" dirty="0"/>
              <a:t>    for </a:t>
            </a:r>
            <a:r>
              <a:rPr lang="en-US" sz="2000" dirty="0" err="1"/>
              <a:t>i</a:t>
            </a:r>
            <a:r>
              <a:rPr lang="en-US" sz="2000" dirty="0"/>
              <a:t> in range(1,6):</a:t>
            </a:r>
          </a:p>
          <a:p>
            <a:pPr marL="0" indent="0">
              <a:buNone/>
            </a:pPr>
            <a:r>
              <a:rPr lang="en-US" sz="2000" dirty="0"/>
              <a:t>      print('Class A')</a:t>
            </a:r>
          </a:p>
          <a:p>
            <a:pPr marL="0" indent="0">
              <a:buNone/>
            </a:pPr>
            <a:r>
              <a:rPr lang="en-US" sz="2000" dirty="0"/>
              <a:t>           </a:t>
            </a:r>
          </a:p>
          <a:p>
            <a:pPr marL="0" indent="0">
              <a:buNone/>
            </a:pPr>
            <a:r>
              <a:rPr lang="en-US" sz="2000" dirty="0" err="1"/>
              <a:t>def</a:t>
            </a:r>
            <a:r>
              <a:rPr lang="en-US" sz="2000" dirty="0"/>
              <a:t> r():</a:t>
            </a:r>
          </a:p>
          <a:p>
            <a:pPr marL="0" indent="0">
              <a:buNone/>
            </a:pPr>
            <a:r>
              <a:rPr lang="en-US" sz="2000" dirty="0"/>
              <a:t>     for </a:t>
            </a:r>
            <a:r>
              <a:rPr lang="en-US" sz="2000" dirty="0" err="1"/>
              <a:t>i</a:t>
            </a:r>
            <a:r>
              <a:rPr lang="en-US" sz="2000" dirty="0"/>
              <a:t> in range(1,6):</a:t>
            </a:r>
          </a:p>
          <a:p>
            <a:pPr marL="0" indent="0">
              <a:buNone/>
            </a:pPr>
            <a:r>
              <a:rPr lang="en-US" sz="2000" dirty="0"/>
              <a:t>       print('Class B')</a:t>
            </a:r>
          </a:p>
          <a:p>
            <a:pPr marL="0" indent="0">
              <a:buNone/>
            </a:pPr>
            <a:r>
              <a:rPr lang="en-US" sz="2000" dirty="0"/>
              <a:t>run()</a:t>
            </a:r>
          </a:p>
          <a:p>
            <a:pPr marL="0" indent="0">
              <a:buNone/>
            </a:pPr>
            <a:r>
              <a:rPr lang="en-US" sz="2000" dirty="0"/>
              <a:t>r()</a:t>
            </a:r>
          </a:p>
          <a:p>
            <a:pPr marL="0" indent="0">
              <a:buNone/>
            </a:pPr>
            <a:r>
              <a:rPr lang="en-US" dirty="0"/>
              <a:t> </a:t>
            </a:r>
          </a:p>
        </p:txBody>
      </p:sp>
      <p:cxnSp>
        <p:nvCxnSpPr>
          <p:cNvPr id="5" name="Straight Connector 4"/>
          <p:cNvCxnSpPr/>
          <p:nvPr/>
        </p:nvCxnSpPr>
        <p:spPr>
          <a:xfrm>
            <a:off x="4038600" y="2133600"/>
            <a:ext cx="0" cy="3733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495800" y="2438400"/>
            <a:ext cx="925253" cy="3139321"/>
          </a:xfrm>
          <a:prstGeom prst="rect">
            <a:avLst/>
          </a:prstGeom>
          <a:noFill/>
        </p:spPr>
        <p:txBody>
          <a:bodyPr wrap="none" rtlCol="0">
            <a:spAutoFit/>
          </a:bodyPr>
          <a:lstStyle/>
          <a:p>
            <a:r>
              <a:rPr lang="en-US" dirty="0" smtClean="0"/>
              <a:t>output:</a:t>
            </a:r>
          </a:p>
          <a:p>
            <a:r>
              <a:rPr lang="en-US" dirty="0"/>
              <a:t>Class A</a:t>
            </a:r>
          </a:p>
          <a:p>
            <a:r>
              <a:rPr lang="en-US" dirty="0"/>
              <a:t>Class A</a:t>
            </a:r>
          </a:p>
          <a:p>
            <a:r>
              <a:rPr lang="en-US" dirty="0"/>
              <a:t>Class A</a:t>
            </a:r>
          </a:p>
          <a:p>
            <a:r>
              <a:rPr lang="en-US" dirty="0"/>
              <a:t>Class A</a:t>
            </a:r>
          </a:p>
          <a:p>
            <a:r>
              <a:rPr lang="en-US" dirty="0"/>
              <a:t>Class A</a:t>
            </a:r>
          </a:p>
          <a:p>
            <a:r>
              <a:rPr lang="en-US" dirty="0"/>
              <a:t>Class B</a:t>
            </a:r>
          </a:p>
          <a:p>
            <a:r>
              <a:rPr lang="en-US" dirty="0"/>
              <a:t>Class B</a:t>
            </a:r>
          </a:p>
          <a:p>
            <a:r>
              <a:rPr lang="en-US" dirty="0"/>
              <a:t>Class B</a:t>
            </a:r>
          </a:p>
          <a:p>
            <a:r>
              <a:rPr lang="en-US" dirty="0"/>
              <a:t>Class B</a:t>
            </a:r>
          </a:p>
          <a:p>
            <a:r>
              <a:rPr lang="en-US" dirty="0"/>
              <a:t>Class B</a:t>
            </a:r>
          </a:p>
        </p:txBody>
      </p:sp>
    </p:spTree>
    <p:extLst>
      <p:ext uri="{BB962C8B-B14F-4D97-AF65-F5344CB8AC3E}">
        <p14:creationId xmlns:p14="http://schemas.microsoft.com/office/powerpoint/2010/main" val="2599565279"/>
      </p:ext>
    </p:extLst>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with threading:</a:t>
            </a:r>
            <a:endParaRPr lang="en-US" dirty="0"/>
          </a:p>
        </p:txBody>
      </p:sp>
      <p:sp>
        <p:nvSpPr>
          <p:cNvPr id="3" name="Content Placeholder 2"/>
          <p:cNvSpPr>
            <a:spLocks noGrp="1"/>
          </p:cNvSpPr>
          <p:nvPr>
            <p:ph idx="1"/>
          </p:nvPr>
        </p:nvSpPr>
        <p:spPr>
          <a:xfrm>
            <a:off x="457200" y="1143000"/>
            <a:ext cx="8229600" cy="5486400"/>
          </a:xfrm>
        </p:spPr>
        <p:txBody>
          <a:bodyPr>
            <a:normAutofit fontScale="92500" lnSpcReduction="10000"/>
          </a:bodyPr>
          <a:lstStyle/>
          <a:p>
            <a:pPr marL="0" indent="0">
              <a:buNone/>
            </a:pPr>
            <a:endParaRPr lang="en-US" dirty="0"/>
          </a:p>
          <a:p>
            <a:pPr marL="0" indent="0">
              <a:buNone/>
            </a:pPr>
            <a:r>
              <a:rPr lang="en-US" dirty="0"/>
              <a:t>from threading import Thread</a:t>
            </a:r>
          </a:p>
          <a:p>
            <a:pPr marL="0" indent="0">
              <a:buNone/>
            </a:pPr>
            <a:r>
              <a:rPr lang="en-US" dirty="0"/>
              <a:t>from time import sleep</a:t>
            </a:r>
          </a:p>
          <a:p>
            <a:pPr marL="0" indent="0">
              <a:buNone/>
            </a:pPr>
            <a:r>
              <a:rPr lang="en-US" dirty="0"/>
              <a:t>class A(Thread):</a:t>
            </a:r>
          </a:p>
          <a:p>
            <a:pPr marL="0" indent="0">
              <a:buNone/>
            </a:pPr>
            <a:r>
              <a:rPr lang="en-US" dirty="0"/>
              <a:t>    </a:t>
            </a:r>
            <a:r>
              <a:rPr lang="en-US" dirty="0" err="1"/>
              <a:t>def</a:t>
            </a:r>
            <a:r>
              <a:rPr lang="en-US" dirty="0"/>
              <a:t> run(self):</a:t>
            </a:r>
          </a:p>
          <a:p>
            <a:pPr marL="0" indent="0">
              <a:buNone/>
            </a:pPr>
            <a:r>
              <a:rPr lang="en-US" dirty="0"/>
              <a:t>        for </a:t>
            </a:r>
            <a:r>
              <a:rPr lang="en-US" dirty="0" err="1"/>
              <a:t>i</a:t>
            </a:r>
            <a:r>
              <a:rPr lang="en-US" dirty="0"/>
              <a:t> in range(1,6):</a:t>
            </a:r>
          </a:p>
          <a:p>
            <a:pPr marL="0" indent="0">
              <a:buNone/>
            </a:pPr>
            <a:r>
              <a:rPr lang="en-US" dirty="0"/>
              <a:t>            print('Class A')</a:t>
            </a:r>
          </a:p>
          <a:p>
            <a:pPr marL="0" indent="0">
              <a:buNone/>
            </a:pPr>
            <a:r>
              <a:rPr lang="en-US" dirty="0"/>
              <a:t>            sleep(1)</a:t>
            </a:r>
          </a:p>
          <a:p>
            <a:pPr marL="0" indent="0">
              <a:buNone/>
            </a:pPr>
            <a:r>
              <a:rPr lang="en-US" dirty="0"/>
              <a:t>class B(Thread):</a:t>
            </a:r>
          </a:p>
          <a:p>
            <a:pPr marL="0" indent="0">
              <a:buNone/>
            </a:pPr>
            <a:r>
              <a:rPr lang="en-US" dirty="0"/>
              <a:t>    </a:t>
            </a:r>
            <a:r>
              <a:rPr lang="en-US" dirty="0" err="1"/>
              <a:t>def</a:t>
            </a:r>
            <a:r>
              <a:rPr lang="en-US" dirty="0"/>
              <a:t> run(self):</a:t>
            </a:r>
          </a:p>
          <a:p>
            <a:pPr marL="0" indent="0">
              <a:buNone/>
            </a:pPr>
            <a:r>
              <a:rPr lang="en-US" dirty="0"/>
              <a:t>        for </a:t>
            </a:r>
            <a:r>
              <a:rPr lang="en-US" dirty="0" err="1"/>
              <a:t>i</a:t>
            </a:r>
            <a:r>
              <a:rPr lang="en-US" dirty="0"/>
              <a:t> in range(1,6):</a:t>
            </a:r>
          </a:p>
          <a:p>
            <a:pPr marL="0" indent="0">
              <a:buNone/>
            </a:pPr>
            <a:r>
              <a:rPr lang="en-US" dirty="0"/>
              <a:t>            print('Class B')</a:t>
            </a:r>
          </a:p>
          <a:p>
            <a:pPr marL="0" indent="0">
              <a:buNone/>
            </a:pPr>
            <a:r>
              <a:rPr lang="en-US" dirty="0"/>
              <a:t>            sleep(1)</a:t>
            </a:r>
          </a:p>
          <a:p>
            <a:pPr marL="0" indent="0">
              <a:buNone/>
            </a:pPr>
            <a:endParaRPr lang="en-US" dirty="0"/>
          </a:p>
          <a:p>
            <a:pPr marL="0" indent="0">
              <a:buNone/>
            </a:pPr>
            <a:endParaRPr lang="en-US" dirty="0"/>
          </a:p>
          <a:p>
            <a:pPr marL="0" indent="0">
              <a:buNone/>
            </a:pPr>
            <a:endParaRPr lang="en-US" dirty="0"/>
          </a:p>
        </p:txBody>
      </p:sp>
      <p:cxnSp>
        <p:nvCxnSpPr>
          <p:cNvPr id="5" name="Straight Connector 4"/>
          <p:cNvCxnSpPr/>
          <p:nvPr/>
        </p:nvCxnSpPr>
        <p:spPr>
          <a:xfrm>
            <a:off x="4648200" y="1143000"/>
            <a:ext cx="0" cy="5181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7391400" y="2908280"/>
            <a:ext cx="925253" cy="3416320"/>
          </a:xfrm>
          <a:prstGeom prst="rect">
            <a:avLst/>
          </a:prstGeom>
          <a:noFill/>
        </p:spPr>
        <p:txBody>
          <a:bodyPr wrap="none" rtlCol="0">
            <a:spAutoFit/>
          </a:bodyPr>
          <a:lstStyle/>
          <a:p>
            <a:r>
              <a:rPr lang="en-US" dirty="0" smtClean="0"/>
              <a:t>output:</a:t>
            </a:r>
          </a:p>
          <a:p>
            <a:r>
              <a:rPr lang="en-US" dirty="0"/>
              <a:t>Class A</a:t>
            </a:r>
          </a:p>
          <a:p>
            <a:r>
              <a:rPr lang="en-US" dirty="0"/>
              <a:t>Class B</a:t>
            </a:r>
          </a:p>
          <a:p>
            <a:r>
              <a:rPr lang="en-US" dirty="0"/>
              <a:t>Class A</a:t>
            </a:r>
          </a:p>
          <a:p>
            <a:r>
              <a:rPr lang="en-US" dirty="0"/>
              <a:t>Class B</a:t>
            </a:r>
          </a:p>
          <a:p>
            <a:r>
              <a:rPr lang="en-US" dirty="0"/>
              <a:t>Class A</a:t>
            </a:r>
          </a:p>
          <a:p>
            <a:r>
              <a:rPr lang="en-US" dirty="0"/>
              <a:t>Class B</a:t>
            </a:r>
          </a:p>
          <a:p>
            <a:r>
              <a:rPr lang="en-US" dirty="0"/>
              <a:t>Class A</a:t>
            </a:r>
          </a:p>
          <a:p>
            <a:r>
              <a:rPr lang="en-US" dirty="0"/>
              <a:t>Class B</a:t>
            </a:r>
          </a:p>
          <a:p>
            <a:r>
              <a:rPr lang="en-US" dirty="0"/>
              <a:t>Class A</a:t>
            </a:r>
          </a:p>
          <a:p>
            <a:r>
              <a:rPr lang="en-US" dirty="0"/>
              <a:t>Class B</a:t>
            </a:r>
          </a:p>
          <a:p>
            <a:r>
              <a:rPr lang="en-US" dirty="0"/>
              <a:t>bye</a:t>
            </a:r>
          </a:p>
        </p:txBody>
      </p:sp>
      <p:sp>
        <p:nvSpPr>
          <p:cNvPr id="7" name="TextBox 6"/>
          <p:cNvSpPr txBox="1"/>
          <p:nvPr/>
        </p:nvSpPr>
        <p:spPr>
          <a:xfrm>
            <a:off x="4876800" y="1613416"/>
            <a:ext cx="1828800" cy="2585323"/>
          </a:xfrm>
          <a:prstGeom prst="rect">
            <a:avLst/>
          </a:prstGeom>
          <a:noFill/>
        </p:spPr>
        <p:txBody>
          <a:bodyPr wrap="square" rtlCol="0">
            <a:spAutoFit/>
          </a:bodyPr>
          <a:lstStyle/>
          <a:p>
            <a:r>
              <a:rPr lang="en-US" dirty="0"/>
              <a:t>a=A()</a:t>
            </a:r>
          </a:p>
          <a:p>
            <a:r>
              <a:rPr lang="en-US" dirty="0"/>
              <a:t>b=B()</a:t>
            </a:r>
          </a:p>
          <a:p>
            <a:r>
              <a:rPr lang="en-US" dirty="0" err="1"/>
              <a:t>a.start</a:t>
            </a:r>
            <a:r>
              <a:rPr lang="en-US" dirty="0"/>
              <a:t>()</a:t>
            </a:r>
          </a:p>
          <a:p>
            <a:r>
              <a:rPr lang="en-US" dirty="0"/>
              <a:t>sleep(0.5)</a:t>
            </a:r>
          </a:p>
          <a:p>
            <a:r>
              <a:rPr lang="en-US" dirty="0" err="1"/>
              <a:t>b.start</a:t>
            </a:r>
            <a:r>
              <a:rPr lang="en-US" dirty="0"/>
              <a:t>()</a:t>
            </a:r>
          </a:p>
          <a:p>
            <a:endParaRPr lang="en-US" dirty="0"/>
          </a:p>
          <a:p>
            <a:r>
              <a:rPr lang="en-US" dirty="0" err="1"/>
              <a:t>a.join</a:t>
            </a:r>
            <a:r>
              <a:rPr lang="en-US" dirty="0"/>
              <a:t>()</a:t>
            </a:r>
          </a:p>
          <a:p>
            <a:r>
              <a:rPr lang="en-US" dirty="0" err="1"/>
              <a:t>b.join</a:t>
            </a:r>
            <a:r>
              <a:rPr lang="en-US" dirty="0"/>
              <a:t>()</a:t>
            </a:r>
          </a:p>
          <a:p>
            <a:r>
              <a:rPr lang="en-US" dirty="0"/>
              <a:t>print('bye')</a:t>
            </a:r>
          </a:p>
        </p:txBody>
      </p:sp>
    </p:spTree>
    <p:extLst>
      <p:ext uri="{BB962C8B-B14F-4D97-AF65-F5344CB8AC3E}">
        <p14:creationId xmlns:p14="http://schemas.microsoft.com/office/powerpoint/2010/main" val="3153466353"/>
      </p:ext>
    </p:extLst>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a:t>
            </a:r>
            <a:r>
              <a:rPr lang="en-US" dirty="0" err="1" smtClean="0">
                <a:latin typeface="Algerian" pitchFamily="82" charset="0"/>
              </a:rPr>
              <a:t>Tkinter</a:t>
            </a:r>
            <a:endParaRPr lang="en-US" dirty="0">
              <a:latin typeface="Algerian" pitchFamily="82" charset="0"/>
            </a:endParaRPr>
          </a:p>
        </p:txBody>
      </p:sp>
      <p:sp>
        <p:nvSpPr>
          <p:cNvPr id="3" name="Content Placeholder 2"/>
          <p:cNvSpPr>
            <a:spLocks noGrp="1"/>
          </p:cNvSpPr>
          <p:nvPr>
            <p:ph idx="1"/>
          </p:nvPr>
        </p:nvSpPr>
        <p:spPr>
          <a:xfrm>
            <a:off x="533400" y="2590800"/>
            <a:ext cx="8229600" cy="4389120"/>
          </a:xfrm>
        </p:spPr>
        <p:txBody>
          <a:bodyPr>
            <a:normAutofit/>
          </a:bodyPr>
          <a:lstStyle/>
          <a:p>
            <a:r>
              <a:rPr lang="en-US" dirty="0" smtClean="0"/>
              <a:t>Python provides the standard library </a:t>
            </a:r>
            <a:r>
              <a:rPr lang="en-US" dirty="0" err="1" smtClean="0"/>
              <a:t>Tkinter</a:t>
            </a:r>
            <a:r>
              <a:rPr lang="en-US" dirty="0" smtClean="0"/>
              <a:t> for creating the </a:t>
            </a:r>
            <a:r>
              <a:rPr lang="en-US" dirty="0" smtClean="0">
                <a:solidFill>
                  <a:srgbClr val="FF0000"/>
                </a:solidFill>
              </a:rPr>
              <a:t>graphical user interface </a:t>
            </a:r>
            <a:r>
              <a:rPr lang="en-US" dirty="0" smtClean="0"/>
              <a:t>for desktop based applications.</a:t>
            </a:r>
          </a:p>
          <a:p>
            <a:r>
              <a:rPr lang="en-US" dirty="0" smtClean="0"/>
              <a:t>Developing desktop based applications with python </a:t>
            </a:r>
            <a:r>
              <a:rPr lang="en-US" dirty="0" err="1" smtClean="0"/>
              <a:t>Tkinter</a:t>
            </a:r>
            <a:r>
              <a:rPr lang="en-US" dirty="0" smtClean="0"/>
              <a:t> is not a complex task. </a:t>
            </a:r>
          </a:p>
          <a:p>
            <a:pPr marL="109728" lvl="0" indent="0">
              <a:spcBef>
                <a:spcPts val="0"/>
              </a:spcBef>
              <a:buSzPts val="2176"/>
              <a:buNone/>
            </a:pPr>
            <a:r>
              <a:rPr lang="en-US" sz="2800" dirty="0"/>
              <a:t> </a:t>
            </a:r>
            <a:endParaRPr lang="en-US" dirty="0"/>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
            </a:r>
            <a:endParaRPr lang="en-US" dirty="0"/>
          </a:p>
        </p:txBody>
      </p:sp>
      <p:sp>
        <p:nvSpPr>
          <p:cNvPr id="3" name="Content Placeholder 2"/>
          <p:cNvSpPr>
            <a:spLocks noGrp="1"/>
          </p:cNvSpPr>
          <p:nvPr>
            <p:ph idx="1"/>
          </p:nvPr>
        </p:nvSpPr>
        <p:spPr/>
        <p:txBody>
          <a:bodyPr/>
          <a:lstStyle/>
          <a:p>
            <a:pPr>
              <a:buNone/>
            </a:pPr>
            <a:r>
              <a:rPr lang="en-US" dirty="0" smtClean="0"/>
              <a:t>An empty </a:t>
            </a:r>
            <a:r>
              <a:rPr lang="en-US" dirty="0" err="1" smtClean="0"/>
              <a:t>Tkinter</a:t>
            </a:r>
            <a:r>
              <a:rPr lang="en-US" dirty="0" smtClean="0"/>
              <a:t> top-level window can be created by using the following steps.</a:t>
            </a:r>
          </a:p>
          <a:p>
            <a:r>
              <a:rPr lang="en-US" dirty="0" smtClean="0"/>
              <a:t>import the </a:t>
            </a:r>
            <a:r>
              <a:rPr lang="en-US" dirty="0" err="1" smtClean="0"/>
              <a:t>Tkinter</a:t>
            </a:r>
            <a:r>
              <a:rPr lang="en-US" dirty="0" smtClean="0"/>
              <a:t> module.</a:t>
            </a:r>
          </a:p>
          <a:p>
            <a:r>
              <a:rPr lang="en-US" dirty="0" smtClean="0"/>
              <a:t>Create the main application window.</a:t>
            </a:r>
          </a:p>
          <a:p>
            <a:r>
              <a:rPr lang="en-US" dirty="0" smtClean="0"/>
              <a:t>Add the widgets like labels, buttons, frames, etc. to the window.</a:t>
            </a:r>
          </a:p>
          <a:p>
            <a:r>
              <a:rPr lang="en-US" dirty="0" smtClean="0"/>
              <a:t>Call the main event loop so that the actions can take place on the user's computer screen.</a:t>
            </a:r>
          </a:p>
          <a:p>
            <a:endParaRPr lang="en-US" dirty="0"/>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109728" lvl="0" indent="0">
              <a:spcBef>
                <a:spcPts val="0"/>
              </a:spcBef>
              <a:buSzPts val="2176"/>
              <a:buNone/>
            </a:pPr>
            <a:r>
              <a:rPr lang="en-IN" sz="2800" dirty="0">
                <a:solidFill>
                  <a:srgbClr val="0070C0"/>
                </a:solidFill>
              </a:rPr>
              <a:t>Window Creation:</a:t>
            </a:r>
            <a:endParaRPr lang="en-IN" dirty="0"/>
          </a:p>
          <a:p>
            <a:pPr marL="109728" lvl="0" indent="0">
              <a:spcBef>
                <a:spcPts val="400"/>
              </a:spcBef>
              <a:buSzPts val="2176"/>
              <a:buNone/>
            </a:pPr>
            <a:r>
              <a:rPr lang="en-IN" sz="2800" dirty="0">
                <a:solidFill>
                  <a:srgbClr val="FF6600"/>
                </a:solidFill>
              </a:rPr>
              <a:t>import</a:t>
            </a:r>
            <a:r>
              <a:rPr lang="en-IN" sz="2800" dirty="0"/>
              <a:t> </a:t>
            </a:r>
            <a:r>
              <a:rPr lang="en-IN" sz="2800" dirty="0" err="1"/>
              <a:t>tkinter</a:t>
            </a:r>
            <a:r>
              <a:rPr lang="en-IN" sz="2800" dirty="0"/>
              <a:t> 🡪 </a:t>
            </a:r>
            <a:r>
              <a:rPr lang="en-IN" sz="2800" dirty="0">
                <a:solidFill>
                  <a:srgbClr val="FF6600"/>
                </a:solidFill>
              </a:rPr>
              <a:t>import</a:t>
            </a:r>
            <a:r>
              <a:rPr lang="en-IN" sz="2800" dirty="0"/>
              <a:t> module.</a:t>
            </a:r>
            <a:endParaRPr lang="en-IN" dirty="0"/>
          </a:p>
          <a:p>
            <a:pPr marL="109728" lvl="0" indent="0">
              <a:spcBef>
                <a:spcPts val="400"/>
              </a:spcBef>
              <a:buSzPts val="2176"/>
              <a:buNone/>
            </a:pPr>
            <a:r>
              <a:rPr lang="en-IN" sz="2800" dirty="0"/>
              <a:t>x=</a:t>
            </a:r>
            <a:r>
              <a:rPr lang="en-IN" sz="2800" dirty="0" err="1"/>
              <a:t>t.kinter.Tk</a:t>
            </a:r>
            <a:r>
              <a:rPr lang="en-IN" sz="2800" dirty="0"/>
              <a:t>() 🡪 empty window creation.</a:t>
            </a:r>
            <a:endParaRPr lang="en-IN" dirty="0"/>
          </a:p>
          <a:p>
            <a:pPr marL="109728" lvl="0" indent="0">
              <a:spcBef>
                <a:spcPts val="400"/>
              </a:spcBef>
              <a:buSzPts val="2176"/>
              <a:buNone/>
            </a:pPr>
            <a:r>
              <a:rPr lang="en-IN" sz="2800" dirty="0" err="1"/>
              <a:t>x.Geometry</a:t>
            </a:r>
            <a:r>
              <a:rPr lang="en-IN" sz="2800" dirty="0"/>
              <a:t>(“width x height”) 🡪 resolution for window.</a:t>
            </a:r>
            <a:endParaRPr lang="en-IN" dirty="0"/>
          </a:p>
          <a:p>
            <a:pPr marL="109728" lvl="0" indent="0">
              <a:spcBef>
                <a:spcPts val="400"/>
              </a:spcBef>
              <a:buSzPts val="2176"/>
              <a:buNone/>
            </a:pPr>
            <a:r>
              <a:rPr lang="en-IN" sz="2800" dirty="0" err="1"/>
              <a:t>x.title</a:t>
            </a:r>
            <a:r>
              <a:rPr lang="en-IN" sz="2800" dirty="0"/>
              <a:t>(“title name “)🡪 specify the title name.</a:t>
            </a:r>
            <a:endParaRPr lang="en-IN" dirty="0"/>
          </a:p>
          <a:p>
            <a:pPr marL="109728" lvl="0" indent="0">
              <a:spcBef>
                <a:spcPts val="400"/>
              </a:spcBef>
              <a:buSzPts val="2176"/>
              <a:buNone/>
            </a:pPr>
            <a:r>
              <a:rPr lang="en-IN" sz="2800" dirty="0" err="1"/>
              <a:t>x.config</a:t>
            </a:r>
            <a:r>
              <a:rPr lang="en-IN" sz="2800" dirty="0"/>
              <a:t>() 🡪 mention background colour for window.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latin typeface="Algerian" pitchFamily="82" charset="0"/>
                <a:cs typeface="Times New Roman" pitchFamily="18" charset="0"/>
              </a:rPr>
              <a:t>Assigning variables</a:t>
            </a:r>
            <a:endParaRPr lang="en-US" dirty="0">
              <a:latin typeface="Algerian" pitchFamily="82" charset="0"/>
              <a:cs typeface="Times New Roman" pitchFamily="18" charset="0"/>
            </a:endParaRPr>
          </a:p>
        </p:txBody>
      </p:sp>
      <p:sp>
        <p:nvSpPr>
          <p:cNvPr id="3" name="Content Placeholder 2"/>
          <p:cNvSpPr>
            <a:spLocks noGrp="1"/>
          </p:cNvSpPr>
          <p:nvPr>
            <p:ph idx="1"/>
          </p:nvPr>
        </p:nvSpPr>
        <p:spPr/>
        <p:txBody>
          <a:bodyPr/>
          <a:lstStyle/>
          <a:p>
            <a:r>
              <a:rPr lang="en-US" dirty="0" smtClean="0">
                <a:latin typeface="Times New Roman" pitchFamily="18" charset="0"/>
                <a:cs typeface="Times New Roman" pitchFamily="18" charset="0"/>
              </a:rPr>
              <a:t>x, y, z = "Orange", "Banana", "Cherry”</a:t>
            </a:r>
          </a:p>
          <a:p>
            <a:r>
              <a:rPr lang="en-US" dirty="0" smtClean="0"/>
              <a:t>x = y = z = "Orange“</a:t>
            </a:r>
          </a:p>
          <a:p>
            <a:r>
              <a:rPr lang="en-US" dirty="0" smtClean="0"/>
              <a:t>x = "John“                </a:t>
            </a:r>
            <a:br>
              <a:rPr lang="en-US" dirty="0" smtClean="0"/>
            </a:br>
            <a:r>
              <a:rPr lang="en-US" dirty="0" smtClean="0"/>
              <a:t>x = 'John‘</a:t>
            </a:r>
          </a:p>
          <a:p>
            <a:pPr marL="0" indent="0">
              <a:buNone/>
            </a:pPr>
            <a:endParaRPr lang="en-US" dirty="0" smtClean="0"/>
          </a:p>
          <a:p>
            <a:pPr>
              <a:buNone/>
            </a:pPr>
            <a:r>
              <a:rPr lang="fr-FR" dirty="0" err="1">
                <a:latin typeface="Times New Roman" pitchFamily="18" charset="0"/>
                <a:cs typeface="Times New Roman" pitchFamily="18" charset="0"/>
              </a:rPr>
              <a:t>x,y,z</a:t>
            </a:r>
            <a:r>
              <a:rPr lang="fr-FR" dirty="0">
                <a:latin typeface="Times New Roman" pitchFamily="18" charset="0"/>
                <a:cs typeface="Times New Roman" pitchFamily="18" charset="0"/>
              </a:rPr>
              <a:t>="orange","</a:t>
            </a:r>
            <a:r>
              <a:rPr lang="fr-FR" dirty="0" err="1">
                <a:latin typeface="Times New Roman" pitchFamily="18" charset="0"/>
                <a:cs typeface="Times New Roman" pitchFamily="18" charset="0"/>
              </a:rPr>
              <a:t>mango</a:t>
            </a:r>
            <a:r>
              <a:rPr lang="fr-FR" dirty="0">
                <a:latin typeface="Times New Roman" pitchFamily="18" charset="0"/>
                <a:cs typeface="Times New Roman" pitchFamily="18" charset="0"/>
              </a:rPr>
              <a:t>","</a:t>
            </a:r>
            <a:r>
              <a:rPr lang="fr-FR" dirty="0" err="1">
                <a:latin typeface="Times New Roman" pitchFamily="18" charset="0"/>
                <a:cs typeface="Times New Roman" pitchFamily="18" charset="0"/>
              </a:rPr>
              <a:t>apple</a:t>
            </a:r>
            <a:r>
              <a:rPr lang="fr-FR" dirty="0">
                <a:latin typeface="Times New Roman" pitchFamily="18" charset="0"/>
                <a:cs typeface="Times New Roman" pitchFamily="18" charset="0"/>
              </a:rPr>
              <a:t>"</a:t>
            </a:r>
          </a:p>
          <a:p>
            <a:pPr>
              <a:buNone/>
            </a:pPr>
            <a:r>
              <a:rPr lang="fr-FR" dirty="0" err="1">
                <a:latin typeface="Times New Roman" pitchFamily="18" charset="0"/>
                <a:cs typeface="Times New Roman" pitchFamily="18" charset="0"/>
              </a:rPr>
              <a:t>print</a:t>
            </a:r>
            <a:r>
              <a:rPr lang="fr-FR" dirty="0">
                <a:latin typeface="Times New Roman" pitchFamily="18" charset="0"/>
                <a:cs typeface="Times New Roman" pitchFamily="18" charset="0"/>
              </a:rPr>
              <a:t>(y,"\</a:t>
            </a:r>
            <a:r>
              <a:rPr lang="fr-FR" dirty="0" err="1">
                <a:latin typeface="Times New Roman" pitchFamily="18" charset="0"/>
                <a:cs typeface="Times New Roman" pitchFamily="18" charset="0"/>
              </a:rPr>
              <a:t>n",x</a:t>
            </a:r>
            <a:r>
              <a:rPr lang="fr-FR" dirty="0">
                <a:latin typeface="Times New Roman" pitchFamily="18" charset="0"/>
                <a:cs typeface="Times New Roman" pitchFamily="18" charset="0"/>
              </a:rPr>
              <a:t>,"\</a:t>
            </a:r>
            <a:r>
              <a:rPr lang="fr-FR" dirty="0" err="1">
                <a:latin typeface="Times New Roman" pitchFamily="18" charset="0"/>
                <a:cs typeface="Times New Roman" pitchFamily="18" charset="0"/>
              </a:rPr>
              <a:t>n",z</a:t>
            </a:r>
            <a:r>
              <a:rPr lang="fr-FR" dirty="0">
                <a:latin typeface="Times New Roman" pitchFamily="18" charset="0"/>
                <a:cs typeface="Times New Roman" pitchFamily="18" charset="0"/>
              </a:rPr>
              <a:t>)</a:t>
            </a:r>
          </a:p>
          <a:p>
            <a:pPr>
              <a:buNone/>
            </a:pP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endParaRPr lang="en-US" dirty="0">
              <a:latin typeface="Times New Roman" pitchFamily="18" charset="0"/>
              <a:cs typeface="Times New Roman" pitchFamily="18" charset="0"/>
            </a:endParaRPr>
          </a:p>
        </p:txBody>
      </p:sp>
      <p:sp>
        <p:nvSpPr>
          <p:cNvPr id="4" name="Right Brace 3"/>
          <p:cNvSpPr/>
          <p:nvPr/>
        </p:nvSpPr>
        <p:spPr>
          <a:xfrm>
            <a:off x="2438400" y="3048000"/>
            <a:ext cx="762000" cy="76200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TextBox 4"/>
          <p:cNvSpPr txBox="1"/>
          <p:nvPr/>
        </p:nvSpPr>
        <p:spPr>
          <a:xfrm>
            <a:off x="3581400" y="3429000"/>
            <a:ext cx="1631409" cy="369332"/>
          </a:xfrm>
          <a:prstGeom prst="rect">
            <a:avLst/>
          </a:prstGeom>
          <a:noFill/>
        </p:spPr>
        <p:txBody>
          <a:bodyPr wrap="none" rtlCol="0">
            <a:spAutoFit/>
          </a:bodyPr>
          <a:lstStyle/>
          <a:p>
            <a:r>
              <a:rPr lang="en-US" dirty="0" smtClean="0"/>
              <a:t>it denote same</a:t>
            </a:r>
            <a:endParaRPr lang="en-US" dirty="0"/>
          </a:p>
        </p:txBody>
      </p:sp>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371600"/>
            <a:ext cx="8229600" cy="4389120"/>
          </a:xfrm>
        </p:spPr>
        <p:txBody>
          <a:bodyPr>
            <a:normAutofit/>
          </a:bodyPr>
          <a:lstStyle/>
          <a:p>
            <a:pPr marL="0" indent="0">
              <a:buNone/>
            </a:pPr>
            <a:r>
              <a:rPr lang="en-US" sz="2000" dirty="0"/>
              <a:t>from </a:t>
            </a:r>
            <a:r>
              <a:rPr lang="en-US" sz="2000" dirty="0" err="1"/>
              <a:t>tkinter</a:t>
            </a:r>
            <a:r>
              <a:rPr lang="en-US" sz="2000" dirty="0"/>
              <a:t> </a:t>
            </a:r>
            <a:r>
              <a:rPr lang="en-US" sz="2000" dirty="0" smtClean="0"/>
              <a:t> import </a:t>
            </a:r>
            <a:r>
              <a:rPr lang="en-US" sz="2000" dirty="0"/>
              <a:t>*</a:t>
            </a:r>
          </a:p>
          <a:p>
            <a:pPr marL="0" indent="0">
              <a:buNone/>
            </a:pPr>
            <a:r>
              <a:rPr lang="en-US" sz="2000" dirty="0"/>
              <a:t>window=</a:t>
            </a:r>
            <a:r>
              <a:rPr lang="en-US" sz="2000" dirty="0" err="1"/>
              <a:t>Tk</a:t>
            </a:r>
            <a:r>
              <a:rPr lang="en-US" sz="2000" dirty="0"/>
              <a:t>()</a:t>
            </a:r>
          </a:p>
          <a:p>
            <a:pPr marL="0" indent="0">
              <a:buNone/>
            </a:pPr>
            <a:r>
              <a:rPr lang="en-US" sz="2000" dirty="0" err="1"/>
              <a:t>window.geometry</a:t>
            </a:r>
            <a:r>
              <a:rPr lang="en-US" sz="2000" dirty="0"/>
              <a:t>('500x500')</a:t>
            </a:r>
          </a:p>
          <a:p>
            <a:pPr marL="0" indent="0">
              <a:buNone/>
            </a:pPr>
            <a:r>
              <a:rPr lang="en-US" sz="2000" dirty="0" err="1"/>
              <a:t>window.title</a:t>
            </a:r>
            <a:r>
              <a:rPr lang="en-US" sz="2000" dirty="0"/>
              <a:t>('welcome to livewire')</a:t>
            </a:r>
          </a:p>
          <a:p>
            <a:pPr marL="0" indent="0">
              <a:buNone/>
            </a:pPr>
            <a:r>
              <a:rPr lang="en-US" sz="2000" dirty="0" err="1"/>
              <a:t>window.config</a:t>
            </a:r>
            <a:r>
              <a:rPr lang="en-US" sz="2000" dirty="0"/>
              <a:t>(</a:t>
            </a:r>
            <a:r>
              <a:rPr lang="en-US" sz="2000" dirty="0" err="1"/>
              <a:t>bg</a:t>
            </a:r>
            <a:r>
              <a:rPr lang="en-US" sz="2000" dirty="0"/>
              <a:t>='pink')</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2857501"/>
            <a:ext cx="4838700" cy="3467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45044656"/>
      </p:ext>
    </p:extLst>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389120"/>
          </a:xfrm>
        </p:spPr>
        <p:txBody>
          <a:bodyPr/>
          <a:lstStyle/>
          <a:p>
            <a:pPr marL="0" indent="0">
              <a:buNone/>
            </a:pPr>
            <a:r>
              <a:rPr lang="en-US" sz="2000" dirty="0"/>
              <a:t>from </a:t>
            </a:r>
            <a:r>
              <a:rPr lang="en-US" sz="2000" dirty="0" err="1"/>
              <a:t>tkinter</a:t>
            </a:r>
            <a:r>
              <a:rPr lang="en-US" sz="2000" dirty="0"/>
              <a:t> import *</a:t>
            </a:r>
          </a:p>
          <a:p>
            <a:pPr marL="0" indent="0">
              <a:buNone/>
            </a:pPr>
            <a:r>
              <a:rPr lang="en-US" sz="2000" dirty="0"/>
              <a:t>window=</a:t>
            </a:r>
            <a:r>
              <a:rPr lang="en-US" sz="2000" dirty="0" err="1"/>
              <a:t>Tk</a:t>
            </a:r>
            <a:r>
              <a:rPr lang="en-US" sz="2000" dirty="0"/>
              <a:t>()</a:t>
            </a:r>
          </a:p>
          <a:p>
            <a:pPr marL="0" indent="0">
              <a:buNone/>
            </a:pPr>
            <a:r>
              <a:rPr lang="en-US" sz="2000" dirty="0" err="1"/>
              <a:t>window.geometry</a:t>
            </a:r>
            <a:r>
              <a:rPr lang="en-US" sz="2000" dirty="0"/>
              <a:t>('500x500')</a:t>
            </a:r>
          </a:p>
          <a:p>
            <a:pPr marL="0" indent="0">
              <a:buNone/>
            </a:pPr>
            <a:r>
              <a:rPr lang="en-US" sz="2000" dirty="0" err="1"/>
              <a:t>window.title</a:t>
            </a:r>
            <a:r>
              <a:rPr lang="en-US" sz="2000" dirty="0"/>
              <a:t>('welcome to livewire')</a:t>
            </a:r>
          </a:p>
          <a:p>
            <a:pPr marL="0" indent="0">
              <a:buNone/>
            </a:pPr>
            <a:r>
              <a:rPr lang="en-US" sz="2000" dirty="0" err="1"/>
              <a:t>window.config</a:t>
            </a:r>
            <a:r>
              <a:rPr lang="en-US" sz="2000" dirty="0"/>
              <a:t>(</a:t>
            </a:r>
            <a:r>
              <a:rPr lang="en-US" sz="2000" dirty="0" err="1"/>
              <a:t>bg</a:t>
            </a:r>
            <a:r>
              <a:rPr lang="en-US" sz="2000" dirty="0"/>
              <a:t>='pink')</a:t>
            </a:r>
          </a:p>
          <a:p>
            <a:pPr marL="0" indent="0">
              <a:buNone/>
            </a:pPr>
            <a:r>
              <a:rPr lang="en-US" sz="2000" dirty="0" err="1"/>
              <a:t>window.iconbitmap</a:t>
            </a:r>
            <a:r>
              <a:rPr lang="en-US" sz="2000" dirty="0"/>
              <a:t>('C:\\Users\\admin\\Desktop\\download.ico')</a:t>
            </a:r>
          </a:p>
          <a:p>
            <a:pPr marL="0" indent="0">
              <a:buNone/>
            </a:pPr>
            <a:endParaRPr lang="en-US" dirty="0"/>
          </a:p>
          <a:p>
            <a:pPr marL="0" indent="0">
              <a:buNone/>
            </a:pPr>
            <a:endParaRPr lang="en-US" dirty="0"/>
          </a:p>
          <a:p>
            <a:pPr marL="0" indent="0">
              <a:buNone/>
            </a:pPr>
            <a:endParaRPr lang="en-US" dirty="0"/>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3505200"/>
            <a:ext cx="4810125"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457200" y="228600"/>
            <a:ext cx="4038413" cy="707886"/>
          </a:xfrm>
          <a:prstGeom prst="rect">
            <a:avLst/>
          </a:prstGeom>
        </p:spPr>
        <p:txBody>
          <a:bodyPr wrap="none">
            <a:spAutoFit/>
          </a:bodyPr>
          <a:lstStyle/>
          <a:p>
            <a:r>
              <a:rPr lang="en-US" sz="4000" b="1" dirty="0" smtClean="0"/>
              <a:t>TKINTER  ICON</a:t>
            </a:r>
            <a:endParaRPr lang="en-US" sz="4000" b="1" dirty="0"/>
          </a:p>
        </p:txBody>
      </p:sp>
    </p:spTree>
    <p:extLst>
      <p:ext uri="{BB962C8B-B14F-4D97-AF65-F5344CB8AC3E}">
        <p14:creationId xmlns:p14="http://schemas.microsoft.com/office/powerpoint/2010/main" val="3428124136"/>
      </p:ext>
    </p:extLst>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838200"/>
          </a:xfrm>
        </p:spPr>
        <p:txBody>
          <a:bodyPr/>
          <a:lstStyle/>
          <a:p>
            <a:r>
              <a:rPr lang="en-US" dirty="0" err="1" smtClean="0">
                <a:latin typeface="Algerian" pitchFamily="82" charset="0"/>
              </a:rPr>
              <a:t>Tkinter</a:t>
            </a:r>
            <a:r>
              <a:rPr lang="en-US" dirty="0" smtClean="0">
                <a:latin typeface="Algerian" pitchFamily="82" charset="0"/>
              </a:rPr>
              <a:t> widgets</a:t>
            </a:r>
            <a:endParaRPr lang="en-US" dirty="0">
              <a:latin typeface="Algerian" pitchFamily="82" charset="0"/>
            </a:endParaRPr>
          </a:p>
        </p:txBody>
      </p:sp>
      <p:sp>
        <p:nvSpPr>
          <p:cNvPr id="3" name="Content Placeholder 2"/>
          <p:cNvSpPr>
            <a:spLocks noGrp="1"/>
          </p:cNvSpPr>
          <p:nvPr>
            <p:ph idx="1"/>
          </p:nvPr>
        </p:nvSpPr>
        <p:spPr>
          <a:xfrm>
            <a:off x="381000" y="1295400"/>
            <a:ext cx="8229600" cy="5029200"/>
          </a:xfrm>
        </p:spPr>
        <p:txBody>
          <a:bodyPr>
            <a:normAutofit/>
          </a:bodyPr>
          <a:lstStyle/>
          <a:p>
            <a:pPr lvl="4"/>
            <a:r>
              <a:rPr lang="en-US" sz="2800" dirty="0" smtClean="0">
                <a:latin typeface="Andalus" pitchFamily="18" charset="-78"/>
                <a:cs typeface="Andalus" pitchFamily="18" charset="-78"/>
              </a:rPr>
              <a:t>Button</a:t>
            </a:r>
          </a:p>
          <a:p>
            <a:pPr lvl="4"/>
            <a:r>
              <a:rPr lang="en-US" sz="2800" dirty="0" smtClean="0">
                <a:latin typeface="Andalus" pitchFamily="18" charset="-78"/>
                <a:cs typeface="Andalus" pitchFamily="18" charset="-78"/>
              </a:rPr>
              <a:t>Label</a:t>
            </a:r>
          </a:p>
          <a:p>
            <a:pPr lvl="4"/>
            <a:r>
              <a:rPr lang="en-US" sz="2800" dirty="0" smtClean="0">
                <a:latin typeface="Andalus" pitchFamily="18" charset="-78"/>
                <a:cs typeface="Andalus" pitchFamily="18" charset="-78"/>
              </a:rPr>
              <a:t>Entry</a:t>
            </a:r>
          </a:p>
          <a:p>
            <a:pPr lvl="4"/>
            <a:r>
              <a:rPr lang="en-US" sz="2800" dirty="0" smtClean="0">
                <a:latin typeface="Andalus" pitchFamily="18" charset="-78"/>
                <a:cs typeface="Andalus" pitchFamily="18" charset="-78"/>
              </a:rPr>
              <a:t>Text</a:t>
            </a:r>
          </a:p>
          <a:p>
            <a:pPr lvl="4"/>
            <a:r>
              <a:rPr lang="en-US" sz="2800" dirty="0" err="1" smtClean="0">
                <a:latin typeface="Andalus" pitchFamily="18" charset="-78"/>
                <a:cs typeface="Andalus" pitchFamily="18" charset="-78"/>
              </a:rPr>
              <a:t>Checkbutton</a:t>
            </a:r>
            <a:endParaRPr lang="en-US" sz="2800" dirty="0" smtClean="0">
              <a:latin typeface="Andalus" pitchFamily="18" charset="-78"/>
              <a:cs typeface="Andalus" pitchFamily="18" charset="-78"/>
            </a:endParaRPr>
          </a:p>
          <a:p>
            <a:pPr lvl="4"/>
            <a:r>
              <a:rPr lang="en-US" sz="2800" dirty="0" err="1" smtClean="0">
                <a:latin typeface="Andalus" pitchFamily="18" charset="-78"/>
                <a:cs typeface="Andalus" pitchFamily="18" charset="-78"/>
              </a:rPr>
              <a:t>RadioButton</a:t>
            </a:r>
            <a:endParaRPr lang="en-US" sz="2800" dirty="0" smtClean="0">
              <a:latin typeface="Andalus" pitchFamily="18" charset="-78"/>
              <a:cs typeface="Andalus" pitchFamily="18" charset="-78"/>
            </a:endParaRPr>
          </a:p>
          <a:p>
            <a:pPr lvl="4"/>
            <a:r>
              <a:rPr lang="en-US" sz="2800" dirty="0" err="1" smtClean="0">
                <a:latin typeface="Andalus" pitchFamily="18" charset="-78"/>
                <a:cs typeface="Andalus" pitchFamily="18" charset="-78"/>
              </a:rPr>
              <a:t>Combobox</a:t>
            </a:r>
            <a:endParaRPr lang="en-US" sz="2800" dirty="0" smtClean="0">
              <a:latin typeface="Andalus" pitchFamily="18" charset="-78"/>
              <a:cs typeface="Andalus" pitchFamily="18" charset="-78"/>
            </a:endParaRPr>
          </a:p>
          <a:p>
            <a:pPr lvl="4"/>
            <a:r>
              <a:rPr lang="en-US" sz="2800" dirty="0" err="1" smtClean="0">
                <a:latin typeface="Andalus" pitchFamily="18" charset="-78"/>
                <a:cs typeface="Andalus" pitchFamily="18" charset="-78"/>
              </a:rPr>
              <a:t>ListBox</a:t>
            </a:r>
            <a:endParaRPr lang="en-US" sz="2800" dirty="0" smtClean="0">
              <a:latin typeface="Andalus" pitchFamily="18" charset="-78"/>
              <a:cs typeface="Andalus" pitchFamily="18" charset="-78"/>
            </a:endParaRPr>
          </a:p>
          <a:p>
            <a:pPr lvl="4"/>
            <a:r>
              <a:rPr lang="en-US" sz="2800" dirty="0" smtClean="0">
                <a:latin typeface="Andalus" pitchFamily="18" charset="-78"/>
                <a:cs typeface="Andalus" pitchFamily="18" charset="-78"/>
              </a:rPr>
              <a:t>Menu</a:t>
            </a:r>
          </a:p>
          <a:p>
            <a:pPr lvl="4"/>
            <a:endParaRPr lang="en-US" sz="2900" dirty="0" smtClean="0"/>
          </a:p>
          <a:p>
            <a:pPr lvl="4"/>
            <a:endParaRPr lang="en-US" sz="2800" dirty="0" smtClean="0">
              <a:latin typeface="Andalus" pitchFamily="18" charset="-78"/>
              <a:cs typeface="Andalus" pitchFamily="18" charset="-78"/>
            </a:endParaRPr>
          </a:p>
        </p:txBody>
      </p:sp>
      <p:cxnSp>
        <p:nvCxnSpPr>
          <p:cNvPr id="5" name="Straight Connector 4"/>
          <p:cNvCxnSpPr>
            <a:stCxn id="2" idx="2"/>
          </p:cNvCxnSpPr>
          <p:nvPr/>
        </p:nvCxnSpPr>
        <p:spPr>
          <a:xfrm>
            <a:off x="4572000" y="1219200"/>
            <a:ext cx="0" cy="5105400"/>
          </a:xfrm>
          <a:prstGeom prst="line">
            <a:avLst/>
          </a:prstGeom>
        </p:spPr>
        <p:style>
          <a:lnRef idx="1">
            <a:schemeClr val="accent1"/>
          </a:lnRef>
          <a:fillRef idx="0">
            <a:schemeClr val="accent1"/>
          </a:fillRef>
          <a:effectRef idx="0">
            <a:schemeClr val="accent1"/>
          </a:effectRef>
          <a:fontRef idx="minor">
            <a:schemeClr val="tx1"/>
          </a:fontRef>
        </p:style>
      </p:cxnSp>
      <p:sp>
        <p:nvSpPr>
          <p:cNvPr id="6" name="Rectangle 5"/>
          <p:cNvSpPr/>
          <p:nvPr/>
        </p:nvSpPr>
        <p:spPr>
          <a:xfrm>
            <a:off x="5076825" y="1371600"/>
            <a:ext cx="4572000" cy="4524315"/>
          </a:xfrm>
          <a:prstGeom prst="rect">
            <a:avLst/>
          </a:prstGeom>
        </p:spPr>
        <p:txBody>
          <a:bodyPr>
            <a:spAutoFit/>
          </a:bodyPr>
          <a:lstStyle/>
          <a:p>
            <a:pPr marL="285750" indent="-285750">
              <a:lnSpc>
                <a:spcPct val="200000"/>
              </a:lnSpc>
              <a:buFont typeface="Arial" panose="020B0604020202020204" pitchFamily="34" charset="0"/>
              <a:buChar char="•"/>
            </a:pPr>
            <a:r>
              <a:rPr lang="en-US" dirty="0" err="1">
                <a:cs typeface="Andalus"/>
              </a:rPr>
              <a:t>Messagebox</a:t>
            </a:r>
            <a:endParaRPr lang="en-US" dirty="0">
              <a:cs typeface="Andalus"/>
            </a:endParaRPr>
          </a:p>
          <a:p>
            <a:pPr marL="285750" indent="-285750">
              <a:lnSpc>
                <a:spcPct val="200000"/>
              </a:lnSpc>
              <a:buFont typeface="Arial" panose="020B0604020202020204" pitchFamily="34" charset="0"/>
              <a:buChar char="•"/>
            </a:pPr>
            <a:r>
              <a:rPr lang="en-US" dirty="0">
                <a:cs typeface="Andalus"/>
              </a:rPr>
              <a:t>Scrollbar</a:t>
            </a:r>
          </a:p>
          <a:p>
            <a:pPr marL="285750" indent="-285750">
              <a:lnSpc>
                <a:spcPct val="200000"/>
              </a:lnSpc>
              <a:buFont typeface="Arial" panose="020B0604020202020204" pitchFamily="34" charset="0"/>
              <a:buChar char="•"/>
            </a:pPr>
            <a:r>
              <a:rPr lang="en-US" dirty="0">
                <a:cs typeface="Andalus"/>
              </a:rPr>
              <a:t>Scale</a:t>
            </a:r>
          </a:p>
          <a:p>
            <a:pPr marL="285750" indent="-285750">
              <a:lnSpc>
                <a:spcPct val="200000"/>
              </a:lnSpc>
              <a:buFont typeface="Arial" panose="020B0604020202020204" pitchFamily="34" charset="0"/>
              <a:buChar char="•"/>
            </a:pPr>
            <a:r>
              <a:rPr lang="en-US" dirty="0" err="1">
                <a:cs typeface="Andalus"/>
              </a:rPr>
              <a:t>Spinbox</a:t>
            </a:r>
            <a:endParaRPr lang="en-US" dirty="0">
              <a:cs typeface="Andalus"/>
            </a:endParaRPr>
          </a:p>
          <a:p>
            <a:pPr marL="285750" indent="-285750">
              <a:lnSpc>
                <a:spcPct val="200000"/>
              </a:lnSpc>
              <a:buFont typeface="Arial" panose="020B0604020202020204" pitchFamily="34" charset="0"/>
              <a:buChar char="•"/>
            </a:pPr>
            <a:r>
              <a:rPr lang="en-US" dirty="0">
                <a:cs typeface="Andalus"/>
              </a:rPr>
              <a:t>Icon</a:t>
            </a:r>
          </a:p>
          <a:p>
            <a:pPr marL="285750" indent="-285750">
              <a:lnSpc>
                <a:spcPct val="200000"/>
              </a:lnSpc>
              <a:buFont typeface="Arial" panose="020B0604020202020204" pitchFamily="34" charset="0"/>
              <a:buChar char="•"/>
            </a:pPr>
            <a:r>
              <a:rPr lang="en-US" dirty="0" err="1">
                <a:cs typeface="Andalus"/>
              </a:rPr>
              <a:t>PanedWindow</a:t>
            </a:r>
            <a:endParaRPr lang="en-US" dirty="0">
              <a:cs typeface="Andalus"/>
            </a:endParaRPr>
          </a:p>
          <a:p>
            <a:pPr marL="285750" indent="-285750">
              <a:lnSpc>
                <a:spcPct val="200000"/>
              </a:lnSpc>
              <a:buFont typeface="Arial" panose="020B0604020202020204" pitchFamily="34" charset="0"/>
              <a:buChar char="•"/>
            </a:pPr>
            <a:r>
              <a:rPr lang="en-US" dirty="0" err="1">
                <a:cs typeface="Andalus"/>
              </a:rPr>
              <a:t>LabelFrame</a:t>
            </a:r>
            <a:endParaRPr lang="en-US" dirty="0">
              <a:cs typeface="Andalus"/>
            </a:endParaRPr>
          </a:p>
          <a:p>
            <a:pPr marL="285750" indent="-285750">
              <a:lnSpc>
                <a:spcPct val="200000"/>
              </a:lnSpc>
              <a:buFont typeface="Arial" panose="020B0604020202020204" pitchFamily="34" charset="0"/>
              <a:buChar char="•"/>
            </a:pPr>
            <a:r>
              <a:rPr lang="en-US" dirty="0" err="1">
                <a:cs typeface="Andalus"/>
              </a:rPr>
              <a:t>TopLevel</a:t>
            </a:r>
            <a:endParaRPr lang="en-US" dirty="0">
              <a:cs typeface="Andalus"/>
            </a:endParaRPr>
          </a:p>
        </p:txBody>
      </p:sp>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1143000"/>
            <a:ext cx="8229600" cy="4389120"/>
          </a:xfrm>
        </p:spPr>
        <p:txBody>
          <a:bodyPr/>
          <a:lstStyle/>
          <a:p>
            <a:pPr marL="0" indent="0">
              <a:buNone/>
            </a:pPr>
            <a:r>
              <a:rPr lang="en-US" b="1" u="sng" dirty="0"/>
              <a:t>Python </a:t>
            </a:r>
            <a:r>
              <a:rPr lang="en-US" b="1" u="sng" dirty="0" err="1"/>
              <a:t>Tkinter</a:t>
            </a:r>
            <a:r>
              <a:rPr lang="en-US" b="1" u="sng" dirty="0"/>
              <a:t> Geometry</a:t>
            </a:r>
          </a:p>
          <a:p>
            <a:pPr marL="0" indent="0">
              <a:buNone/>
            </a:pPr>
            <a:r>
              <a:rPr lang="en-US" dirty="0"/>
              <a:t>The </a:t>
            </a:r>
            <a:r>
              <a:rPr lang="en-US" dirty="0" err="1"/>
              <a:t>Tkinter</a:t>
            </a:r>
            <a:r>
              <a:rPr lang="en-US" dirty="0"/>
              <a:t> geometry specifies the method by using which, the widgets are represented on display. The python </a:t>
            </a:r>
            <a:r>
              <a:rPr lang="en-US" dirty="0" err="1"/>
              <a:t>Tkinter</a:t>
            </a:r>
            <a:r>
              <a:rPr lang="en-US" dirty="0"/>
              <a:t> provides the following geometry methods.</a:t>
            </a:r>
          </a:p>
          <a:p>
            <a:pPr algn="ctr"/>
            <a:r>
              <a:rPr lang="en-US" dirty="0"/>
              <a:t>The pack() method</a:t>
            </a:r>
          </a:p>
          <a:p>
            <a:pPr algn="ctr"/>
            <a:r>
              <a:rPr lang="en-US" dirty="0"/>
              <a:t>The grid() method</a:t>
            </a:r>
          </a:p>
          <a:p>
            <a:pPr algn="ctr"/>
            <a:r>
              <a:rPr lang="en-US" dirty="0" smtClean="0"/>
              <a:t>The </a:t>
            </a:r>
            <a:r>
              <a:rPr lang="en-US" dirty="0"/>
              <a:t>place() method</a:t>
            </a:r>
          </a:p>
          <a:p>
            <a:pPr marL="0" indent="0" algn="ctr">
              <a:buNone/>
            </a:pPr>
            <a:endParaRPr lang="en-US" dirty="0"/>
          </a:p>
        </p:txBody>
      </p:sp>
    </p:spTree>
    <p:extLst>
      <p:ext uri="{BB962C8B-B14F-4D97-AF65-F5344CB8AC3E}">
        <p14:creationId xmlns:p14="http://schemas.microsoft.com/office/powerpoint/2010/main" val="1441744472"/>
      </p:ext>
    </p:extLst>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pack():</a:t>
            </a:r>
            <a:endParaRPr lang="en-US" dirty="0"/>
          </a:p>
        </p:txBody>
      </p:sp>
      <p:sp>
        <p:nvSpPr>
          <p:cNvPr id="3" name="Content Placeholder 2"/>
          <p:cNvSpPr>
            <a:spLocks noGrp="1"/>
          </p:cNvSpPr>
          <p:nvPr>
            <p:ph idx="1"/>
          </p:nvPr>
        </p:nvSpPr>
        <p:spPr>
          <a:xfrm>
            <a:off x="457200" y="1447800"/>
            <a:ext cx="8229600" cy="4389120"/>
          </a:xfrm>
        </p:spPr>
        <p:txBody>
          <a:bodyPr>
            <a:normAutofit fontScale="92500" lnSpcReduction="10000"/>
          </a:bodyPr>
          <a:lstStyle/>
          <a:p>
            <a:pPr marL="0" indent="0">
              <a:buNone/>
            </a:pPr>
            <a:r>
              <a:rPr lang="en-US" dirty="0"/>
              <a:t>The pack() widget is used to organize widget in the block. The positions widgets added to the python application using the pack() method can be controlled by using the various options specified in the method call</a:t>
            </a:r>
            <a:r>
              <a:rPr lang="en-US" dirty="0" smtClean="0"/>
              <a:t>.</a:t>
            </a:r>
          </a:p>
          <a:p>
            <a:pPr marL="0" indent="0">
              <a:buNone/>
            </a:pPr>
            <a:r>
              <a:rPr lang="en-US" b="1" u="sng" dirty="0" smtClean="0"/>
              <a:t>Syntax:</a:t>
            </a:r>
          </a:p>
          <a:p>
            <a:pPr marL="0" indent="0">
              <a:buNone/>
            </a:pPr>
            <a:r>
              <a:rPr lang="en-US" dirty="0"/>
              <a:t> </a:t>
            </a:r>
            <a:r>
              <a:rPr lang="en-US" dirty="0" smtClean="0"/>
              <a:t>               </a:t>
            </a:r>
            <a:r>
              <a:rPr lang="en-US" dirty="0"/>
              <a:t>W = </a:t>
            </a:r>
            <a:r>
              <a:rPr lang="en-US" dirty="0" smtClean="0"/>
              <a:t>Button(windows,</a:t>
            </a:r>
            <a:r>
              <a:rPr lang="en-US" dirty="0"/>
              <a:t> options)   </a:t>
            </a:r>
          </a:p>
          <a:p>
            <a:pPr marL="0" indent="0">
              <a:buNone/>
            </a:pPr>
            <a:endParaRPr lang="en-US" b="1" dirty="0" smtClean="0"/>
          </a:p>
          <a:p>
            <a:pPr marL="0" indent="0" algn="just">
              <a:buNone/>
            </a:pPr>
            <a:r>
              <a:rPr lang="en-US" dirty="0"/>
              <a:t> </a:t>
            </a:r>
            <a:r>
              <a:rPr lang="en-US" dirty="0" err="1"/>
              <a:t>Tkinter</a:t>
            </a:r>
            <a:r>
              <a:rPr lang="en-US" dirty="0"/>
              <a:t> widgets allow you to change two colors: foreground, meaning mainly the text and borders, and background, meaning the rest of the widget. These can be set using the foreground and background arguments, or their aliases </a:t>
            </a:r>
            <a:r>
              <a:rPr lang="en-US" dirty="0" err="1"/>
              <a:t>fg</a:t>
            </a:r>
            <a:r>
              <a:rPr lang="en-US" dirty="0"/>
              <a:t> and </a:t>
            </a:r>
            <a:r>
              <a:rPr lang="en-US" dirty="0" err="1"/>
              <a:t>bg</a:t>
            </a:r>
            <a:r>
              <a:rPr lang="en-US" dirty="0"/>
              <a:t> .</a:t>
            </a:r>
          </a:p>
          <a:p>
            <a:pPr marL="0" indent="0">
              <a:buNone/>
            </a:pPr>
            <a:endParaRPr lang="en-US" dirty="0"/>
          </a:p>
        </p:txBody>
      </p:sp>
    </p:spTree>
    <p:extLst>
      <p:ext uri="{BB962C8B-B14F-4D97-AF65-F5344CB8AC3E}">
        <p14:creationId xmlns:p14="http://schemas.microsoft.com/office/powerpoint/2010/main" val="1141013448"/>
      </p:ext>
    </p:extLst>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Button:</a:t>
            </a:r>
            <a:endParaRPr lang="en-US" dirty="0"/>
          </a:p>
        </p:txBody>
      </p:sp>
      <p:sp>
        <p:nvSpPr>
          <p:cNvPr id="3" name="Content Placeholder 2"/>
          <p:cNvSpPr>
            <a:spLocks noGrp="1"/>
          </p:cNvSpPr>
          <p:nvPr>
            <p:ph idx="1"/>
          </p:nvPr>
        </p:nvSpPr>
        <p:spPr>
          <a:xfrm>
            <a:off x="533400" y="1219200"/>
            <a:ext cx="8229600" cy="4389120"/>
          </a:xfrm>
        </p:spPr>
        <p:txBody>
          <a:bodyPr>
            <a:normAutofit fontScale="85000" lnSpcReduction="20000"/>
          </a:bodyPr>
          <a:lstStyle/>
          <a:p>
            <a:pPr marL="0" indent="0">
              <a:buNone/>
            </a:pPr>
            <a:r>
              <a:rPr lang="en-US" dirty="0"/>
              <a:t>from </a:t>
            </a:r>
            <a:r>
              <a:rPr lang="en-US" dirty="0" err="1"/>
              <a:t>tkinter</a:t>
            </a:r>
            <a:r>
              <a:rPr lang="en-US" dirty="0"/>
              <a:t> import *</a:t>
            </a:r>
          </a:p>
          <a:p>
            <a:pPr marL="0" indent="0">
              <a:buNone/>
            </a:pPr>
            <a:r>
              <a:rPr lang="en-US" dirty="0"/>
              <a:t>window=</a:t>
            </a:r>
            <a:r>
              <a:rPr lang="en-US" dirty="0" err="1"/>
              <a:t>Tk</a:t>
            </a:r>
            <a:r>
              <a:rPr lang="en-US" dirty="0"/>
              <a:t>()</a:t>
            </a:r>
          </a:p>
          <a:p>
            <a:pPr marL="0" indent="0">
              <a:buNone/>
            </a:pPr>
            <a:r>
              <a:rPr lang="en-US" dirty="0" err="1"/>
              <a:t>window.geometry</a:t>
            </a:r>
            <a:r>
              <a:rPr lang="en-US" dirty="0"/>
              <a:t>('500x500')</a:t>
            </a:r>
          </a:p>
          <a:p>
            <a:pPr marL="0" indent="0">
              <a:buNone/>
            </a:pPr>
            <a:r>
              <a:rPr lang="en-US" dirty="0" err="1"/>
              <a:t>window.title</a:t>
            </a:r>
            <a:r>
              <a:rPr lang="en-US" dirty="0"/>
              <a:t>('welcome to livewire')</a:t>
            </a:r>
          </a:p>
          <a:p>
            <a:pPr marL="0" indent="0">
              <a:buNone/>
            </a:pPr>
            <a:r>
              <a:rPr lang="en-US" dirty="0" err="1"/>
              <a:t>window.config</a:t>
            </a:r>
            <a:r>
              <a:rPr lang="en-US" dirty="0"/>
              <a:t>(</a:t>
            </a:r>
            <a:r>
              <a:rPr lang="en-US" dirty="0" err="1"/>
              <a:t>bg</a:t>
            </a:r>
            <a:r>
              <a:rPr lang="en-US" dirty="0"/>
              <a:t>='pink')</a:t>
            </a:r>
          </a:p>
          <a:p>
            <a:pPr marL="0" indent="0">
              <a:buNone/>
            </a:pPr>
            <a:r>
              <a:rPr lang="en-US" dirty="0" smtClean="0"/>
              <a:t>b1=Button(</a:t>
            </a:r>
            <a:r>
              <a:rPr lang="en-US" dirty="0" err="1" smtClean="0"/>
              <a:t>window,text</a:t>
            </a:r>
            <a:r>
              <a:rPr lang="en-US" dirty="0"/>
              <a:t>='SUBMIT')</a:t>
            </a:r>
          </a:p>
          <a:p>
            <a:pPr marL="0" indent="0">
              <a:buNone/>
            </a:pPr>
            <a:r>
              <a:rPr lang="en-US" dirty="0"/>
              <a:t>b1.pack()</a:t>
            </a:r>
          </a:p>
          <a:p>
            <a:pPr marL="0" indent="0">
              <a:buNone/>
            </a:pPr>
            <a:r>
              <a:rPr lang="en-US" dirty="0" smtClean="0"/>
              <a:t>b1=Button(</a:t>
            </a:r>
            <a:r>
              <a:rPr lang="en-US" dirty="0" err="1" smtClean="0"/>
              <a:t>window,text</a:t>
            </a:r>
            <a:r>
              <a:rPr lang="en-US" dirty="0"/>
              <a:t>='SUBMIT')</a:t>
            </a:r>
          </a:p>
          <a:p>
            <a:pPr marL="0" indent="0">
              <a:buNone/>
            </a:pPr>
            <a:r>
              <a:rPr lang="en-US" dirty="0"/>
              <a:t>b1.pack(side='right')</a:t>
            </a:r>
          </a:p>
          <a:p>
            <a:pPr marL="0" indent="0">
              <a:buNone/>
            </a:pPr>
            <a:r>
              <a:rPr lang="en-US" dirty="0" smtClean="0"/>
              <a:t>b1=Button(</a:t>
            </a:r>
            <a:r>
              <a:rPr lang="en-US" dirty="0" err="1" smtClean="0"/>
              <a:t>window,text</a:t>
            </a:r>
            <a:r>
              <a:rPr lang="en-US" dirty="0"/>
              <a:t>='SUBMIT')</a:t>
            </a:r>
          </a:p>
          <a:p>
            <a:pPr marL="0" indent="0">
              <a:buNone/>
            </a:pPr>
            <a:r>
              <a:rPr lang="en-US" dirty="0"/>
              <a:t>b1.pack(side='left')</a:t>
            </a:r>
          </a:p>
          <a:p>
            <a:pPr marL="0" indent="0">
              <a:buNone/>
            </a:pPr>
            <a:r>
              <a:rPr lang="en-US" dirty="0" smtClean="0"/>
              <a:t>b1=Button(</a:t>
            </a:r>
            <a:r>
              <a:rPr lang="en-US" dirty="0" err="1" smtClean="0"/>
              <a:t>window,text</a:t>
            </a:r>
            <a:r>
              <a:rPr lang="en-US" dirty="0"/>
              <a:t>='SUBMIT')</a:t>
            </a:r>
          </a:p>
          <a:p>
            <a:pPr marL="0" indent="0">
              <a:buNone/>
            </a:pPr>
            <a:r>
              <a:rPr lang="en-US" dirty="0"/>
              <a:t>b1.pack(side='bottom')</a:t>
            </a:r>
          </a:p>
        </p:txBody>
      </p:sp>
    </p:spTree>
    <p:extLst>
      <p:ext uri="{BB962C8B-B14F-4D97-AF65-F5344CB8AC3E}">
        <p14:creationId xmlns:p14="http://schemas.microsoft.com/office/powerpoint/2010/main" val="404492780"/>
      </p:ext>
    </p:extLst>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914400"/>
            <a:ext cx="422222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69697117"/>
      </p:ext>
    </p:extLst>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90600"/>
            <a:ext cx="8229600" cy="4389120"/>
          </a:xfrm>
        </p:spPr>
        <p:txBody>
          <a:bodyPr/>
          <a:lstStyle/>
          <a:p>
            <a:pPr marL="0" indent="0">
              <a:buNone/>
            </a:pPr>
            <a:r>
              <a:rPr lang="en-US" dirty="0"/>
              <a:t>b1=Button(master=</a:t>
            </a:r>
            <a:r>
              <a:rPr lang="en-US" dirty="0" err="1"/>
              <a:t>window,text</a:t>
            </a:r>
            <a:r>
              <a:rPr lang="en-US" dirty="0"/>
              <a:t>='SUBMIT')</a:t>
            </a:r>
          </a:p>
          <a:p>
            <a:pPr marL="0" indent="0">
              <a:buNone/>
            </a:pPr>
            <a:r>
              <a:rPr lang="en-US" dirty="0"/>
              <a:t>b1.pack(anchor=N)</a:t>
            </a:r>
          </a:p>
          <a:p>
            <a:pPr marL="0" indent="0">
              <a:buNone/>
            </a:pPr>
            <a:r>
              <a:rPr lang="en-US" dirty="0"/>
              <a:t>b1=Button(master=</a:t>
            </a:r>
            <a:r>
              <a:rPr lang="en-US" dirty="0" err="1"/>
              <a:t>window,text</a:t>
            </a:r>
            <a:r>
              <a:rPr lang="en-US" dirty="0"/>
              <a:t>='SUBMIT')</a:t>
            </a:r>
          </a:p>
          <a:p>
            <a:pPr marL="0" indent="0">
              <a:buNone/>
            </a:pPr>
            <a:r>
              <a:rPr lang="en-US" dirty="0"/>
              <a:t>b1.pack(anchor=S)</a:t>
            </a:r>
          </a:p>
          <a:p>
            <a:pPr marL="0" indent="0">
              <a:buNone/>
            </a:pPr>
            <a:r>
              <a:rPr lang="en-US" dirty="0"/>
              <a:t>b1=Button(master=</a:t>
            </a:r>
            <a:r>
              <a:rPr lang="en-US" dirty="0" err="1"/>
              <a:t>window,text</a:t>
            </a:r>
            <a:r>
              <a:rPr lang="en-US" dirty="0"/>
              <a:t>='SUBMIT')</a:t>
            </a:r>
          </a:p>
          <a:p>
            <a:pPr marL="0" indent="0">
              <a:buNone/>
            </a:pPr>
            <a:r>
              <a:rPr lang="en-US" dirty="0"/>
              <a:t>b1.pack(anchor=E)</a:t>
            </a:r>
          </a:p>
          <a:p>
            <a:pPr marL="0" indent="0">
              <a:buNone/>
            </a:pPr>
            <a:r>
              <a:rPr lang="en-US" dirty="0"/>
              <a:t>b1=Button(master=</a:t>
            </a:r>
            <a:r>
              <a:rPr lang="en-US" dirty="0" err="1"/>
              <a:t>window,text</a:t>
            </a:r>
            <a:r>
              <a:rPr lang="en-US" dirty="0"/>
              <a:t>='SUBMIT')</a:t>
            </a:r>
          </a:p>
          <a:p>
            <a:pPr marL="0" indent="0">
              <a:buNone/>
            </a:pPr>
            <a:r>
              <a:rPr lang="en-US" dirty="0"/>
              <a:t>b1.pack(anchor=W)</a:t>
            </a:r>
          </a:p>
        </p:txBody>
      </p:sp>
    </p:spTree>
    <p:extLst>
      <p:ext uri="{BB962C8B-B14F-4D97-AF65-F5344CB8AC3E}">
        <p14:creationId xmlns:p14="http://schemas.microsoft.com/office/powerpoint/2010/main" val="331929591"/>
      </p:ext>
    </p:extLst>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4652086"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40650644"/>
      </p:ext>
    </p:extLst>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066800"/>
            <a:ext cx="8229600" cy="5486400"/>
          </a:xfrm>
        </p:spPr>
        <p:txBody>
          <a:bodyPr>
            <a:normAutofit/>
          </a:bodyPr>
          <a:lstStyle/>
          <a:p>
            <a:pPr marL="0" indent="0">
              <a:buNone/>
            </a:pPr>
            <a:r>
              <a:rPr lang="en-US" sz="1800" dirty="0"/>
              <a:t>from </a:t>
            </a:r>
            <a:r>
              <a:rPr lang="en-US" sz="1800" dirty="0" err="1"/>
              <a:t>tkinter</a:t>
            </a:r>
            <a:r>
              <a:rPr lang="en-US" sz="1800" dirty="0"/>
              <a:t> import *</a:t>
            </a:r>
          </a:p>
          <a:p>
            <a:pPr marL="0" indent="0">
              <a:buNone/>
            </a:pPr>
            <a:r>
              <a:rPr lang="en-US" sz="1800" dirty="0"/>
              <a:t>window=</a:t>
            </a:r>
            <a:r>
              <a:rPr lang="en-US" sz="1800" dirty="0" err="1"/>
              <a:t>Tk</a:t>
            </a:r>
            <a:r>
              <a:rPr lang="en-US" sz="1800" dirty="0"/>
              <a:t>()</a:t>
            </a:r>
          </a:p>
          <a:p>
            <a:pPr marL="0" indent="0">
              <a:buNone/>
            </a:pPr>
            <a:r>
              <a:rPr lang="en-US" sz="1800" dirty="0" err="1"/>
              <a:t>window.geometry</a:t>
            </a:r>
            <a:r>
              <a:rPr lang="en-US" sz="1800" dirty="0"/>
              <a:t>('500x500')</a:t>
            </a:r>
          </a:p>
          <a:p>
            <a:pPr marL="0" indent="0">
              <a:buNone/>
            </a:pPr>
            <a:r>
              <a:rPr lang="en-US" sz="1800" dirty="0" err="1"/>
              <a:t>window.title</a:t>
            </a:r>
            <a:r>
              <a:rPr lang="en-US" sz="1800" dirty="0"/>
              <a:t>('welcome to livewire')</a:t>
            </a:r>
          </a:p>
          <a:p>
            <a:pPr marL="0" indent="0">
              <a:buNone/>
            </a:pPr>
            <a:r>
              <a:rPr lang="en-US" sz="1800" dirty="0" err="1"/>
              <a:t>window.config</a:t>
            </a:r>
            <a:r>
              <a:rPr lang="en-US" sz="1800" dirty="0"/>
              <a:t>(</a:t>
            </a:r>
            <a:r>
              <a:rPr lang="en-US" sz="1800" dirty="0" err="1"/>
              <a:t>bg</a:t>
            </a:r>
            <a:r>
              <a:rPr lang="en-US" sz="1800" dirty="0"/>
              <a:t>='pink</a:t>
            </a:r>
            <a:r>
              <a:rPr lang="en-US" sz="1800" dirty="0" smtClean="0"/>
              <a:t>')</a:t>
            </a:r>
          </a:p>
          <a:p>
            <a:pPr marL="0" indent="0">
              <a:buNone/>
            </a:pPr>
            <a:r>
              <a:rPr lang="en-US" sz="1800" dirty="0" err="1"/>
              <a:t>redbutton</a:t>
            </a:r>
            <a:r>
              <a:rPr lang="en-US" sz="1800" dirty="0"/>
              <a:t> = Button(window, text = "Red", </a:t>
            </a:r>
            <a:r>
              <a:rPr lang="en-US" sz="1800" dirty="0" err="1"/>
              <a:t>fg</a:t>
            </a:r>
            <a:r>
              <a:rPr lang="en-US" sz="1800" dirty="0"/>
              <a:t> = "red")  </a:t>
            </a:r>
          </a:p>
          <a:p>
            <a:pPr marL="0" indent="0">
              <a:buNone/>
            </a:pPr>
            <a:r>
              <a:rPr lang="en-US" sz="1800" dirty="0" err="1"/>
              <a:t>redbutton.pack</a:t>
            </a:r>
            <a:r>
              <a:rPr lang="en-US" sz="1800" dirty="0"/>
              <a:t>( side = LEFT)  </a:t>
            </a:r>
          </a:p>
          <a:p>
            <a:pPr marL="0" indent="0">
              <a:buNone/>
            </a:pPr>
            <a:r>
              <a:rPr lang="en-US" sz="1800" dirty="0" err="1"/>
              <a:t>greenbutton</a:t>
            </a:r>
            <a:r>
              <a:rPr lang="en-US" sz="1800" dirty="0"/>
              <a:t> = Button(window, text = "Black", </a:t>
            </a:r>
            <a:r>
              <a:rPr lang="en-US" sz="1800" dirty="0" err="1"/>
              <a:t>fg</a:t>
            </a:r>
            <a:r>
              <a:rPr lang="en-US" sz="1800" dirty="0"/>
              <a:t> = "black")  </a:t>
            </a:r>
          </a:p>
          <a:p>
            <a:pPr marL="0" indent="0">
              <a:buNone/>
            </a:pPr>
            <a:r>
              <a:rPr lang="en-US" sz="1800" dirty="0" err="1"/>
              <a:t>greenbutton.pack</a:t>
            </a:r>
            <a:r>
              <a:rPr lang="en-US" sz="1800" dirty="0"/>
              <a:t>( side = RIGHT )  </a:t>
            </a:r>
          </a:p>
          <a:p>
            <a:pPr marL="0" indent="0">
              <a:buNone/>
            </a:pPr>
            <a:r>
              <a:rPr lang="en-US" sz="1800" dirty="0" err="1"/>
              <a:t>bluebutton</a:t>
            </a:r>
            <a:r>
              <a:rPr lang="en-US" sz="1800" dirty="0"/>
              <a:t> = Button(window, text = "Blue", </a:t>
            </a:r>
            <a:r>
              <a:rPr lang="en-US" sz="1800" dirty="0" err="1"/>
              <a:t>fg</a:t>
            </a:r>
            <a:r>
              <a:rPr lang="en-US" sz="1800" dirty="0"/>
              <a:t>= "blue")  </a:t>
            </a:r>
          </a:p>
          <a:p>
            <a:pPr marL="0" indent="0">
              <a:buNone/>
            </a:pPr>
            <a:r>
              <a:rPr lang="en-US" sz="1800" dirty="0" err="1"/>
              <a:t>bluebutton.pack</a:t>
            </a:r>
            <a:r>
              <a:rPr lang="en-US" sz="1800" dirty="0"/>
              <a:t>( side = TOP )  </a:t>
            </a:r>
          </a:p>
          <a:p>
            <a:pPr marL="0" indent="0">
              <a:buNone/>
            </a:pPr>
            <a:r>
              <a:rPr lang="en-US" sz="1800" dirty="0" err="1"/>
              <a:t>blackbutton</a:t>
            </a:r>
            <a:r>
              <a:rPr lang="en-US" sz="1800" dirty="0"/>
              <a:t> = Button(window, text = "Green", </a:t>
            </a:r>
            <a:r>
              <a:rPr lang="en-US" sz="1800" dirty="0" err="1"/>
              <a:t>fg</a:t>
            </a:r>
            <a:r>
              <a:rPr lang="en-US" sz="1800" dirty="0"/>
              <a:t>= "red")  </a:t>
            </a:r>
          </a:p>
          <a:p>
            <a:pPr marL="0" indent="0">
              <a:buNone/>
            </a:pPr>
            <a:r>
              <a:rPr lang="en-US" sz="1800" dirty="0" err="1"/>
              <a:t>blackbutton.pack</a:t>
            </a:r>
            <a:r>
              <a:rPr lang="en-US" sz="1800" dirty="0"/>
              <a:t>( side = BOTTOM)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1815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lstStyle/>
          <a:p>
            <a:r>
              <a:rPr lang="en-US" dirty="0" smtClean="0">
                <a:latin typeface="Algerian" pitchFamily="82" charset="0"/>
              </a:rPr>
              <a:t>Output variables</a:t>
            </a:r>
            <a:endParaRPr lang="en-US" dirty="0">
              <a:latin typeface="Algerian" pitchFamily="82" charset="0"/>
            </a:endParaRPr>
          </a:p>
        </p:txBody>
      </p:sp>
      <p:sp>
        <p:nvSpPr>
          <p:cNvPr id="3" name="Content Placeholder 2"/>
          <p:cNvSpPr>
            <a:spLocks noGrp="1"/>
          </p:cNvSpPr>
          <p:nvPr>
            <p:ph idx="1"/>
          </p:nvPr>
        </p:nvSpPr>
        <p:spPr/>
        <p:txBody>
          <a:bodyPr>
            <a:normAutofit fontScale="85000" lnSpcReduction="20000"/>
          </a:bodyPr>
          <a:lstStyle/>
          <a:p>
            <a:r>
              <a:rPr lang="en-US" dirty="0" smtClean="0"/>
              <a:t>x = "awesome"</a:t>
            </a:r>
            <a:br>
              <a:rPr lang="en-US" dirty="0" smtClean="0"/>
            </a:br>
            <a:r>
              <a:rPr lang="en-US" dirty="0" smtClean="0"/>
              <a:t>print("Python is " + x)</a:t>
            </a:r>
          </a:p>
          <a:p>
            <a:pPr>
              <a:buNone/>
            </a:pPr>
            <a:endParaRPr lang="en-US" dirty="0" smtClean="0"/>
          </a:p>
          <a:p>
            <a:r>
              <a:rPr lang="en-US" dirty="0" smtClean="0"/>
              <a:t>x = "Python is "</a:t>
            </a:r>
            <a:br>
              <a:rPr lang="en-US" dirty="0" smtClean="0"/>
            </a:br>
            <a:r>
              <a:rPr lang="en-US" dirty="0" smtClean="0"/>
              <a:t>y = "awesome"</a:t>
            </a:r>
            <a:br>
              <a:rPr lang="en-US" dirty="0" smtClean="0"/>
            </a:br>
            <a:r>
              <a:rPr lang="en-US" dirty="0" smtClean="0"/>
              <a:t>z =  x + y</a:t>
            </a:r>
            <a:br>
              <a:rPr lang="en-US" dirty="0" smtClean="0"/>
            </a:br>
            <a:r>
              <a:rPr lang="en-US" dirty="0" smtClean="0"/>
              <a:t>print(z) </a:t>
            </a:r>
          </a:p>
          <a:p>
            <a:pPr>
              <a:buNone/>
            </a:pPr>
            <a:endParaRPr lang="en-US" dirty="0" smtClean="0"/>
          </a:p>
          <a:p>
            <a:r>
              <a:rPr lang="es-ES" dirty="0" smtClean="0"/>
              <a:t>x = 5</a:t>
            </a:r>
            <a:br>
              <a:rPr lang="es-ES" dirty="0" smtClean="0"/>
            </a:br>
            <a:r>
              <a:rPr lang="es-ES" dirty="0" smtClean="0"/>
              <a:t>y = 10</a:t>
            </a:r>
            <a:br>
              <a:rPr lang="es-ES" dirty="0" smtClean="0"/>
            </a:br>
            <a:r>
              <a:rPr lang="es-ES" dirty="0" err="1" smtClean="0"/>
              <a:t>print</a:t>
            </a:r>
            <a:r>
              <a:rPr lang="es-ES" dirty="0" smtClean="0"/>
              <a:t>(x + y)</a:t>
            </a:r>
            <a:r>
              <a:rPr lang="en-US" dirty="0" smtClean="0"/>
              <a:t/>
            </a:r>
            <a:br>
              <a:rPr lang="en-US" dirty="0" smtClean="0"/>
            </a:br>
            <a:endParaRPr lang="en-US" dirty="0" smtClean="0"/>
          </a:p>
          <a:p>
            <a:endParaRPr lang="en-US" dirty="0" smtClean="0"/>
          </a:p>
          <a:p>
            <a:pPr>
              <a:buNone/>
            </a:pPr>
            <a:r>
              <a:rPr lang="en-US" dirty="0" smtClean="0"/>
              <a:t>   </a:t>
            </a:r>
            <a:endParaRPr lang="en-US" dirty="0"/>
          </a:p>
        </p:txBody>
      </p:sp>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96694" y="1935163"/>
            <a:ext cx="4150612"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2513412"/>
      </p:ext>
    </p:extLst>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Grid():</a:t>
            </a:r>
            <a:endParaRPr lang="en-US" dirty="0"/>
          </a:p>
        </p:txBody>
      </p:sp>
      <p:sp>
        <p:nvSpPr>
          <p:cNvPr id="3" name="Content Placeholder 2"/>
          <p:cNvSpPr>
            <a:spLocks noGrp="1"/>
          </p:cNvSpPr>
          <p:nvPr>
            <p:ph idx="1"/>
          </p:nvPr>
        </p:nvSpPr>
        <p:spPr/>
        <p:txBody>
          <a:bodyPr/>
          <a:lstStyle/>
          <a:p>
            <a:pPr marL="0" indent="0">
              <a:buNone/>
            </a:pPr>
            <a:r>
              <a:rPr lang="en-US" dirty="0"/>
              <a:t>The grid() geometry manager organizes the widgets in the tabular form. We can specify the rows and columns as the options in the method call. We can also specify the column span (width) </a:t>
            </a:r>
            <a:r>
              <a:rPr lang="en-US" dirty="0" smtClean="0"/>
              <a:t>or </a:t>
            </a:r>
            <a:r>
              <a:rPr lang="en-US" dirty="0" err="1"/>
              <a:t>rowspan</a:t>
            </a:r>
            <a:r>
              <a:rPr lang="en-US" dirty="0"/>
              <a:t>(height) of a widget</a:t>
            </a:r>
            <a:r>
              <a:rPr lang="en-US" dirty="0" smtClean="0"/>
              <a:t>.</a:t>
            </a:r>
          </a:p>
          <a:p>
            <a:pPr marL="0" indent="0">
              <a:buNone/>
            </a:pPr>
            <a:r>
              <a:rPr lang="en-US" b="1" u="sng" dirty="0" smtClean="0"/>
              <a:t>Syntax:</a:t>
            </a:r>
          </a:p>
          <a:p>
            <a:pPr marL="0" indent="0">
              <a:buNone/>
            </a:pPr>
            <a:r>
              <a:rPr lang="en-US" dirty="0" smtClean="0"/>
              <a:t>                w=grid(</a:t>
            </a:r>
            <a:r>
              <a:rPr lang="en-US" dirty="0" err="1" smtClean="0"/>
              <a:t>window,options</a:t>
            </a:r>
            <a:r>
              <a:rPr lang="en-US" dirty="0"/>
              <a:t>)  </a:t>
            </a:r>
          </a:p>
        </p:txBody>
      </p:sp>
    </p:spTree>
    <p:extLst>
      <p:ext uri="{BB962C8B-B14F-4D97-AF65-F5344CB8AC3E}">
        <p14:creationId xmlns:p14="http://schemas.microsoft.com/office/powerpoint/2010/main" val="4093163459"/>
      </p:ext>
    </p:extLst>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create label:</a:t>
            </a:r>
            <a:endParaRPr lang="en-US" dirty="0"/>
          </a:p>
        </p:txBody>
      </p:sp>
      <p:sp>
        <p:nvSpPr>
          <p:cNvPr id="3" name="Content Placeholder 2"/>
          <p:cNvSpPr>
            <a:spLocks noGrp="1"/>
          </p:cNvSpPr>
          <p:nvPr>
            <p:ph idx="1"/>
          </p:nvPr>
        </p:nvSpPr>
        <p:spPr/>
        <p:txBody>
          <a:bodyPr>
            <a:normAutofit/>
          </a:bodyPr>
          <a:lstStyle/>
          <a:p>
            <a:pPr marL="0" indent="0">
              <a:buNone/>
            </a:pPr>
            <a:r>
              <a:rPr lang="en-US" sz="1800" dirty="0"/>
              <a:t>from </a:t>
            </a:r>
            <a:r>
              <a:rPr lang="en-US" sz="1800" dirty="0" err="1"/>
              <a:t>tkinter</a:t>
            </a:r>
            <a:r>
              <a:rPr lang="en-US" sz="1800" dirty="0"/>
              <a:t> import *</a:t>
            </a:r>
          </a:p>
          <a:p>
            <a:pPr marL="0" indent="0">
              <a:buNone/>
            </a:pPr>
            <a:r>
              <a:rPr lang="en-US" sz="1800" dirty="0"/>
              <a:t>window=</a:t>
            </a:r>
            <a:r>
              <a:rPr lang="en-US" sz="1800" dirty="0" err="1"/>
              <a:t>Tk</a:t>
            </a:r>
            <a:r>
              <a:rPr lang="en-US" sz="1800" dirty="0"/>
              <a:t>()</a:t>
            </a:r>
          </a:p>
          <a:p>
            <a:pPr marL="0" indent="0">
              <a:buNone/>
            </a:pPr>
            <a:r>
              <a:rPr lang="en-US" sz="1800" dirty="0" err="1"/>
              <a:t>window.geometry</a:t>
            </a:r>
            <a:r>
              <a:rPr lang="en-US" sz="1800" dirty="0"/>
              <a:t>('500x500')</a:t>
            </a:r>
          </a:p>
          <a:p>
            <a:pPr marL="0" indent="0">
              <a:buNone/>
            </a:pPr>
            <a:r>
              <a:rPr lang="en-US" sz="1800" dirty="0" err="1"/>
              <a:t>window.title</a:t>
            </a:r>
            <a:r>
              <a:rPr lang="en-US" sz="1800" dirty="0"/>
              <a:t>('welcome to livewire')</a:t>
            </a:r>
          </a:p>
          <a:p>
            <a:pPr marL="0" indent="0">
              <a:buNone/>
            </a:pPr>
            <a:r>
              <a:rPr lang="en-US" sz="1800" dirty="0" err="1"/>
              <a:t>window.config</a:t>
            </a:r>
            <a:r>
              <a:rPr lang="en-US" sz="1800" dirty="0"/>
              <a:t>(</a:t>
            </a:r>
            <a:r>
              <a:rPr lang="en-US" sz="1800" dirty="0" err="1"/>
              <a:t>bg</a:t>
            </a:r>
            <a:r>
              <a:rPr lang="en-US" sz="1800" dirty="0"/>
              <a:t>='pink')</a:t>
            </a:r>
          </a:p>
          <a:p>
            <a:pPr marL="0" indent="0">
              <a:buNone/>
            </a:pPr>
            <a:r>
              <a:rPr lang="en-US" sz="1800" dirty="0" smtClean="0"/>
              <a:t>name </a:t>
            </a:r>
            <a:r>
              <a:rPr lang="en-US" sz="1800" dirty="0"/>
              <a:t>= Label(</a:t>
            </a:r>
            <a:r>
              <a:rPr lang="en-US" sz="1800" dirty="0" err="1"/>
              <a:t>window,text</a:t>
            </a:r>
            <a:r>
              <a:rPr lang="en-US" sz="1800" dirty="0"/>
              <a:t> = "Name").grid(row = 0, column = 0)  </a:t>
            </a:r>
          </a:p>
          <a:p>
            <a:pPr marL="0" indent="0">
              <a:buNone/>
            </a:pPr>
            <a:r>
              <a:rPr lang="en-US" sz="1800" dirty="0"/>
              <a:t>e1 = Entry(window).grid(row = 0, column = 1)  </a:t>
            </a:r>
          </a:p>
          <a:p>
            <a:pPr marL="0" indent="0">
              <a:buNone/>
            </a:pPr>
            <a:r>
              <a:rPr lang="en-US" sz="1800" dirty="0"/>
              <a:t>password = Label(</a:t>
            </a:r>
            <a:r>
              <a:rPr lang="en-US" sz="1800" dirty="0" err="1"/>
              <a:t>window,text</a:t>
            </a:r>
            <a:r>
              <a:rPr lang="en-US" sz="1800" dirty="0"/>
              <a:t> = "Password").grid(row = 1, column = 0)  </a:t>
            </a:r>
          </a:p>
          <a:p>
            <a:pPr marL="0" indent="0">
              <a:buNone/>
            </a:pPr>
            <a:r>
              <a:rPr lang="en-US" sz="1800" dirty="0"/>
              <a:t>e2 = Entry(window).grid(row = 1, column = 1)</a:t>
            </a:r>
          </a:p>
          <a:p>
            <a:pPr marL="0" indent="0">
              <a:buNone/>
            </a:pPr>
            <a:r>
              <a:rPr lang="en-US" sz="1800" dirty="0" err="1"/>
              <a:t>mail_id</a:t>
            </a:r>
            <a:r>
              <a:rPr lang="en-US" sz="1800" dirty="0"/>
              <a:t> = Label(</a:t>
            </a:r>
            <a:r>
              <a:rPr lang="en-US" sz="1800" dirty="0" err="1"/>
              <a:t>window,text</a:t>
            </a:r>
            <a:r>
              <a:rPr lang="en-US" sz="1800" dirty="0"/>
              <a:t> = "</a:t>
            </a:r>
            <a:r>
              <a:rPr lang="en-US" sz="1800" dirty="0" err="1"/>
              <a:t>mail_id</a:t>
            </a:r>
            <a:r>
              <a:rPr lang="en-US" sz="1800" dirty="0"/>
              <a:t>").grid(row = 2, column = 0)  </a:t>
            </a:r>
          </a:p>
          <a:p>
            <a:pPr marL="0" indent="0">
              <a:buNone/>
            </a:pPr>
            <a:r>
              <a:rPr lang="en-US" sz="1800" dirty="0" smtClean="0"/>
              <a:t>e3 </a:t>
            </a:r>
            <a:r>
              <a:rPr lang="en-US" sz="1800" dirty="0"/>
              <a:t>= Entry(window).grid(row = 2, column = 1) </a:t>
            </a:r>
          </a:p>
          <a:p>
            <a:pPr marL="0" indent="0">
              <a:buNone/>
            </a:pPr>
            <a:r>
              <a:rPr lang="en-US" sz="1800" dirty="0"/>
              <a:t>submit = Button(window, text = "Submit").grid(row = 4, column = 0) </a:t>
            </a:r>
          </a:p>
        </p:txBody>
      </p:sp>
    </p:spTree>
    <p:extLst>
      <p:ext uri="{BB962C8B-B14F-4D97-AF65-F5344CB8AC3E}">
        <p14:creationId xmlns:p14="http://schemas.microsoft.com/office/powerpoint/2010/main" val="2338670541"/>
      </p:ext>
    </p:extLst>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2057400"/>
            <a:ext cx="5410200"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63287606"/>
      </p:ext>
    </p:extLst>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place():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from </a:t>
            </a:r>
            <a:r>
              <a:rPr lang="en-US" dirty="0" err="1"/>
              <a:t>tkinter</a:t>
            </a:r>
            <a:r>
              <a:rPr lang="en-US" dirty="0"/>
              <a:t> import *</a:t>
            </a:r>
          </a:p>
          <a:p>
            <a:pPr marL="0" indent="0">
              <a:buNone/>
            </a:pPr>
            <a:r>
              <a:rPr lang="en-US" dirty="0"/>
              <a:t>window=</a:t>
            </a:r>
            <a:r>
              <a:rPr lang="en-US" dirty="0" err="1"/>
              <a:t>Tk</a:t>
            </a:r>
            <a:r>
              <a:rPr lang="en-US" dirty="0"/>
              <a:t>()</a:t>
            </a:r>
          </a:p>
          <a:p>
            <a:pPr marL="0" indent="0">
              <a:buNone/>
            </a:pPr>
            <a:r>
              <a:rPr lang="en-US" dirty="0" err="1"/>
              <a:t>window.geometry</a:t>
            </a:r>
            <a:r>
              <a:rPr lang="en-US" dirty="0"/>
              <a:t>('500x500')</a:t>
            </a:r>
          </a:p>
          <a:p>
            <a:pPr marL="0" indent="0">
              <a:buNone/>
            </a:pPr>
            <a:r>
              <a:rPr lang="en-US" dirty="0" err="1"/>
              <a:t>window.title</a:t>
            </a:r>
            <a:r>
              <a:rPr lang="en-US" dirty="0"/>
              <a:t>('welcome to livewire')</a:t>
            </a:r>
          </a:p>
          <a:p>
            <a:pPr marL="0" indent="0">
              <a:buNone/>
            </a:pPr>
            <a:r>
              <a:rPr lang="en-US" dirty="0" err="1"/>
              <a:t>window.config</a:t>
            </a:r>
            <a:r>
              <a:rPr lang="en-US" dirty="0"/>
              <a:t>(</a:t>
            </a:r>
            <a:r>
              <a:rPr lang="en-US" dirty="0" err="1"/>
              <a:t>bg</a:t>
            </a:r>
            <a:r>
              <a:rPr lang="en-US" dirty="0"/>
              <a:t>='pink</a:t>
            </a:r>
            <a:r>
              <a:rPr lang="en-US" dirty="0" smtClean="0"/>
              <a:t>')</a:t>
            </a:r>
          </a:p>
          <a:p>
            <a:pPr marL="0" indent="0">
              <a:buNone/>
            </a:pPr>
            <a:r>
              <a:rPr lang="en-US" dirty="0"/>
              <a:t>name = Label(window, text = "Name").place(x = 30,y = 50)  </a:t>
            </a:r>
          </a:p>
          <a:p>
            <a:pPr marL="0" indent="0">
              <a:buNone/>
            </a:pPr>
            <a:r>
              <a:rPr lang="en-US" dirty="0"/>
              <a:t>email = Label(window, text = "Email").place(x = 30, y = 90)  </a:t>
            </a:r>
          </a:p>
          <a:p>
            <a:pPr marL="0" indent="0">
              <a:buNone/>
            </a:pPr>
            <a:r>
              <a:rPr lang="en-US" dirty="0"/>
              <a:t>password = Label(window, text = "Password").place(x = 30, y = 130)</a:t>
            </a:r>
          </a:p>
          <a:p>
            <a:pPr marL="0" indent="0">
              <a:buNone/>
            </a:pPr>
            <a:r>
              <a:rPr lang="en-US" dirty="0"/>
              <a:t>username = Label(window, text = "username").place(x = 30, y = 160) </a:t>
            </a:r>
          </a:p>
          <a:p>
            <a:pPr marL="0" indent="0">
              <a:buNone/>
            </a:pPr>
            <a:r>
              <a:rPr lang="en-US" dirty="0"/>
              <a:t>e1 = Entry(window).place(x = 80, y = 50)  </a:t>
            </a:r>
          </a:p>
          <a:p>
            <a:pPr marL="0" indent="0">
              <a:buNone/>
            </a:pPr>
            <a:r>
              <a:rPr lang="en-US" dirty="0"/>
              <a:t>e2 = Entry(window).place(x = 80, y = 90)  </a:t>
            </a:r>
          </a:p>
          <a:p>
            <a:pPr marL="0" indent="0">
              <a:buNone/>
            </a:pPr>
            <a:r>
              <a:rPr lang="en-US" dirty="0"/>
              <a:t>e3 = Entry(window).place(x = 95, y = 130)</a:t>
            </a:r>
          </a:p>
          <a:p>
            <a:pPr marL="0" indent="0">
              <a:buNone/>
            </a:pPr>
            <a:r>
              <a:rPr lang="en-US" dirty="0"/>
              <a:t>e4 = Entry(window).place(x = 100, y = 160) </a:t>
            </a:r>
          </a:p>
        </p:txBody>
      </p:sp>
    </p:spTree>
    <p:extLst>
      <p:ext uri="{BB962C8B-B14F-4D97-AF65-F5344CB8AC3E}">
        <p14:creationId xmlns:p14="http://schemas.microsoft.com/office/powerpoint/2010/main" val="4142730772"/>
      </p:ext>
    </p:extLst>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9838" y="1935163"/>
            <a:ext cx="4184323"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1171393"/>
      </p:ext>
    </p:extLst>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10312"/>
          </a:xfrm>
        </p:spPr>
        <p:txBody>
          <a:bodyPr>
            <a:normAutofit fontScale="90000"/>
          </a:bodyPr>
          <a:lstStyle/>
          <a:p>
            <a:r>
              <a:rPr lang="en-US" dirty="0" smtClean="0"/>
              <a:t>Methods</a:t>
            </a:r>
            <a:endParaRPr lang="en-US" dirty="0"/>
          </a:p>
        </p:txBody>
      </p:sp>
      <p:graphicFrame>
        <p:nvGraphicFramePr>
          <p:cNvPr id="4" name="Content Placeholder 3"/>
          <p:cNvGraphicFramePr>
            <a:graphicFrameLocks noGrp="1"/>
          </p:cNvGraphicFramePr>
          <p:nvPr>
            <p:ph idx="1"/>
          </p:nvPr>
        </p:nvGraphicFramePr>
        <p:xfrm>
          <a:off x="228600" y="990600"/>
          <a:ext cx="8763000" cy="4955716"/>
        </p:xfrm>
        <a:graphic>
          <a:graphicData uri="http://schemas.openxmlformats.org/drawingml/2006/table">
            <a:tbl>
              <a:tblPr firstRow="1" bandRow="1">
                <a:tableStyleId>{5C22544A-7EE6-4342-B048-85BDC9FD1C3A}</a:tableStyleId>
              </a:tblPr>
              <a:tblGrid>
                <a:gridCol w="1379361"/>
                <a:gridCol w="1785056"/>
                <a:gridCol w="5598583"/>
              </a:tblGrid>
              <a:tr h="267077">
                <a:tc>
                  <a:txBody>
                    <a:bodyPr/>
                    <a:lstStyle/>
                    <a:p>
                      <a:r>
                        <a:rPr lang="en-US" sz="1600" dirty="0" err="1" smtClean="0"/>
                        <a:t>S.No</a:t>
                      </a:r>
                      <a:endParaRPr lang="en-US" sz="1600" dirty="0"/>
                    </a:p>
                  </a:txBody>
                  <a:tcPr/>
                </a:tc>
                <a:tc>
                  <a:txBody>
                    <a:bodyPr/>
                    <a:lstStyle/>
                    <a:p>
                      <a:r>
                        <a:rPr lang="en-US" sz="1600" dirty="0" smtClean="0"/>
                        <a:t>Method</a:t>
                      </a:r>
                      <a:endParaRPr lang="en-US" sz="1600" dirty="0"/>
                    </a:p>
                  </a:txBody>
                  <a:tcPr/>
                </a:tc>
                <a:tc>
                  <a:txBody>
                    <a:bodyPr/>
                    <a:lstStyle/>
                    <a:p>
                      <a:r>
                        <a:rPr lang="en-US" sz="1600" dirty="0" smtClean="0"/>
                        <a:t>Description</a:t>
                      </a:r>
                      <a:endParaRPr lang="en-US" sz="1600" dirty="0"/>
                    </a:p>
                  </a:txBody>
                  <a:tcPr/>
                </a:tc>
              </a:tr>
              <a:tr h="511898">
                <a:tc>
                  <a:txBody>
                    <a:bodyPr/>
                    <a:lstStyle/>
                    <a:p>
                      <a:r>
                        <a:rPr lang="en-US" sz="1600" dirty="0" smtClean="0"/>
                        <a:t>1</a:t>
                      </a:r>
                      <a:endParaRPr lang="en-US" sz="1600" dirty="0"/>
                    </a:p>
                  </a:txBody>
                  <a:tcPr/>
                </a:tc>
                <a:tc>
                  <a:txBody>
                    <a:bodyPr/>
                    <a:lstStyle/>
                    <a:p>
                      <a:pPr algn="just" fontAlgn="t"/>
                      <a:r>
                        <a:rPr lang="en-US" sz="1600" dirty="0" err="1">
                          <a:solidFill>
                            <a:srgbClr val="333333"/>
                          </a:solidFill>
                          <a:latin typeface="inter-regular"/>
                        </a:rPr>
                        <a:t>activebackground</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It represents the background of the button when the mouse hover the button.</a:t>
                      </a:r>
                    </a:p>
                  </a:txBody>
                  <a:tcPr marL="76200" marR="76200" marT="76200" marB="76200"/>
                </a:tc>
              </a:tr>
              <a:tr h="511898">
                <a:tc>
                  <a:txBody>
                    <a:bodyPr/>
                    <a:lstStyle/>
                    <a:p>
                      <a:pPr algn="just" fontAlgn="t"/>
                      <a:r>
                        <a:rPr lang="en-US" sz="1600" dirty="0">
                          <a:solidFill>
                            <a:srgbClr val="333333"/>
                          </a:solidFill>
                          <a:latin typeface="inter-regular"/>
                        </a:rPr>
                        <a:t>2</a:t>
                      </a:r>
                    </a:p>
                  </a:txBody>
                  <a:tcPr marL="76200" marR="76200" marT="76200" marB="76200"/>
                </a:tc>
                <a:tc>
                  <a:txBody>
                    <a:bodyPr/>
                    <a:lstStyle/>
                    <a:p>
                      <a:pPr algn="just" fontAlgn="t"/>
                      <a:r>
                        <a:rPr lang="en-US" sz="1600">
                          <a:solidFill>
                            <a:srgbClr val="333333"/>
                          </a:solidFill>
                          <a:latin typeface="inter-regular"/>
                        </a:rPr>
                        <a:t>activeforeground</a:t>
                      </a:r>
                    </a:p>
                  </a:txBody>
                  <a:tcPr marL="76200" marR="76200" marT="76200" marB="76200"/>
                </a:tc>
                <a:tc>
                  <a:txBody>
                    <a:bodyPr/>
                    <a:lstStyle/>
                    <a:p>
                      <a:pPr algn="just" fontAlgn="t"/>
                      <a:r>
                        <a:rPr lang="en-US" sz="1600" dirty="0">
                          <a:solidFill>
                            <a:srgbClr val="333333"/>
                          </a:solidFill>
                          <a:latin typeface="inter-regular"/>
                        </a:rPr>
                        <a:t>It represents the font color of the button when the mouse hover the button.</a:t>
                      </a:r>
                    </a:p>
                  </a:txBody>
                  <a:tcPr marL="76200" marR="76200" marT="76200" marB="76200"/>
                </a:tc>
              </a:tr>
              <a:tr h="311590">
                <a:tc>
                  <a:txBody>
                    <a:bodyPr/>
                    <a:lstStyle/>
                    <a:p>
                      <a:pPr algn="just" fontAlgn="t"/>
                      <a:r>
                        <a:rPr lang="en-US" sz="1600" dirty="0" smtClean="0">
                          <a:solidFill>
                            <a:srgbClr val="333333"/>
                          </a:solidFill>
                          <a:latin typeface="inter-regular"/>
                        </a:rPr>
                        <a:t>3</a:t>
                      </a:r>
                      <a:endParaRPr lang="en-US" sz="1600" dirty="0">
                        <a:solidFill>
                          <a:srgbClr val="333333"/>
                        </a:solidFill>
                        <a:latin typeface="inter-regular"/>
                      </a:endParaRPr>
                    </a:p>
                  </a:txBody>
                  <a:tcPr marL="76200" marR="76200" marT="76200" marB="76200"/>
                </a:tc>
                <a:tc>
                  <a:txBody>
                    <a:bodyPr/>
                    <a:lstStyle/>
                    <a:p>
                      <a:pPr algn="just" fontAlgn="t"/>
                      <a:r>
                        <a:rPr lang="en-US" sz="1600" dirty="0" err="1" smtClean="0">
                          <a:solidFill>
                            <a:srgbClr val="333333"/>
                          </a:solidFill>
                          <a:latin typeface="inter-regular"/>
                        </a:rPr>
                        <a:t>bg</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It represents the background color of the button.</a:t>
                      </a:r>
                    </a:p>
                  </a:txBody>
                  <a:tcPr marL="76200" marR="76200" marT="76200" marB="76200"/>
                </a:tc>
              </a:tr>
              <a:tr h="311590">
                <a:tc>
                  <a:txBody>
                    <a:bodyPr/>
                    <a:lstStyle/>
                    <a:p>
                      <a:pPr algn="just" fontAlgn="t"/>
                      <a:r>
                        <a:rPr lang="en-US" sz="1600" dirty="0" smtClean="0">
                          <a:solidFill>
                            <a:srgbClr val="333333"/>
                          </a:solidFill>
                          <a:latin typeface="inter-regular"/>
                        </a:rPr>
                        <a:t>4</a:t>
                      </a:r>
                      <a:endParaRPr lang="en-US" sz="1600" dirty="0">
                        <a:solidFill>
                          <a:srgbClr val="333333"/>
                        </a:solidFill>
                        <a:latin typeface="inter-regular"/>
                      </a:endParaRPr>
                    </a:p>
                  </a:txBody>
                  <a:tcPr marL="76200" marR="76200" marT="76200" marB="76200"/>
                </a:tc>
                <a:tc>
                  <a:txBody>
                    <a:bodyPr/>
                    <a:lstStyle/>
                    <a:p>
                      <a:pPr algn="just" fontAlgn="t"/>
                      <a:r>
                        <a:rPr lang="en-US" sz="1600" dirty="0" err="1" smtClean="0">
                          <a:solidFill>
                            <a:srgbClr val="333333"/>
                          </a:solidFill>
                          <a:latin typeface="inter-regular"/>
                        </a:rPr>
                        <a:t>fg</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Foreground color of the </a:t>
                      </a:r>
                      <a:r>
                        <a:rPr lang="en-US" sz="1600" dirty="0" smtClean="0">
                          <a:solidFill>
                            <a:srgbClr val="333333"/>
                          </a:solidFill>
                          <a:latin typeface="inter-regular"/>
                        </a:rPr>
                        <a:t>button.</a:t>
                      </a:r>
                    </a:p>
                  </a:txBody>
                  <a:tcPr marL="76200" marR="76200" marT="76200" marB="76200"/>
                </a:tc>
              </a:tr>
              <a:tr h="311590">
                <a:tc>
                  <a:txBody>
                    <a:bodyPr/>
                    <a:lstStyle/>
                    <a:p>
                      <a:pPr algn="just" fontAlgn="t"/>
                      <a:r>
                        <a:rPr lang="en-US" sz="1600" dirty="0" smtClean="0">
                          <a:solidFill>
                            <a:srgbClr val="333333"/>
                          </a:solidFill>
                          <a:latin typeface="inter-regular"/>
                        </a:rPr>
                        <a:t>5</a:t>
                      </a:r>
                      <a:endParaRPr lang="en-US" sz="1600" dirty="0">
                        <a:solidFill>
                          <a:srgbClr val="333333"/>
                        </a:solidFill>
                        <a:latin typeface="inter-regular"/>
                      </a:endParaRPr>
                    </a:p>
                  </a:txBody>
                  <a:tcPr marL="76200" marR="76200" marT="76200" marB="76200"/>
                </a:tc>
                <a:tc>
                  <a:txBody>
                    <a:bodyPr/>
                    <a:lstStyle/>
                    <a:p>
                      <a:pPr algn="just" fontAlgn="t"/>
                      <a:r>
                        <a:rPr lang="en-US" sz="1600" dirty="0" smtClean="0">
                          <a:solidFill>
                            <a:srgbClr val="333333"/>
                          </a:solidFill>
                          <a:latin typeface="inter-regular"/>
                        </a:rPr>
                        <a:t>font</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The font of the button text.</a:t>
                      </a:r>
                    </a:p>
                  </a:txBody>
                  <a:tcPr marL="76200" marR="76200" marT="76200" marB="76200"/>
                </a:tc>
              </a:tr>
              <a:tr h="511898">
                <a:tc>
                  <a:txBody>
                    <a:bodyPr/>
                    <a:lstStyle/>
                    <a:p>
                      <a:pPr algn="just" fontAlgn="t"/>
                      <a:r>
                        <a:rPr lang="en-US" sz="1600" dirty="0" smtClean="0">
                          <a:solidFill>
                            <a:srgbClr val="333333"/>
                          </a:solidFill>
                          <a:latin typeface="inter-regular"/>
                        </a:rPr>
                        <a:t>6</a:t>
                      </a:r>
                      <a:endParaRPr lang="en-US" sz="1600" dirty="0">
                        <a:solidFill>
                          <a:srgbClr val="333333"/>
                        </a:solidFill>
                        <a:latin typeface="inter-regular"/>
                      </a:endParaRPr>
                    </a:p>
                  </a:txBody>
                  <a:tcPr marL="76200" marR="76200" marT="76200" marB="76200"/>
                </a:tc>
                <a:tc>
                  <a:txBody>
                    <a:bodyPr/>
                    <a:lstStyle/>
                    <a:p>
                      <a:pPr algn="just" fontAlgn="t"/>
                      <a:r>
                        <a:rPr lang="en-US" sz="1600" dirty="0" err="1" smtClean="0">
                          <a:solidFill>
                            <a:srgbClr val="333333"/>
                          </a:solidFill>
                          <a:latin typeface="inter-regular"/>
                        </a:rPr>
                        <a:t>padx</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Additional padding to the button in the horizontal direction.</a:t>
                      </a:r>
                    </a:p>
                  </a:txBody>
                  <a:tcPr marL="76200" marR="76200" marT="76200" marB="76200"/>
                </a:tc>
              </a:tr>
              <a:tr h="511898">
                <a:tc>
                  <a:txBody>
                    <a:bodyPr/>
                    <a:lstStyle/>
                    <a:p>
                      <a:pPr algn="just" fontAlgn="t"/>
                      <a:r>
                        <a:rPr lang="en-US" sz="1600" dirty="0" smtClean="0">
                          <a:solidFill>
                            <a:srgbClr val="333333"/>
                          </a:solidFill>
                          <a:latin typeface="inter-regular"/>
                        </a:rPr>
                        <a:t>7</a:t>
                      </a:r>
                      <a:endParaRPr lang="en-US" sz="1600" dirty="0">
                        <a:solidFill>
                          <a:srgbClr val="333333"/>
                        </a:solidFill>
                        <a:latin typeface="inter-regular"/>
                      </a:endParaRPr>
                    </a:p>
                  </a:txBody>
                  <a:tcPr marL="76200" marR="76200" marT="76200" marB="76200"/>
                </a:tc>
                <a:tc>
                  <a:txBody>
                    <a:bodyPr/>
                    <a:lstStyle/>
                    <a:p>
                      <a:pPr algn="just" fontAlgn="t"/>
                      <a:r>
                        <a:rPr lang="en-US" sz="1600" dirty="0" err="1">
                          <a:solidFill>
                            <a:srgbClr val="333333"/>
                          </a:solidFill>
                          <a:latin typeface="inter-regular"/>
                        </a:rPr>
                        <a:t>pady</a:t>
                      </a:r>
                      <a:endParaRPr lang="en-US" sz="1600" dirty="0">
                        <a:solidFill>
                          <a:srgbClr val="333333"/>
                        </a:solidFill>
                        <a:latin typeface="inter-regular"/>
                      </a:endParaRPr>
                    </a:p>
                  </a:txBody>
                  <a:tcPr marL="76200" marR="76200" marT="76200" marB="76200"/>
                </a:tc>
                <a:tc>
                  <a:txBody>
                    <a:bodyPr/>
                    <a:lstStyle/>
                    <a:p>
                      <a:pPr algn="just" fontAlgn="t"/>
                      <a:r>
                        <a:rPr lang="en-US" sz="1600" dirty="0">
                          <a:solidFill>
                            <a:srgbClr val="333333"/>
                          </a:solidFill>
                          <a:latin typeface="inter-regular"/>
                        </a:rPr>
                        <a:t>Additional padding to the button in the vertical direction.</a:t>
                      </a:r>
                    </a:p>
                  </a:txBody>
                  <a:tcPr marL="76200" marR="76200" marT="76200" marB="76200"/>
                </a:tc>
              </a:tr>
              <a:tr h="311590">
                <a:tc>
                  <a:txBody>
                    <a:bodyPr/>
                    <a:lstStyle/>
                    <a:p>
                      <a:pPr algn="just" fontAlgn="t"/>
                      <a:r>
                        <a:rPr lang="en-US" sz="1600" dirty="0" smtClean="0">
                          <a:solidFill>
                            <a:srgbClr val="333333"/>
                          </a:solidFill>
                          <a:latin typeface="inter-regular"/>
                        </a:rPr>
                        <a:t>8</a:t>
                      </a:r>
                      <a:endParaRPr lang="en-US" sz="1600" dirty="0">
                        <a:solidFill>
                          <a:srgbClr val="333333"/>
                        </a:solidFill>
                        <a:latin typeface="inter-regular"/>
                      </a:endParaRPr>
                    </a:p>
                  </a:txBody>
                  <a:tcPr marL="76200" marR="76200" marT="76200" marB="76200"/>
                </a:tc>
                <a:tc>
                  <a:txBody>
                    <a:bodyPr/>
                    <a:lstStyle/>
                    <a:p>
                      <a:pPr algn="just" fontAlgn="t"/>
                      <a:r>
                        <a:rPr lang="en-US" dirty="0">
                          <a:solidFill>
                            <a:srgbClr val="333333"/>
                          </a:solidFill>
                          <a:latin typeface="inter-regular"/>
                        </a:rPr>
                        <a:t>Command</a:t>
                      </a:r>
                    </a:p>
                  </a:txBody>
                  <a:tcPr marL="76200" marR="76200" marT="76200" marB="76200"/>
                </a:tc>
                <a:tc>
                  <a:txBody>
                    <a:bodyPr/>
                    <a:lstStyle/>
                    <a:p>
                      <a:pPr algn="just" fontAlgn="t"/>
                      <a:r>
                        <a:rPr lang="en-US" dirty="0">
                          <a:solidFill>
                            <a:srgbClr val="333333"/>
                          </a:solidFill>
                          <a:latin typeface="inter-regular"/>
                        </a:rPr>
                        <a:t>It is set to the function call which is scheduled when the function is called.</a:t>
                      </a:r>
                    </a:p>
                  </a:txBody>
                  <a:tcPr marL="76200" marR="76200" marT="76200" marB="76200"/>
                </a:tc>
              </a:tr>
              <a:tr h="311590">
                <a:tc>
                  <a:txBody>
                    <a:bodyPr/>
                    <a:lstStyle/>
                    <a:p>
                      <a:pPr algn="just" fontAlgn="t"/>
                      <a:r>
                        <a:rPr lang="en-US" sz="1600" dirty="0" smtClean="0">
                          <a:solidFill>
                            <a:srgbClr val="333333"/>
                          </a:solidFill>
                          <a:latin typeface="inter-regular"/>
                        </a:rPr>
                        <a:t>9</a:t>
                      </a:r>
                      <a:endParaRPr lang="en-US" sz="1600" dirty="0">
                        <a:solidFill>
                          <a:srgbClr val="333333"/>
                        </a:solidFill>
                        <a:latin typeface="inter-regular"/>
                      </a:endParaRPr>
                    </a:p>
                  </a:txBody>
                  <a:tcPr marL="76200" marR="76200" marT="76200" marB="76200"/>
                </a:tc>
                <a:tc>
                  <a:txBody>
                    <a:bodyPr/>
                    <a:lstStyle/>
                    <a:p>
                      <a:r>
                        <a:rPr lang="en-US" dirty="0" err="1" smtClean="0"/>
                        <a:t>bd</a:t>
                      </a:r>
                      <a:endParaRPr lang="en-US" dirty="0"/>
                    </a:p>
                  </a:txBody>
                  <a:tcPr marL="76200" marR="76200" marT="76200" marB="76200"/>
                </a:tc>
                <a:tc>
                  <a:txBody>
                    <a:bodyPr/>
                    <a:lstStyle/>
                    <a:p>
                      <a:r>
                        <a:rPr lang="en-US" dirty="0" smtClean="0"/>
                        <a:t>Size</a:t>
                      </a:r>
                      <a:r>
                        <a:rPr lang="en-US" baseline="0" dirty="0" smtClean="0"/>
                        <a:t> of the border around the corner.</a:t>
                      </a:r>
                      <a:endParaRPr lang="en-US" dirty="0"/>
                    </a:p>
                  </a:txBody>
                  <a:tcPr marL="76200" marR="76200" marT="76200" marB="76200"/>
                </a:tc>
              </a:tr>
            </a:tbl>
          </a:graphicData>
        </a:graphic>
      </p:graphicFrame>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canvas</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canvas widget is used to add the structured graphics to the python application. It is used to draw the graph and plots to the python application. </a:t>
            </a:r>
          </a:p>
          <a:p>
            <a:r>
              <a:rPr lang="en-US" dirty="0" smtClean="0"/>
              <a:t>Syntax</a:t>
            </a:r>
          </a:p>
          <a:p>
            <a:r>
              <a:rPr lang="en-US" dirty="0" smtClean="0"/>
              <a:t>w = canvas(parent, options)  </a:t>
            </a:r>
          </a:p>
          <a:p>
            <a:endParaRPr lang="en-US" dirty="0"/>
          </a:p>
        </p:txBody>
      </p:sp>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295400"/>
            <a:ext cx="8229600" cy="4389120"/>
          </a:xfrm>
        </p:spPr>
        <p:txBody>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("200x200")  </a:t>
            </a:r>
          </a:p>
          <a:p>
            <a:pPr marL="0" indent="0">
              <a:buNone/>
            </a:pPr>
            <a:r>
              <a:rPr lang="en-US" dirty="0"/>
              <a:t>#creating a simple canvas  </a:t>
            </a:r>
          </a:p>
          <a:p>
            <a:pPr marL="0" indent="0">
              <a:buNone/>
            </a:pPr>
            <a:r>
              <a:rPr lang="en-US" dirty="0"/>
              <a:t>c = Canvas(</a:t>
            </a:r>
            <a:r>
              <a:rPr lang="en-US" dirty="0" err="1"/>
              <a:t>top,bg</a:t>
            </a:r>
            <a:r>
              <a:rPr lang="en-US" dirty="0"/>
              <a:t> = "</a:t>
            </a:r>
            <a:r>
              <a:rPr lang="en-US" dirty="0" err="1"/>
              <a:t>pink",height</a:t>
            </a:r>
            <a:r>
              <a:rPr lang="en-US" dirty="0"/>
              <a:t> = "500")  </a:t>
            </a:r>
          </a:p>
          <a:p>
            <a:pPr marL="0" indent="0">
              <a:buNone/>
            </a:pPr>
            <a:r>
              <a:rPr lang="en-US" dirty="0" err="1"/>
              <a:t>c.pack</a:t>
            </a:r>
            <a:r>
              <a:rPr lang="en-US" dirty="0"/>
              <a:t>()  </a:t>
            </a:r>
          </a:p>
          <a:p>
            <a:pPr marL="0" indent="0">
              <a:buNone/>
            </a:pPr>
            <a:endParaRPr lang="en-US" dirty="0"/>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4114800"/>
            <a:ext cx="1895475" cy="2219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52557566"/>
      </p:ext>
    </p:extLst>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checkbutton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a:t>
            </a:r>
            <a:r>
              <a:rPr lang="en-US" dirty="0" err="1" smtClean="0"/>
              <a:t>Checkbutton</a:t>
            </a:r>
            <a:r>
              <a:rPr lang="en-US" dirty="0" smtClean="0"/>
              <a:t> is used to track the user's choices provided to the application. In other words, we can say that </a:t>
            </a:r>
            <a:r>
              <a:rPr lang="en-US" dirty="0" err="1" smtClean="0"/>
              <a:t>Checkbutton</a:t>
            </a:r>
            <a:r>
              <a:rPr lang="en-US" dirty="0" smtClean="0"/>
              <a:t> is used to implement the on/off selections.</a:t>
            </a:r>
          </a:p>
          <a:p>
            <a:r>
              <a:rPr lang="en-US" dirty="0"/>
              <a:t>The </a:t>
            </a:r>
            <a:r>
              <a:rPr lang="en-US" dirty="0" err="1"/>
              <a:t>Checkbutton</a:t>
            </a:r>
            <a:r>
              <a:rPr lang="en-US" dirty="0"/>
              <a:t> can contain the text or images. </a:t>
            </a:r>
          </a:p>
          <a:p>
            <a:pPr marL="0" indent="0">
              <a:buNone/>
            </a:pPr>
            <a:r>
              <a:rPr lang="en-US" b="1" u="sng" dirty="0" smtClean="0"/>
              <a:t>Syntax</a:t>
            </a:r>
            <a:endParaRPr lang="en-US" b="1" u="sng" dirty="0"/>
          </a:p>
          <a:p>
            <a:pPr marL="0" indent="0">
              <a:buNone/>
            </a:pPr>
            <a:r>
              <a:rPr lang="en-US" dirty="0" smtClean="0"/>
              <a:t>     w</a:t>
            </a:r>
            <a:r>
              <a:rPr lang="en-US" dirty="0"/>
              <a:t> = </a:t>
            </a:r>
            <a:r>
              <a:rPr lang="en-US" dirty="0" err="1"/>
              <a:t>checkbutton</a:t>
            </a:r>
            <a:r>
              <a:rPr lang="en-US" dirty="0"/>
              <a:t>(master, options)  </a:t>
            </a:r>
          </a:p>
          <a:p>
            <a:endParaRPr lang="en-US" dirty="0"/>
          </a:p>
          <a:p>
            <a:endParaRPr lang="en-US" dirty="0" smtClean="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04088"/>
            <a:ext cx="7772400" cy="1143000"/>
          </a:xfrm>
        </p:spPr>
        <p:txBody>
          <a:bodyPr/>
          <a:lstStyle/>
          <a:p>
            <a:r>
              <a:rPr lang="en-US" dirty="0" smtClean="0">
                <a:latin typeface="Algerian" pitchFamily="82" charset="0"/>
              </a:rPr>
              <a:t>Python Data types</a:t>
            </a:r>
            <a:endParaRPr lang="en-US" dirty="0">
              <a:latin typeface="Algerian" pitchFamily="82" charset="0"/>
            </a:endParaRPr>
          </a:p>
        </p:txBody>
      </p:sp>
      <p:pic>
        <p:nvPicPr>
          <p:cNvPr id="1026" name="Picture 2" descr="C:\Users\ADMIN\Desktop\python kiddos\datattypes.png"/>
          <p:cNvPicPr>
            <a:picLocks noGrp="1" noChangeAspect="1" noChangeArrowheads="1"/>
          </p:cNvPicPr>
          <p:nvPr>
            <p:ph idx="1"/>
          </p:nvPr>
        </p:nvPicPr>
        <p:blipFill>
          <a:blip r:embed="rId3"/>
          <a:srcRect/>
          <a:stretch>
            <a:fillRect/>
          </a:stretch>
        </p:blipFill>
        <p:spPr bwMode="auto">
          <a:xfrm>
            <a:off x="1219200" y="2438400"/>
            <a:ext cx="5791200" cy="3352799"/>
          </a:xfrm>
          <a:prstGeom prst="rect">
            <a:avLst/>
          </a:prstGeom>
          <a:noFill/>
        </p:spPr>
      </p:pic>
    </p:spTree>
    <p:extLst>
      <p:ext uri="{BB962C8B-B14F-4D97-AF65-F5344CB8AC3E}">
        <p14:creationId xmlns:p14="http://schemas.microsoft.com/office/powerpoint/2010/main" val="1626043988"/>
      </p:ext>
    </p:extLst>
  </p:cSld>
  <p:clrMapOvr>
    <a:masterClrMapping/>
  </p:clrMapOvr>
  <p:timing>
    <p:tnLst>
      <p:par>
        <p:cTn id="1" dur="indefinite" restart="never" nodeType="tmRoot"/>
      </p:par>
    </p:tnLst>
  </p:timing>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304800" y="1066800"/>
            <a:ext cx="8686800" cy="5257800"/>
          </a:xfrm>
        </p:spPr>
        <p:txBody>
          <a:bodyPr>
            <a:noAutofit/>
          </a:bodyPr>
          <a:lstStyle/>
          <a:p>
            <a:pPr marL="0" indent="0">
              <a:buNone/>
            </a:pPr>
            <a:r>
              <a:rPr lang="en-US" sz="1800" dirty="0"/>
              <a:t>from </a:t>
            </a:r>
            <a:r>
              <a:rPr lang="en-US" sz="1800" dirty="0" err="1"/>
              <a:t>tkinter</a:t>
            </a:r>
            <a:r>
              <a:rPr lang="en-US" sz="1800" dirty="0"/>
              <a:t> import *   </a:t>
            </a:r>
          </a:p>
          <a:p>
            <a:pPr marL="0" indent="0">
              <a:buNone/>
            </a:pPr>
            <a:r>
              <a:rPr lang="en-US" sz="1800" dirty="0"/>
              <a:t> </a:t>
            </a:r>
            <a:r>
              <a:rPr lang="en-US" sz="1800" dirty="0" smtClean="0"/>
              <a:t>top </a:t>
            </a:r>
            <a:r>
              <a:rPr lang="en-US" sz="1800" dirty="0"/>
              <a:t>= </a:t>
            </a:r>
            <a:r>
              <a:rPr lang="en-US" sz="1800" dirty="0" err="1"/>
              <a:t>Tk</a:t>
            </a:r>
            <a:r>
              <a:rPr lang="en-US" sz="1800" dirty="0"/>
              <a:t>()  </a:t>
            </a:r>
          </a:p>
          <a:p>
            <a:pPr marL="0" indent="0">
              <a:buNone/>
            </a:pPr>
            <a:r>
              <a:rPr lang="en-US" sz="1800" dirty="0"/>
              <a:t> </a:t>
            </a:r>
            <a:r>
              <a:rPr lang="en-US" sz="1800" dirty="0" err="1" smtClean="0"/>
              <a:t>top.geometry</a:t>
            </a:r>
            <a:r>
              <a:rPr lang="en-US" sz="1800" dirty="0"/>
              <a:t>("200x200")  </a:t>
            </a:r>
          </a:p>
          <a:p>
            <a:pPr marL="0" indent="0">
              <a:buNone/>
            </a:pPr>
            <a:r>
              <a:rPr lang="en-US" sz="1800" dirty="0"/>
              <a:t> </a:t>
            </a:r>
            <a:r>
              <a:rPr lang="en-US" sz="1800" dirty="0" smtClean="0"/>
              <a:t>checkvar1 </a:t>
            </a:r>
            <a:r>
              <a:rPr lang="en-US" sz="1800" dirty="0"/>
              <a:t>= </a:t>
            </a:r>
            <a:r>
              <a:rPr lang="en-US" sz="1800" dirty="0" err="1"/>
              <a:t>IntVar</a:t>
            </a:r>
            <a:r>
              <a:rPr lang="en-US" sz="1800" dirty="0"/>
              <a:t>()  </a:t>
            </a:r>
          </a:p>
          <a:p>
            <a:pPr marL="0" indent="0">
              <a:buNone/>
            </a:pPr>
            <a:r>
              <a:rPr lang="en-US" sz="1800" dirty="0"/>
              <a:t> </a:t>
            </a:r>
            <a:r>
              <a:rPr lang="en-US" sz="1800" dirty="0" smtClean="0"/>
              <a:t>checkvar2 </a:t>
            </a:r>
            <a:r>
              <a:rPr lang="en-US" sz="1800" dirty="0"/>
              <a:t>= </a:t>
            </a:r>
            <a:r>
              <a:rPr lang="en-US" sz="1800" dirty="0" err="1"/>
              <a:t>IntVar</a:t>
            </a:r>
            <a:r>
              <a:rPr lang="en-US" sz="1800" dirty="0"/>
              <a:t>()  </a:t>
            </a:r>
          </a:p>
          <a:p>
            <a:pPr marL="0" indent="0">
              <a:buNone/>
            </a:pPr>
            <a:r>
              <a:rPr lang="en-US" sz="1800" dirty="0"/>
              <a:t> </a:t>
            </a:r>
            <a:r>
              <a:rPr lang="en-US" sz="1800" dirty="0" smtClean="0"/>
              <a:t>checkvar3 </a:t>
            </a:r>
            <a:r>
              <a:rPr lang="en-US" sz="1800" dirty="0"/>
              <a:t>= </a:t>
            </a:r>
            <a:r>
              <a:rPr lang="en-US" sz="1800" dirty="0" err="1"/>
              <a:t>IntVar</a:t>
            </a:r>
            <a:r>
              <a:rPr lang="en-US" sz="1800" dirty="0"/>
              <a:t>()  </a:t>
            </a:r>
          </a:p>
          <a:p>
            <a:pPr marL="0" indent="0">
              <a:buNone/>
            </a:pPr>
            <a:r>
              <a:rPr lang="en-US" sz="1800" dirty="0"/>
              <a:t> </a:t>
            </a:r>
            <a:r>
              <a:rPr lang="en-US" sz="1800" dirty="0" smtClean="0"/>
              <a:t>chkbtn1 </a:t>
            </a:r>
            <a:r>
              <a:rPr lang="en-US" sz="1800" dirty="0"/>
              <a:t>= </a:t>
            </a:r>
            <a:r>
              <a:rPr lang="en-US" sz="1800" dirty="0" err="1"/>
              <a:t>Checkbutton</a:t>
            </a:r>
            <a:r>
              <a:rPr lang="en-US" sz="1800" dirty="0"/>
              <a:t>(top, text = "C", variable = checkvar1, </a:t>
            </a:r>
            <a:r>
              <a:rPr lang="en-US" sz="1800" dirty="0" err="1"/>
              <a:t>onvalue</a:t>
            </a:r>
            <a:r>
              <a:rPr lang="en-US" sz="1800" dirty="0"/>
              <a:t> = 1, </a:t>
            </a:r>
            <a:r>
              <a:rPr lang="en-US" sz="1800" dirty="0" err="1"/>
              <a:t>offvalue</a:t>
            </a:r>
            <a:r>
              <a:rPr lang="en-US" sz="1800" dirty="0"/>
              <a:t> = 0, height = 2, width = 10)  </a:t>
            </a:r>
          </a:p>
          <a:p>
            <a:pPr marL="0" indent="0">
              <a:buNone/>
            </a:pPr>
            <a:r>
              <a:rPr lang="en-US" sz="1800" dirty="0"/>
              <a:t> </a:t>
            </a:r>
            <a:r>
              <a:rPr lang="en-US" sz="1800" dirty="0" smtClean="0"/>
              <a:t>chkbtn2 </a:t>
            </a:r>
            <a:r>
              <a:rPr lang="en-US" sz="1800" dirty="0"/>
              <a:t>= </a:t>
            </a:r>
            <a:r>
              <a:rPr lang="en-US" sz="1800" dirty="0" err="1"/>
              <a:t>Checkbutton</a:t>
            </a:r>
            <a:r>
              <a:rPr lang="en-US" sz="1800" dirty="0"/>
              <a:t>(top, text = "C++", variable = checkvar2, </a:t>
            </a:r>
            <a:r>
              <a:rPr lang="en-US" sz="1800" dirty="0" err="1"/>
              <a:t>onvalue</a:t>
            </a:r>
            <a:r>
              <a:rPr lang="en-US" sz="1800" dirty="0"/>
              <a:t> = 1, </a:t>
            </a:r>
            <a:r>
              <a:rPr lang="en-US" sz="1800" dirty="0" err="1"/>
              <a:t>offvalue</a:t>
            </a:r>
            <a:r>
              <a:rPr lang="en-US" sz="1800" dirty="0"/>
              <a:t> = 0, height = 2, width = 10)  </a:t>
            </a:r>
          </a:p>
          <a:p>
            <a:pPr marL="0" indent="0">
              <a:buNone/>
            </a:pPr>
            <a:r>
              <a:rPr lang="en-US" sz="1800" dirty="0"/>
              <a:t> </a:t>
            </a:r>
            <a:r>
              <a:rPr lang="en-US" sz="1800" dirty="0" smtClean="0"/>
              <a:t>chkbtn3 </a:t>
            </a:r>
            <a:r>
              <a:rPr lang="en-US" sz="1800" dirty="0"/>
              <a:t>= </a:t>
            </a:r>
            <a:r>
              <a:rPr lang="en-US" sz="1800" dirty="0" err="1"/>
              <a:t>Checkbutton</a:t>
            </a:r>
            <a:r>
              <a:rPr lang="en-US" sz="1800" dirty="0"/>
              <a:t>(top, text = "Java", variable = checkvar3, </a:t>
            </a:r>
            <a:r>
              <a:rPr lang="en-US" sz="1800" dirty="0" err="1"/>
              <a:t>onvalue</a:t>
            </a:r>
            <a:r>
              <a:rPr lang="en-US" sz="1800" dirty="0"/>
              <a:t> = 1, </a:t>
            </a:r>
            <a:r>
              <a:rPr lang="en-US" sz="1800" dirty="0" err="1"/>
              <a:t>offvalue</a:t>
            </a:r>
            <a:r>
              <a:rPr lang="en-US" sz="1800" dirty="0"/>
              <a:t> = 0, height = 2, width = 10)  </a:t>
            </a:r>
          </a:p>
          <a:p>
            <a:pPr marL="0" indent="0">
              <a:buNone/>
            </a:pPr>
            <a:r>
              <a:rPr lang="en-US" sz="1800" dirty="0"/>
              <a:t> </a:t>
            </a:r>
            <a:r>
              <a:rPr lang="en-US" sz="1800" dirty="0" smtClean="0"/>
              <a:t>chkbtn1.pack</a:t>
            </a:r>
            <a:r>
              <a:rPr lang="en-US" sz="1800" dirty="0"/>
              <a:t>()  </a:t>
            </a:r>
          </a:p>
          <a:p>
            <a:pPr marL="0" indent="0">
              <a:buNone/>
            </a:pPr>
            <a:r>
              <a:rPr lang="en-US" sz="1800" dirty="0"/>
              <a:t> </a:t>
            </a:r>
            <a:r>
              <a:rPr lang="en-US" sz="1800" dirty="0" smtClean="0"/>
              <a:t>chkbtn2.pack</a:t>
            </a:r>
            <a:r>
              <a:rPr lang="en-US" sz="1800" dirty="0"/>
              <a:t>()  </a:t>
            </a:r>
          </a:p>
          <a:p>
            <a:pPr marL="0" indent="0">
              <a:buNone/>
            </a:pPr>
            <a:r>
              <a:rPr lang="en-US" sz="1800" dirty="0"/>
              <a:t> </a:t>
            </a:r>
            <a:r>
              <a:rPr lang="en-US" sz="1800" dirty="0" smtClean="0"/>
              <a:t>chkbtn3.pack</a:t>
            </a:r>
            <a:r>
              <a:rPr lang="en-US" sz="1800" dirty="0"/>
              <a:t>()  </a:t>
            </a:r>
          </a:p>
          <a:p>
            <a:pPr marL="0" indent="0">
              <a:buNone/>
            </a:pPr>
            <a:r>
              <a:rPr lang="en-US" sz="1800" dirty="0"/>
              <a:t> </a:t>
            </a:r>
          </a:p>
        </p:txBody>
      </p:sp>
    </p:spTree>
    <p:extLst>
      <p:ext uri="{BB962C8B-B14F-4D97-AF65-F5344CB8AC3E}">
        <p14:creationId xmlns:p14="http://schemas.microsoft.com/office/powerpoint/2010/main" val="2537457196"/>
      </p:ext>
    </p:extLst>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76600" y="2133600"/>
            <a:ext cx="1952625" cy="2257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58188752"/>
      </p:ext>
    </p:extLst>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Methods</a:t>
            </a:r>
            <a:endParaRPr lang="en-US" dirty="0"/>
          </a:p>
        </p:txBody>
      </p:sp>
      <p:graphicFrame>
        <p:nvGraphicFramePr>
          <p:cNvPr id="4" name="Content Placeholder 3"/>
          <p:cNvGraphicFramePr>
            <a:graphicFrameLocks noGrp="1"/>
          </p:cNvGraphicFramePr>
          <p:nvPr>
            <p:ph idx="1"/>
          </p:nvPr>
        </p:nvGraphicFramePr>
        <p:xfrm>
          <a:off x="381000" y="1524000"/>
          <a:ext cx="8229600" cy="3571240"/>
        </p:xfrm>
        <a:graphic>
          <a:graphicData uri="http://schemas.openxmlformats.org/drawingml/2006/table">
            <a:tbl>
              <a:tblPr firstRow="1" bandRow="1">
                <a:tableStyleId>{5C22544A-7EE6-4342-B048-85BDC9FD1C3A}</a:tableStyleId>
              </a:tblPr>
              <a:tblGrid>
                <a:gridCol w="838200"/>
                <a:gridCol w="2438400"/>
                <a:gridCol w="4953000"/>
              </a:tblGrid>
              <a:tr h="370840">
                <a:tc>
                  <a:txBody>
                    <a:bodyPr/>
                    <a:lstStyle/>
                    <a:p>
                      <a:r>
                        <a:rPr lang="en-US" dirty="0" smtClean="0"/>
                        <a:t>S.NO</a:t>
                      </a:r>
                      <a:endParaRPr lang="en-US" dirty="0"/>
                    </a:p>
                  </a:txBody>
                  <a:tcPr/>
                </a:tc>
                <a:tc>
                  <a:txBody>
                    <a:bodyPr/>
                    <a:lstStyle/>
                    <a:p>
                      <a:r>
                        <a:rPr lang="en-US" dirty="0" smtClean="0"/>
                        <a:t>Methods</a:t>
                      </a:r>
                      <a:endParaRPr lang="en-US" dirty="0"/>
                    </a:p>
                  </a:txBody>
                  <a:tcPr/>
                </a:tc>
                <a:tc>
                  <a:txBody>
                    <a:bodyPr/>
                    <a:lstStyle/>
                    <a:p>
                      <a:r>
                        <a:rPr lang="en-US" dirty="0" smtClean="0"/>
                        <a:t>Description</a:t>
                      </a:r>
                      <a:endParaRPr lang="en-US" dirty="0"/>
                    </a:p>
                  </a:txBody>
                  <a:tcPr/>
                </a:tc>
              </a:tr>
              <a:tr h="370840">
                <a:tc>
                  <a:txBody>
                    <a:bodyPr/>
                    <a:lstStyle/>
                    <a:p>
                      <a:r>
                        <a:rPr lang="en-US" dirty="0" smtClean="0"/>
                        <a:t>1</a:t>
                      </a:r>
                      <a:endParaRPr lang="en-US" dirty="0"/>
                    </a:p>
                  </a:txBody>
                  <a:tcPr/>
                </a:tc>
                <a:tc>
                  <a:txBody>
                    <a:bodyPr/>
                    <a:lstStyle/>
                    <a:p>
                      <a:pPr algn="just" fontAlgn="t"/>
                      <a:r>
                        <a:rPr lang="en-US" dirty="0">
                          <a:solidFill>
                            <a:srgbClr val="333333"/>
                          </a:solidFill>
                          <a:latin typeface="inter-regular"/>
                        </a:rPr>
                        <a:t>variable</a:t>
                      </a:r>
                    </a:p>
                  </a:txBody>
                  <a:tcPr marL="76200" marR="76200" marT="76200" marB="76200"/>
                </a:tc>
                <a:tc>
                  <a:txBody>
                    <a:bodyPr/>
                    <a:lstStyle/>
                    <a:p>
                      <a:pPr algn="just" fontAlgn="t"/>
                      <a:r>
                        <a:rPr lang="en-US" dirty="0">
                          <a:solidFill>
                            <a:srgbClr val="333333"/>
                          </a:solidFill>
                          <a:latin typeface="inter-regular"/>
                        </a:rPr>
                        <a:t>It represents the associated variable that tracks the state of the </a:t>
                      </a:r>
                      <a:r>
                        <a:rPr lang="en-US" dirty="0" err="1">
                          <a:solidFill>
                            <a:srgbClr val="333333"/>
                          </a:solidFill>
                          <a:latin typeface="inter-regular"/>
                        </a:rPr>
                        <a:t>checkbutton</a:t>
                      </a:r>
                      <a:r>
                        <a:rPr lang="en-US" dirty="0">
                          <a:solidFill>
                            <a:srgbClr val="333333"/>
                          </a:solidFill>
                          <a:latin typeface="inter-regular"/>
                        </a:rPr>
                        <a:t>.</a:t>
                      </a:r>
                    </a:p>
                  </a:txBody>
                  <a:tcPr marL="76200" marR="76200" marT="76200" marB="76200"/>
                </a:tc>
              </a:tr>
              <a:tr h="370840">
                <a:tc>
                  <a:txBody>
                    <a:bodyPr/>
                    <a:lstStyle/>
                    <a:p>
                      <a:r>
                        <a:rPr lang="en-US" dirty="0" smtClean="0"/>
                        <a:t>2</a:t>
                      </a:r>
                      <a:endParaRPr lang="en-US" dirty="0"/>
                    </a:p>
                  </a:txBody>
                  <a:tcPr/>
                </a:tc>
                <a:tc>
                  <a:txBody>
                    <a:bodyPr/>
                    <a:lstStyle/>
                    <a:p>
                      <a:pPr algn="just" fontAlgn="t"/>
                      <a:r>
                        <a:rPr lang="en-US" dirty="0" err="1">
                          <a:solidFill>
                            <a:srgbClr val="333333"/>
                          </a:solidFill>
                          <a:latin typeface="inter-regular"/>
                        </a:rPr>
                        <a:t>offvalue</a:t>
                      </a:r>
                      <a:endParaRPr lang="en-US" dirty="0">
                        <a:solidFill>
                          <a:srgbClr val="333333"/>
                        </a:solidFill>
                        <a:latin typeface="inter-regular"/>
                      </a:endParaRPr>
                    </a:p>
                  </a:txBody>
                  <a:tcPr marL="76200" marR="76200" marT="76200" marB="76200"/>
                </a:tc>
                <a:tc>
                  <a:txBody>
                    <a:bodyPr/>
                    <a:lstStyle/>
                    <a:p>
                      <a:pPr algn="just" fontAlgn="t"/>
                      <a:r>
                        <a:rPr lang="en-US" dirty="0">
                          <a:solidFill>
                            <a:srgbClr val="333333"/>
                          </a:solidFill>
                          <a:latin typeface="inter-regular"/>
                        </a:rPr>
                        <a:t>The associated control variable is set to 0 by default if the button is unchecked. We can change the state of an unchecked variable to some other one.</a:t>
                      </a:r>
                    </a:p>
                  </a:txBody>
                  <a:tcPr marL="76200" marR="76200" marT="76200" marB="76200"/>
                </a:tc>
              </a:tr>
              <a:tr h="370840">
                <a:tc>
                  <a:txBody>
                    <a:bodyPr/>
                    <a:lstStyle/>
                    <a:p>
                      <a:r>
                        <a:rPr lang="en-US" dirty="0" smtClean="0"/>
                        <a:t>3</a:t>
                      </a:r>
                      <a:endParaRPr lang="en-US" dirty="0"/>
                    </a:p>
                  </a:txBody>
                  <a:tcPr/>
                </a:tc>
                <a:tc>
                  <a:txBody>
                    <a:bodyPr/>
                    <a:lstStyle/>
                    <a:p>
                      <a:pPr algn="just" fontAlgn="t"/>
                      <a:r>
                        <a:rPr lang="en-US" dirty="0" err="1">
                          <a:solidFill>
                            <a:srgbClr val="333333"/>
                          </a:solidFill>
                          <a:latin typeface="inter-regular"/>
                        </a:rPr>
                        <a:t>onvalue</a:t>
                      </a:r>
                      <a:endParaRPr lang="en-US" dirty="0">
                        <a:solidFill>
                          <a:srgbClr val="333333"/>
                        </a:solidFill>
                        <a:latin typeface="inter-regular"/>
                      </a:endParaRPr>
                    </a:p>
                  </a:txBody>
                  <a:tcPr marL="76200" marR="76200" marT="76200" marB="76200"/>
                </a:tc>
                <a:tc>
                  <a:txBody>
                    <a:bodyPr/>
                    <a:lstStyle/>
                    <a:p>
                      <a:pPr algn="just" fontAlgn="t"/>
                      <a:r>
                        <a:rPr lang="en-US" dirty="0">
                          <a:solidFill>
                            <a:srgbClr val="333333"/>
                          </a:solidFill>
                          <a:latin typeface="inter-regular"/>
                        </a:rPr>
                        <a:t>The associated control variable is set to 1 by default if the button is checked. We can change the state of the checked variable to some other one.</a:t>
                      </a:r>
                    </a:p>
                  </a:txBody>
                  <a:tcPr marL="76200" marR="76200" marT="76200" marB="76200"/>
                </a:tc>
              </a:tr>
            </a:tbl>
          </a:graphicData>
        </a:graphic>
      </p:graphicFrame>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label</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Label is used to specify the container box where we can place the text or images. This widget is used to provide the message to the user about other widgets used in the python application.</a:t>
            </a:r>
          </a:p>
          <a:p>
            <a:r>
              <a:rPr lang="en-US" dirty="0" smtClean="0"/>
              <a:t>The syntax to use the Label is given below.</a:t>
            </a:r>
          </a:p>
          <a:p>
            <a:r>
              <a:rPr lang="en-US" dirty="0" smtClean="0"/>
              <a:t>Syntax</a:t>
            </a:r>
          </a:p>
          <a:p>
            <a:r>
              <a:rPr lang="en-US" dirty="0" smtClean="0"/>
              <a:t>w = Label (master, options)  </a:t>
            </a:r>
          </a:p>
          <a:p>
            <a:endParaRPr lang="en-US" dirty="0"/>
          </a:p>
        </p:txBody>
      </p:sp>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entry</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Entry widget is used to </a:t>
            </a:r>
            <a:r>
              <a:rPr lang="en-US" dirty="0" err="1" smtClean="0"/>
              <a:t>provde</a:t>
            </a:r>
            <a:r>
              <a:rPr lang="en-US" dirty="0" smtClean="0"/>
              <a:t> the single line text-box to the user to accept a value from the user. We can use the Entry widget to accept the text strings from the user. </a:t>
            </a:r>
          </a:p>
          <a:p>
            <a:r>
              <a:rPr lang="en-US" dirty="0" smtClean="0"/>
              <a:t>The syntax to use the Entry widget is given below.</a:t>
            </a:r>
          </a:p>
          <a:p>
            <a:r>
              <a:rPr lang="en-US" dirty="0" smtClean="0"/>
              <a:t>Syntax</a:t>
            </a:r>
          </a:p>
          <a:p>
            <a:r>
              <a:rPr lang="en-US" dirty="0" smtClean="0"/>
              <a:t>w = Entry (parent, options)   </a:t>
            </a:r>
          </a:p>
          <a:p>
            <a:endParaRPr lang="en-US" dirty="0"/>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600200"/>
            <a:ext cx="8229600" cy="4389120"/>
          </a:xfrm>
        </p:spPr>
        <p:txBody>
          <a:bodyPr>
            <a:normAutofit fontScale="85000" lnSpcReduction="1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("400x250")  </a:t>
            </a:r>
          </a:p>
          <a:p>
            <a:pPr marL="0" indent="0">
              <a:buNone/>
            </a:pPr>
            <a:r>
              <a:rPr lang="en-US" dirty="0"/>
              <a:t>name = Label(top, text = "Name").place(x = 30,y = 50)  </a:t>
            </a:r>
          </a:p>
          <a:p>
            <a:pPr marL="0" indent="0">
              <a:buNone/>
            </a:pPr>
            <a:r>
              <a:rPr lang="en-US" dirty="0"/>
              <a:t>email = Label(top, text = "Email").place(x = 30, y = 90)  </a:t>
            </a:r>
          </a:p>
          <a:p>
            <a:pPr marL="0" indent="0">
              <a:buNone/>
            </a:pPr>
            <a:r>
              <a:rPr lang="en-US" dirty="0"/>
              <a:t>password = Label(top, text = "Password").place(x = 30, y = 130)  </a:t>
            </a:r>
          </a:p>
          <a:p>
            <a:pPr marL="0" indent="0">
              <a:buNone/>
            </a:pPr>
            <a:r>
              <a:rPr lang="en-US" dirty="0" err="1"/>
              <a:t>sbmitbtn</a:t>
            </a:r>
            <a:r>
              <a:rPr lang="en-US" dirty="0"/>
              <a:t> = Button(top, text = "Submit",</a:t>
            </a:r>
            <a:r>
              <a:rPr lang="en-US" dirty="0" err="1"/>
              <a:t>activebackground</a:t>
            </a:r>
            <a:r>
              <a:rPr lang="en-US" dirty="0"/>
              <a:t> = "pink", </a:t>
            </a:r>
            <a:r>
              <a:rPr lang="en-US" dirty="0" err="1"/>
              <a:t>activeforeground</a:t>
            </a:r>
            <a:r>
              <a:rPr lang="en-US" dirty="0"/>
              <a:t> = "blue").place(x = 30, y = 170)  </a:t>
            </a:r>
          </a:p>
          <a:p>
            <a:pPr marL="0" indent="0">
              <a:buNone/>
            </a:pPr>
            <a:r>
              <a:rPr lang="en-US" dirty="0"/>
              <a:t>e1 = Entry(top).place(x = 80, y = 50)  </a:t>
            </a:r>
          </a:p>
          <a:p>
            <a:pPr marL="0" indent="0">
              <a:buNone/>
            </a:pPr>
            <a:r>
              <a:rPr lang="en-US" dirty="0"/>
              <a:t>e2 = Entry(top).place(x = 80, y = 90)  </a:t>
            </a:r>
          </a:p>
          <a:p>
            <a:pPr marL="0" indent="0">
              <a:buNone/>
            </a:pPr>
            <a:r>
              <a:rPr lang="en-US" dirty="0"/>
              <a:t>e3 = Entry(top).place(x = 95, y = 130)  </a:t>
            </a:r>
          </a:p>
          <a:p>
            <a:pPr marL="0" indent="0">
              <a:buNone/>
            </a:pPr>
            <a:r>
              <a:rPr lang="en-US" dirty="0"/>
              <a:t> </a:t>
            </a:r>
          </a:p>
        </p:txBody>
      </p:sp>
    </p:spTree>
    <p:extLst>
      <p:ext uri="{BB962C8B-B14F-4D97-AF65-F5344CB8AC3E}">
        <p14:creationId xmlns:p14="http://schemas.microsoft.com/office/powerpoint/2010/main" val="617433114"/>
      </p:ext>
    </p:extLst>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14600" y="2286000"/>
            <a:ext cx="385762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495086"/>
      </p:ext>
    </p:extLst>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frame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It is used to organize the group of widgets. It acts like a container which can be used to hold the other widgets. </a:t>
            </a:r>
          </a:p>
          <a:p>
            <a:r>
              <a:rPr lang="en-US" dirty="0" smtClean="0"/>
              <a:t>The rectangular areas of the screen are used to organize the widgets to the python application.</a:t>
            </a:r>
          </a:p>
          <a:p>
            <a:endParaRPr lang="en-US" dirty="0" smtClean="0"/>
          </a:p>
          <a:p>
            <a:r>
              <a:rPr lang="en-US" dirty="0" smtClean="0"/>
              <a:t>Syntax</a:t>
            </a:r>
          </a:p>
          <a:p>
            <a:r>
              <a:rPr lang="en-US" dirty="0" smtClean="0"/>
              <a:t>w = Frame(parent,  options)  </a:t>
            </a:r>
          </a:p>
          <a:p>
            <a:endParaRPr lang="en-US" dirty="0"/>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371600"/>
            <a:ext cx="8229600" cy="4953000"/>
          </a:xfrm>
        </p:spPr>
        <p:txBody>
          <a:bodyPr>
            <a:normAutofit fontScale="70000" lnSpcReduction="20000"/>
          </a:bodyPr>
          <a:lstStyle/>
          <a:p>
            <a:pPr marL="0" indent="0">
              <a:buNone/>
            </a:pPr>
            <a:r>
              <a:rPr lang="en-US" dirty="0"/>
              <a:t>top = </a:t>
            </a:r>
            <a:r>
              <a:rPr lang="en-US" dirty="0" err="1"/>
              <a:t>Tk</a:t>
            </a:r>
            <a:r>
              <a:rPr lang="en-US" dirty="0"/>
              <a:t>()  </a:t>
            </a:r>
          </a:p>
          <a:p>
            <a:pPr marL="0" indent="0">
              <a:buNone/>
            </a:pPr>
            <a:r>
              <a:rPr lang="en-US" dirty="0" err="1"/>
              <a:t>top.geometry</a:t>
            </a:r>
            <a:r>
              <a:rPr lang="en-US" dirty="0"/>
              <a:t>("140x100")  </a:t>
            </a:r>
          </a:p>
          <a:p>
            <a:pPr marL="0" indent="0">
              <a:buNone/>
            </a:pPr>
            <a:r>
              <a:rPr lang="en-US" dirty="0"/>
              <a:t>frame = Frame(top)  </a:t>
            </a:r>
          </a:p>
          <a:p>
            <a:pPr marL="0" indent="0">
              <a:buNone/>
            </a:pPr>
            <a:r>
              <a:rPr lang="en-US" dirty="0" err="1"/>
              <a:t>frame.pack</a:t>
            </a:r>
            <a:r>
              <a:rPr lang="en-US" dirty="0"/>
              <a:t>()  </a:t>
            </a:r>
          </a:p>
          <a:p>
            <a:pPr marL="0" indent="0">
              <a:buNone/>
            </a:pPr>
            <a:r>
              <a:rPr lang="en-US" dirty="0" err="1"/>
              <a:t>leftframe</a:t>
            </a:r>
            <a:r>
              <a:rPr lang="en-US" dirty="0"/>
              <a:t> = Frame(top)  </a:t>
            </a:r>
          </a:p>
          <a:p>
            <a:pPr marL="0" indent="0">
              <a:buNone/>
            </a:pPr>
            <a:r>
              <a:rPr lang="en-US" dirty="0" err="1"/>
              <a:t>leftframe.pack</a:t>
            </a:r>
            <a:r>
              <a:rPr lang="en-US" dirty="0"/>
              <a:t>(side = LEFT)  </a:t>
            </a:r>
          </a:p>
          <a:p>
            <a:pPr marL="0" indent="0">
              <a:buNone/>
            </a:pPr>
            <a:r>
              <a:rPr lang="en-US" dirty="0" err="1"/>
              <a:t>rightframe</a:t>
            </a:r>
            <a:r>
              <a:rPr lang="en-US" dirty="0"/>
              <a:t> = Frame(top)  </a:t>
            </a:r>
          </a:p>
          <a:p>
            <a:pPr marL="0" indent="0">
              <a:buNone/>
            </a:pPr>
            <a:r>
              <a:rPr lang="en-US" dirty="0" err="1"/>
              <a:t>rightframe.pack</a:t>
            </a:r>
            <a:r>
              <a:rPr lang="en-US" dirty="0"/>
              <a:t>(side = RIGHT)  </a:t>
            </a:r>
          </a:p>
          <a:p>
            <a:pPr marL="0" indent="0">
              <a:buNone/>
            </a:pPr>
            <a:r>
              <a:rPr lang="en-US" dirty="0"/>
              <a:t>btn1 = Button(frame, text="Submit", </a:t>
            </a:r>
            <a:r>
              <a:rPr lang="en-US" dirty="0" err="1"/>
              <a:t>fg</a:t>
            </a:r>
            <a:r>
              <a:rPr lang="en-US" dirty="0"/>
              <a:t>="red",</a:t>
            </a:r>
            <a:r>
              <a:rPr lang="en-US" dirty="0" err="1"/>
              <a:t>activebackground</a:t>
            </a:r>
            <a:r>
              <a:rPr lang="en-US" dirty="0"/>
              <a:t> = "red")  </a:t>
            </a:r>
          </a:p>
          <a:p>
            <a:pPr marL="0" indent="0">
              <a:buNone/>
            </a:pPr>
            <a:r>
              <a:rPr lang="en-US" dirty="0"/>
              <a:t>btn1.pack(side = LEFT)  </a:t>
            </a:r>
          </a:p>
          <a:p>
            <a:pPr marL="0" indent="0">
              <a:buNone/>
            </a:pPr>
            <a:r>
              <a:rPr lang="en-US" dirty="0"/>
              <a:t>btn2 = Button(frame, text="Remove", </a:t>
            </a:r>
            <a:r>
              <a:rPr lang="en-US" dirty="0" err="1"/>
              <a:t>fg</a:t>
            </a:r>
            <a:r>
              <a:rPr lang="en-US" dirty="0"/>
              <a:t>="brown", </a:t>
            </a:r>
            <a:r>
              <a:rPr lang="en-US" dirty="0" err="1"/>
              <a:t>activebackground</a:t>
            </a:r>
            <a:r>
              <a:rPr lang="en-US" dirty="0"/>
              <a:t> = "brown")  </a:t>
            </a:r>
          </a:p>
          <a:p>
            <a:pPr marL="0" indent="0">
              <a:buNone/>
            </a:pPr>
            <a:r>
              <a:rPr lang="en-US" dirty="0"/>
              <a:t>btn2.pack(side = RIGHT)  </a:t>
            </a:r>
          </a:p>
          <a:p>
            <a:pPr marL="0" indent="0">
              <a:buNone/>
            </a:pPr>
            <a:r>
              <a:rPr lang="en-US" dirty="0"/>
              <a:t>btn3 = Button(</a:t>
            </a:r>
            <a:r>
              <a:rPr lang="en-US" dirty="0" err="1"/>
              <a:t>rightframe</a:t>
            </a:r>
            <a:r>
              <a:rPr lang="en-US" dirty="0"/>
              <a:t>, text="Add", </a:t>
            </a:r>
            <a:r>
              <a:rPr lang="en-US" dirty="0" err="1"/>
              <a:t>fg</a:t>
            </a:r>
            <a:r>
              <a:rPr lang="en-US" dirty="0"/>
              <a:t>="blue", </a:t>
            </a:r>
            <a:r>
              <a:rPr lang="en-US" dirty="0" err="1"/>
              <a:t>activebackground</a:t>
            </a:r>
            <a:r>
              <a:rPr lang="en-US" dirty="0"/>
              <a:t> = "blue")  </a:t>
            </a:r>
          </a:p>
          <a:p>
            <a:pPr marL="0" indent="0">
              <a:buNone/>
            </a:pPr>
            <a:r>
              <a:rPr lang="en-US" dirty="0"/>
              <a:t>btn3.pack(side = LEFT)  </a:t>
            </a:r>
          </a:p>
          <a:p>
            <a:pPr marL="0" indent="0">
              <a:buNone/>
            </a:pPr>
            <a:r>
              <a:rPr lang="en-US" dirty="0"/>
              <a:t>btn4 = Button(</a:t>
            </a:r>
            <a:r>
              <a:rPr lang="en-US" dirty="0" err="1"/>
              <a:t>leftframe</a:t>
            </a:r>
            <a:r>
              <a:rPr lang="en-US" dirty="0"/>
              <a:t>, text="Modify", </a:t>
            </a:r>
            <a:r>
              <a:rPr lang="en-US" dirty="0" err="1"/>
              <a:t>fg</a:t>
            </a:r>
            <a:r>
              <a:rPr lang="en-US" dirty="0"/>
              <a:t>="black", </a:t>
            </a:r>
            <a:r>
              <a:rPr lang="en-US" dirty="0" err="1"/>
              <a:t>activebackground</a:t>
            </a:r>
            <a:r>
              <a:rPr lang="en-US" dirty="0"/>
              <a:t> = "white")  </a:t>
            </a:r>
          </a:p>
          <a:p>
            <a:pPr marL="0" indent="0">
              <a:buNone/>
            </a:pPr>
            <a:r>
              <a:rPr lang="en-US" dirty="0"/>
              <a:t>btn4.pack(side = RIGHT)  </a:t>
            </a:r>
          </a:p>
          <a:p>
            <a:pPr marL="0" indent="0">
              <a:buNone/>
            </a:pPr>
            <a:r>
              <a:rPr lang="en-US" dirty="0"/>
              <a:t> </a:t>
            </a:r>
          </a:p>
        </p:txBody>
      </p:sp>
    </p:spTree>
    <p:extLst>
      <p:ext uri="{BB962C8B-B14F-4D97-AF65-F5344CB8AC3E}">
        <p14:creationId xmlns:p14="http://schemas.microsoft.com/office/powerpoint/2010/main" val="2344587676"/>
      </p:ext>
    </p:extLst>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57400" y="2209800"/>
            <a:ext cx="4419600" cy="3429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479945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1981200"/>
            <a:ext cx="6688137" cy="2560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17007687"/>
      </p:ext>
    </p:extLst>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a:t>
            </a:r>
            <a:r>
              <a:rPr lang="en-US" dirty="0" err="1" smtClean="0">
                <a:latin typeface="Algerian" pitchFamily="82" charset="0"/>
              </a:rPr>
              <a:t>listbox</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a:t>
            </a:r>
            <a:r>
              <a:rPr lang="en-US" dirty="0" err="1" smtClean="0"/>
              <a:t>Listbox</a:t>
            </a:r>
            <a:r>
              <a:rPr lang="en-US" dirty="0" smtClean="0"/>
              <a:t> widget is used to display the list items to the user. We can place only text items in the </a:t>
            </a:r>
            <a:r>
              <a:rPr lang="en-US" dirty="0" err="1" smtClean="0"/>
              <a:t>Listbox</a:t>
            </a:r>
            <a:r>
              <a:rPr lang="en-US" dirty="0" smtClean="0"/>
              <a:t> and all text items contain the same font and color.</a:t>
            </a:r>
          </a:p>
          <a:p>
            <a:r>
              <a:rPr lang="en-US" dirty="0" smtClean="0"/>
              <a:t>Syntax:</a:t>
            </a:r>
          </a:p>
          <a:p>
            <a:r>
              <a:rPr lang="en-US" dirty="0" smtClean="0"/>
              <a:t>w = </a:t>
            </a:r>
            <a:r>
              <a:rPr lang="en-US" dirty="0" err="1" smtClean="0"/>
              <a:t>Listbox</a:t>
            </a:r>
            <a:r>
              <a:rPr lang="en-US" dirty="0" smtClean="0"/>
              <a:t>(parent, options)   </a:t>
            </a:r>
            <a:endParaRPr lang="en-US" dirty="0"/>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latin typeface="Algerian" pitchFamily="82" charset="0"/>
              </a:rPr>
              <a:t>Example:</a:t>
            </a:r>
            <a:endParaRPr lang="en-US" dirty="0">
              <a:latin typeface="Algerian" pitchFamily="82" charset="0"/>
            </a:endParaRPr>
          </a:p>
        </p:txBody>
      </p:sp>
      <p:sp>
        <p:nvSpPr>
          <p:cNvPr id="3" name="Content Placeholder 2"/>
          <p:cNvSpPr>
            <a:spLocks noGrp="1"/>
          </p:cNvSpPr>
          <p:nvPr>
            <p:ph idx="1"/>
          </p:nvPr>
        </p:nvSpPr>
        <p:spPr>
          <a:xfrm>
            <a:off x="381000" y="1371600"/>
            <a:ext cx="8229600" cy="4389120"/>
          </a:xfrm>
        </p:spPr>
        <p:txBody>
          <a:bodyPr>
            <a:normAutofit fontScale="85000" lnSpcReduction="2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("200x250")  </a:t>
            </a:r>
          </a:p>
          <a:p>
            <a:pPr marL="0" indent="0">
              <a:buNone/>
            </a:pPr>
            <a:r>
              <a:rPr lang="en-US" dirty="0" err="1"/>
              <a:t>lbl</a:t>
            </a:r>
            <a:r>
              <a:rPr lang="en-US" dirty="0"/>
              <a:t> = Label(</a:t>
            </a:r>
            <a:r>
              <a:rPr lang="en-US" dirty="0" err="1"/>
              <a:t>top,text</a:t>
            </a:r>
            <a:r>
              <a:rPr lang="en-US" dirty="0"/>
              <a:t> = "A list of </a:t>
            </a:r>
            <a:r>
              <a:rPr lang="en-US" dirty="0" err="1"/>
              <a:t>favourite</a:t>
            </a:r>
            <a:r>
              <a:rPr lang="en-US" dirty="0"/>
              <a:t> countries...")  </a:t>
            </a:r>
          </a:p>
          <a:p>
            <a:pPr marL="0" indent="0">
              <a:buNone/>
            </a:pPr>
            <a:r>
              <a:rPr lang="en-US" dirty="0" err="1"/>
              <a:t>listbox</a:t>
            </a:r>
            <a:r>
              <a:rPr lang="en-US" dirty="0"/>
              <a:t> = </a:t>
            </a:r>
            <a:r>
              <a:rPr lang="en-US" dirty="0" err="1"/>
              <a:t>Listbox</a:t>
            </a:r>
            <a:r>
              <a:rPr lang="en-US" dirty="0"/>
              <a:t>(top)  </a:t>
            </a:r>
          </a:p>
          <a:p>
            <a:pPr marL="0" indent="0">
              <a:buNone/>
            </a:pPr>
            <a:r>
              <a:rPr lang="en-US" dirty="0" err="1"/>
              <a:t>listbox.insert</a:t>
            </a:r>
            <a:r>
              <a:rPr lang="en-US" dirty="0"/>
              <a:t>(1,"India")  </a:t>
            </a:r>
          </a:p>
          <a:p>
            <a:pPr marL="0" indent="0">
              <a:buNone/>
            </a:pPr>
            <a:r>
              <a:rPr lang="en-US" dirty="0" err="1"/>
              <a:t>listbox.insert</a:t>
            </a:r>
            <a:r>
              <a:rPr lang="en-US" dirty="0"/>
              <a:t>(2, "USA")  </a:t>
            </a:r>
          </a:p>
          <a:p>
            <a:pPr marL="0" indent="0">
              <a:buNone/>
            </a:pPr>
            <a:r>
              <a:rPr lang="en-US" dirty="0" err="1"/>
              <a:t>listbox.insert</a:t>
            </a:r>
            <a:r>
              <a:rPr lang="en-US" dirty="0"/>
              <a:t>(3, "Japan")  </a:t>
            </a:r>
          </a:p>
          <a:p>
            <a:pPr marL="0" indent="0">
              <a:buNone/>
            </a:pPr>
            <a:r>
              <a:rPr lang="en-US" dirty="0" err="1"/>
              <a:t>listbox.insert</a:t>
            </a:r>
            <a:r>
              <a:rPr lang="en-US" dirty="0"/>
              <a:t>(4, "</a:t>
            </a:r>
            <a:r>
              <a:rPr lang="en-US" dirty="0" err="1"/>
              <a:t>Austrelia</a:t>
            </a:r>
            <a:r>
              <a:rPr lang="en-US" dirty="0"/>
              <a:t>")  </a:t>
            </a:r>
          </a:p>
          <a:p>
            <a:pPr marL="0" indent="0">
              <a:buNone/>
            </a:pPr>
            <a:r>
              <a:rPr lang="en-US" dirty="0" err="1"/>
              <a:t>lbl.pack</a:t>
            </a:r>
            <a:r>
              <a:rPr lang="en-US" dirty="0"/>
              <a:t>()  </a:t>
            </a:r>
          </a:p>
          <a:p>
            <a:pPr marL="0" indent="0">
              <a:buNone/>
            </a:pPr>
            <a:r>
              <a:rPr lang="en-US" dirty="0" err="1"/>
              <a:t>listbox.pack</a:t>
            </a:r>
            <a:r>
              <a:rPr lang="en-US" dirty="0"/>
              <a:t>()  </a:t>
            </a:r>
          </a:p>
          <a:p>
            <a:pPr marL="0" indent="0">
              <a:buNone/>
            </a:pPr>
            <a:r>
              <a:rPr lang="en-US" dirty="0"/>
              <a:t>  </a:t>
            </a:r>
          </a:p>
          <a:p>
            <a:pPr marL="0" indent="0">
              <a:buNone/>
            </a:pPr>
            <a:r>
              <a:rPr lang="en-US" dirty="0"/>
              <a:t>  </a:t>
            </a:r>
          </a:p>
          <a:p>
            <a:pPr marL="0" indent="0">
              <a:buNone/>
            </a:pPr>
            <a:endParaRPr lang="en-US" dirty="0"/>
          </a:p>
          <a:p>
            <a:pPr marL="0" indent="0">
              <a:buNone/>
            </a:pPr>
            <a:endParaRPr lang="en-US" dirty="0"/>
          </a:p>
          <a:p>
            <a:pPr marL="0" indent="0">
              <a:buNone/>
            </a:pPr>
            <a:endParaRPr lang="en-US"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3381375"/>
            <a:ext cx="1971675"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15664871"/>
      </p:ext>
    </p:extLst>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 delete list:</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("200x250")  </a:t>
            </a:r>
          </a:p>
          <a:p>
            <a:pPr marL="0" indent="0">
              <a:buNone/>
            </a:pPr>
            <a:r>
              <a:rPr lang="en-US" dirty="0" err="1"/>
              <a:t>lbl</a:t>
            </a:r>
            <a:r>
              <a:rPr lang="en-US" dirty="0"/>
              <a:t> = Label(</a:t>
            </a:r>
            <a:r>
              <a:rPr lang="en-US" dirty="0" err="1"/>
              <a:t>top,text</a:t>
            </a:r>
            <a:r>
              <a:rPr lang="en-US" dirty="0"/>
              <a:t> = "A list of </a:t>
            </a:r>
            <a:r>
              <a:rPr lang="en-US" dirty="0" err="1"/>
              <a:t>favourite</a:t>
            </a:r>
            <a:r>
              <a:rPr lang="en-US" dirty="0"/>
              <a:t> countries...")  </a:t>
            </a:r>
          </a:p>
          <a:p>
            <a:pPr marL="0" indent="0">
              <a:buNone/>
            </a:pPr>
            <a:r>
              <a:rPr lang="en-US" dirty="0" err="1"/>
              <a:t>listbox</a:t>
            </a:r>
            <a:r>
              <a:rPr lang="en-US" dirty="0"/>
              <a:t> = </a:t>
            </a:r>
            <a:r>
              <a:rPr lang="en-US" dirty="0" err="1"/>
              <a:t>Listbox</a:t>
            </a:r>
            <a:r>
              <a:rPr lang="en-US" dirty="0"/>
              <a:t>(top)  </a:t>
            </a:r>
          </a:p>
          <a:p>
            <a:pPr marL="0" indent="0">
              <a:buNone/>
            </a:pPr>
            <a:r>
              <a:rPr lang="en-US" dirty="0" err="1"/>
              <a:t>listbox.insert</a:t>
            </a:r>
            <a:r>
              <a:rPr lang="en-US" dirty="0"/>
              <a:t>(1,"India")  </a:t>
            </a:r>
          </a:p>
          <a:p>
            <a:pPr marL="0" indent="0">
              <a:buNone/>
            </a:pPr>
            <a:r>
              <a:rPr lang="en-US" dirty="0" err="1"/>
              <a:t>listbox.insert</a:t>
            </a:r>
            <a:r>
              <a:rPr lang="en-US" dirty="0"/>
              <a:t>(2, "USA")  </a:t>
            </a:r>
          </a:p>
          <a:p>
            <a:pPr marL="0" indent="0">
              <a:buNone/>
            </a:pPr>
            <a:r>
              <a:rPr lang="en-US" dirty="0" err="1"/>
              <a:t>listbox.insert</a:t>
            </a:r>
            <a:r>
              <a:rPr lang="en-US" dirty="0"/>
              <a:t>(3, "Japan")  </a:t>
            </a:r>
          </a:p>
          <a:p>
            <a:pPr marL="0" indent="0">
              <a:buNone/>
            </a:pPr>
            <a:r>
              <a:rPr lang="en-US" dirty="0" err="1"/>
              <a:t>listbox.insert</a:t>
            </a:r>
            <a:r>
              <a:rPr lang="en-US" dirty="0"/>
              <a:t>(4, "</a:t>
            </a:r>
            <a:r>
              <a:rPr lang="en-US" dirty="0" err="1"/>
              <a:t>Austrelia</a:t>
            </a:r>
            <a:r>
              <a:rPr lang="en-US" dirty="0"/>
              <a:t>")</a:t>
            </a:r>
          </a:p>
          <a:p>
            <a:pPr marL="0" indent="0">
              <a:buNone/>
            </a:pPr>
            <a:r>
              <a:rPr lang="en-US" dirty="0" err="1"/>
              <a:t>btn</a:t>
            </a:r>
            <a:r>
              <a:rPr lang="en-US" dirty="0"/>
              <a:t> = Button(top, text = "delete", command = lambda </a:t>
            </a:r>
            <a:r>
              <a:rPr lang="en-US" dirty="0" err="1"/>
              <a:t>listbox</a:t>
            </a:r>
            <a:r>
              <a:rPr lang="en-US" dirty="0"/>
              <a:t>=</a:t>
            </a:r>
            <a:r>
              <a:rPr lang="en-US" dirty="0" err="1"/>
              <a:t>listbox</a:t>
            </a:r>
            <a:r>
              <a:rPr lang="en-US" dirty="0"/>
              <a:t>: </a:t>
            </a:r>
            <a:r>
              <a:rPr lang="en-US" dirty="0" err="1"/>
              <a:t>listbox.delete</a:t>
            </a:r>
            <a:r>
              <a:rPr lang="en-US" dirty="0"/>
              <a:t>(ANCHOR))</a:t>
            </a:r>
          </a:p>
          <a:p>
            <a:pPr marL="0" indent="0">
              <a:buNone/>
            </a:pPr>
            <a:r>
              <a:rPr lang="en-US" dirty="0" err="1"/>
              <a:t>lbl.pack</a:t>
            </a:r>
            <a:r>
              <a:rPr lang="en-US" dirty="0"/>
              <a:t>()  </a:t>
            </a:r>
          </a:p>
          <a:p>
            <a:pPr marL="0" indent="0">
              <a:buNone/>
            </a:pPr>
            <a:r>
              <a:rPr lang="en-US" dirty="0" err="1"/>
              <a:t>listbox.pack</a:t>
            </a:r>
            <a:r>
              <a:rPr lang="en-US" dirty="0"/>
              <a:t>() </a:t>
            </a:r>
          </a:p>
          <a:p>
            <a:pPr marL="0" indent="0">
              <a:buNone/>
            </a:pPr>
            <a:r>
              <a:rPr lang="en-US" dirty="0" err="1"/>
              <a:t>btn.pack</a:t>
            </a:r>
            <a:r>
              <a:rPr lang="en-US" dirty="0"/>
              <a:t>() </a:t>
            </a:r>
          </a:p>
        </p:txBody>
      </p:sp>
    </p:spTree>
    <p:extLst>
      <p:ext uri="{BB962C8B-B14F-4D97-AF65-F5344CB8AC3E}">
        <p14:creationId xmlns:p14="http://schemas.microsoft.com/office/powerpoint/2010/main" val="3563985735"/>
      </p:ext>
    </p:extLst>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output:</a:t>
            </a:r>
            <a:endParaRPr lang="en-US" dirty="0"/>
          </a:p>
        </p:txBody>
      </p:sp>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2286000"/>
            <a:ext cx="3276600" cy="2705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70093684"/>
      </p:ext>
    </p:extLst>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radio button</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a:t>
            </a:r>
            <a:r>
              <a:rPr lang="en-US" dirty="0" err="1" smtClean="0"/>
              <a:t>Radiobutton</a:t>
            </a:r>
            <a:r>
              <a:rPr lang="en-US" dirty="0" smtClean="0"/>
              <a:t> widget is used to implement one-of-many selection in the python application.</a:t>
            </a:r>
          </a:p>
          <a:p>
            <a:r>
              <a:rPr lang="en-US" dirty="0" smtClean="0"/>
              <a:t> It shows multiple choices to the user out of which, the user can select only one out of them. </a:t>
            </a:r>
          </a:p>
          <a:p>
            <a:r>
              <a:rPr lang="en-US" dirty="0" smtClean="0"/>
              <a:t>Syntax</a:t>
            </a:r>
          </a:p>
          <a:p>
            <a:r>
              <a:rPr lang="en-US" dirty="0" smtClean="0"/>
              <a:t>w = </a:t>
            </a:r>
            <a:r>
              <a:rPr lang="en-US" dirty="0" err="1" smtClean="0"/>
              <a:t>Radiobutton</a:t>
            </a:r>
            <a:r>
              <a:rPr lang="en-US" dirty="0" smtClean="0"/>
              <a:t>(top, options)  </a:t>
            </a:r>
          </a:p>
          <a:p>
            <a:pPr marL="0" indent="0">
              <a:buNone/>
            </a:pPr>
            <a:r>
              <a:rPr lang="en-US" dirty="0" smtClean="0"/>
              <a:t/>
            </a:r>
            <a:br>
              <a:rPr lang="en-US" dirty="0" smtClean="0"/>
            </a:br>
            <a:endParaRPr 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5151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19200"/>
            <a:ext cx="8229600" cy="5334000"/>
          </a:xfrm>
        </p:spPr>
        <p:txBody>
          <a:bodyPr>
            <a:normAutofit fontScale="70000" lnSpcReduction="20000"/>
          </a:bodyPr>
          <a:lstStyle/>
          <a:p>
            <a:pPr marL="0" indent="0">
              <a:buNone/>
            </a:pPr>
            <a:r>
              <a:rPr lang="en-US" dirty="0"/>
              <a:t>from </a:t>
            </a:r>
            <a:r>
              <a:rPr lang="en-US" dirty="0" err="1"/>
              <a:t>tkinter</a:t>
            </a:r>
            <a:r>
              <a:rPr lang="en-US" dirty="0"/>
              <a:t> import *  </a:t>
            </a:r>
          </a:p>
          <a:p>
            <a:pPr marL="0" indent="0">
              <a:buNone/>
            </a:pPr>
            <a:r>
              <a:rPr lang="en-US" dirty="0" err="1"/>
              <a:t>def</a:t>
            </a:r>
            <a:r>
              <a:rPr lang="en-US" dirty="0"/>
              <a:t> selection():  </a:t>
            </a:r>
          </a:p>
          <a:p>
            <a:pPr marL="0" indent="0">
              <a:buNone/>
            </a:pPr>
            <a:r>
              <a:rPr lang="en-US" dirty="0"/>
              <a:t>   selection = "You selected the option " + </a:t>
            </a:r>
            <a:r>
              <a:rPr lang="en-US" dirty="0" err="1"/>
              <a:t>str</a:t>
            </a:r>
            <a:r>
              <a:rPr lang="en-US" dirty="0"/>
              <a:t>(</a:t>
            </a:r>
            <a:r>
              <a:rPr lang="en-US" dirty="0" err="1"/>
              <a:t>radio.get</a:t>
            </a:r>
            <a:r>
              <a:rPr lang="en-US" dirty="0"/>
              <a:t>())  </a:t>
            </a:r>
          </a:p>
          <a:p>
            <a:pPr marL="0" indent="0">
              <a:buNone/>
            </a:pPr>
            <a:r>
              <a:rPr lang="en-US" dirty="0"/>
              <a:t>   </a:t>
            </a:r>
            <a:r>
              <a:rPr lang="en-US" dirty="0" err="1"/>
              <a:t>label.config</a:t>
            </a:r>
            <a:r>
              <a:rPr lang="en-US" dirty="0"/>
              <a:t>(text = selection)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a:t>radio = </a:t>
            </a:r>
            <a:r>
              <a:rPr lang="en-US" dirty="0" err="1"/>
              <a:t>IntVar</a:t>
            </a:r>
            <a:r>
              <a:rPr lang="en-US" dirty="0"/>
              <a:t>()  </a:t>
            </a:r>
          </a:p>
          <a:p>
            <a:pPr marL="0" indent="0">
              <a:buNone/>
            </a:pPr>
            <a:r>
              <a:rPr lang="en-US" dirty="0" err="1"/>
              <a:t>lbl</a:t>
            </a:r>
            <a:r>
              <a:rPr lang="en-US" dirty="0"/>
              <a:t> = Label(text = "</a:t>
            </a:r>
            <a:r>
              <a:rPr lang="en-US" dirty="0" err="1"/>
              <a:t>Favourite</a:t>
            </a:r>
            <a:r>
              <a:rPr lang="en-US" dirty="0"/>
              <a:t> programming language:")  </a:t>
            </a:r>
          </a:p>
          <a:p>
            <a:pPr marL="0" indent="0">
              <a:buNone/>
            </a:pPr>
            <a:r>
              <a:rPr lang="en-US" dirty="0" err="1"/>
              <a:t>lbl.pack</a:t>
            </a:r>
            <a:r>
              <a:rPr lang="en-US" dirty="0"/>
              <a:t>()  </a:t>
            </a:r>
          </a:p>
          <a:p>
            <a:pPr marL="0" indent="0">
              <a:buNone/>
            </a:pPr>
            <a:r>
              <a:rPr lang="en-US" dirty="0"/>
              <a:t>R1 = </a:t>
            </a:r>
            <a:r>
              <a:rPr lang="en-US" dirty="0" err="1"/>
              <a:t>Radiobutton</a:t>
            </a:r>
            <a:r>
              <a:rPr lang="en-US" dirty="0"/>
              <a:t>(top, text="</a:t>
            </a:r>
            <a:r>
              <a:rPr lang="en-US" dirty="0" err="1"/>
              <a:t>C",variable</a:t>
            </a:r>
            <a:r>
              <a:rPr lang="en-US" dirty="0"/>
              <a:t>=</a:t>
            </a:r>
            <a:r>
              <a:rPr lang="en-US" dirty="0" err="1"/>
              <a:t>radio,value</a:t>
            </a:r>
            <a:r>
              <a:rPr lang="en-US" dirty="0"/>
              <a:t>=1,command=selection)  </a:t>
            </a:r>
          </a:p>
          <a:p>
            <a:pPr marL="0" indent="0">
              <a:buNone/>
            </a:pPr>
            <a:r>
              <a:rPr lang="en-US" dirty="0"/>
              <a:t>R1.pack( anchor = W )  </a:t>
            </a:r>
          </a:p>
          <a:p>
            <a:pPr marL="0" indent="0">
              <a:buNone/>
            </a:pPr>
            <a:r>
              <a:rPr lang="en-US" dirty="0"/>
              <a:t>R2 = </a:t>
            </a:r>
            <a:r>
              <a:rPr lang="en-US" dirty="0" err="1"/>
              <a:t>Radiobutton</a:t>
            </a:r>
            <a:r>
              <a:rPr lang="en-US" dirty="0"/>
              <a:t>(top, text="C++",variable=</a:t>
            </a:r>
            <a:r>
              <a:rPr lang="en-US" dirty="0" err="1"/>
              <a:t>radio,value</a:t>
            </a:r>
            <a:r>
              <a:rPr lang="en-US" dirty="0"/>
              <a:t>=2,command=selection)  </a:t>
            </a:r>
          </a:p>
          <a:p>
            <a:pPr marL="0" indent="0">
              <a:buNone/>
            </a:pPr>
            <a:r>
              <a:rPr lang="en-US" dirty="0"/>
              <a:t>R2.pack( anchor = W )  </a:t>
            </a:r>
          </a:p>
          <a:p>
            <a:pPr marL="0" indent="0">
              <a:buNone/>
            </a:pPr>
            <a:r>
              <a:rPr lang="en-US" dirty="0"/>
              <a:t>R3 = </a:t>
            </a:r>
            <a:r>
              <a:rPr lang="en-US" dirty="0" err="1"/>
              <a:t>Radiobutton</a:t>
            </a:r>
            <a:r>
              <a:rPr lang="en-US" dirty="0"/>
              <a:t>(top, text="</a:t>
            </a:r>
            <a:r>
              <a:rPr lang="en-US" dirty="0" err="1"/>
              <a:t>Java",variable</a:t>
            </a:r>
            <a:r>
              <a:rPr lang="en-US" dirty="0"/>
              <a:t>=</a:t>
            </a:r>
            <a:r>
              <a:rPr lang="en-US" dirty="0" err="1"/>
              <a:t>radio,value</a:t>
            </a:r>
            <a:r>
              <a:rPr lang="en-US" dirty="0"/>
              <a:t>=3,command=selection)</a:t>
            </a:r>
          </a:p>
          <a:p>
            <a:pPr marL="0" indent="0">
              <a:buNone/>
            </a:pPr>
            <a:r>
              <a:rPr lang="en-US" dirty="0"/>
              <a:t>R3.pack( anchor = W)  </a:t>
            </a:r>
          </a:p>
          <a:p>
            <a:pPr marL="0" indent="0">
              <a:buNone/>
            </a:pPr>
            <a:r>
              <a:rPr lang="en-US" dirty="0"/>
              <a:t>label = Label(top)  </a:t>
            </a:r>
          </a:p>
          <a:p>
            <a:pPr marL="0" indent="0">
              <a:buNone/>
            </a:pPr>
            <a:r>
              <a:rPr lang="en-US" dirty="0" err="1"/>
              <a:t>label.pack</a:t>
            </a:r>
            <a:r>
              <a:rPr lang="en-US" dirty="0"/>
              <a:t>() </a:t>
            </a:r>
          </a:p>
        </p:txBody>
      </p:sp>
    </p:spTree>
    <p:extLst>
      <p:ext uri="{BB962C8B-B14F-4D97-AF65-F5344CB8AC3E}">
        <p14:creationId xmlns:p14="http://schemas.microsoft.com/office/powerpoint/2010/main" val="2480281760"/>
      </p:ext>
    </p:extLst>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20593" y="1935163"/>
            <a:ext cx="4102813"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5467994"/>
      </p:ext>
    </p:extLst>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message</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Message widget is used to show the message to the user regarding the </a:t>
            </a:r>
            <a:r>
              <a:rPr lang="en-US" dirty="0" err="1" smtClean="0"/>
              <a:t>behaviour</a:t>
            </a:r>
            <a:r>
              <a:rPr lang="en-US" dirty="0" smtClean="0"/>
              <a:t> of the python application. </a:t>
            </a:r>
          </a:p>
          <a:p>
            <a:r>
              <a:rPr lang="en-US" dirty="0" smtClean="0"/>
              <a:t>The message widget shows the text messages to the user which can not be edited.</a:t>
            </a:r>
          </a:p>
          <a:p>
            <a:r>
              <a:rPr lang="en-US" dirty="0" smtClean="0"/>
              <a:t/>
            </a:r>
            <a:br>
              <a:rPr lang="en-US" dirty="0" smtClean="0"/>
            </a:br>
            <a:r>
              <a:rPr lang="en-US" dirty="0" smtClean="0"/>
              <a:t>Syntax</a:t>
            </a:r>
          </a:p>
          <a:p>
            <a:r>
              <a:rPr lang="en-US" dirty="0" smtClean="0"/>
              <a:t>w = Message(parent, options)  </a:t>
            </a:r>
          </a:p>
          <a:p>
            <a:endParaRPr lang="en-US" dirty="0"/>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2865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219200"/>
            <a:ext cx="8458200" cy="4389120"/>
          </a:xfrm>
        </p:spPr>
        <p:txBody>
          <a:bodyPr/>
          <a:lstStyle/>
          <a:p>
            <a:pPr marL="0" indent="0">
              <a:buNone/>
            </a:pPr>
            <a:r>
              <a:rPr lang="en-US" dirty="0"/>
              <a:t>from </a:t>
            </a:r>
            <a:r>
              <a:rPr lang="en-US" dirty="0" err="1"/>
              <a:t>tkinter</a:t>
            </a:r>
            <a:r>
              <a:rPr lang="en-US" dirty="0"/>
              <a:t> import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err="1"/>
              <a:t>var</a:t>
            </a:r>
            <a:r>
              <a:rPr lang="en-US" dirty="0"/>
              <a:t> = </a:t>
            </a:r>
            <a:r>
              <a:rPr lang="en-US" dirty="0" err="1"/>
              <a:t>StringVar</a:t>
            </a:r>
            <a:r>
              <a:rPr lang="en-US" dirty="0"/>
              <a:t>()  </a:t>
            </a:r>
          </a:p>
          <a:p>
            <a:pPr marL="0" indent="0">
              <a:buNone/>
            </a:pPr>
            <a:r>
              <a:rPr lang="en-US" dirty="0" err="1"/>
              <a:t>msg</a:t>
            </a:r>
            <a:r>
              <a:rPr lang="en-US" dirty="0"/>
              <a:t> = Message(</a:t>
            </a:r>
            <a:r>
              <a:rPr lang="en-US" dirty="0" err="1"/>
              <a:t>top,text</a:t>
            </a:r>
            <a:r>
              <a:rPr lang="en-US" dirty="0"/>
              <a:t> = "Welcome </a:t>
            </a:r>
            <a:r>
              <a:rPr lang="en-US" dirty="0" smtClean="0"/>
              <a:t>to livewire</a:t>
            </a:r>
            <a:r>
              <a:rPr lang="en-US" dirty="0"/>
              <a:t>!!!",justify=CENTER)  </a:t>
            </a:r>
          </a:p>
          <a:p>
            <a:pPr marL="0" indent="0">
              <a:buNone/>
            </a:pPr>
            <a:r>
              <a:rPr lang="en-US" dirty="0" err="1"/>
              <a:t>msg.pack</a:t>
            </a:r>
            <a:r>
              <a:rPr lang="en-US" dirty="0"/>
              <a:t>()</a:t>
            </a:r>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066800"/>
            <a:ext cx="2762250" cy="292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09542784"/>
      </p:ext>
    </p:extLst>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latin typeface="Algerian" pitchFamily="82" charset="0"/>
              </a:rPr>
              <a:t>Tkinter</a:t>
            </a:r>
            <a:r>
              <a:rPr lang="en-US" dirty="0" smtClean="0">
                <a:latin typeface="Algerian" pitchFamily="82" charset="0"/>
              </a:rPr>
              <a:t> menu</a:t>
            </a:r>
            <a:endParaRPr lang="en-US" dirty="0">
              <a:latin typeface="Algerian" pitchFamily="82" charset="0"/>
            </a:endParaRPr>
          </a:p>
        </p:txBody>
      </p:sp>
      <p:sp>
        <p:nvSpPr>
          <p:cNvPr id="3" name="Content Placeholder 2"/>
          <p:cNvSpPr>
            <a:spLocks noGrp="1"/>
          </p:cNvSpPr>
          <p:nvPr>
            <p:ph idx="1"/>
          </p:nvPr>
        </p:nvSpPr>
        <p:spPr/>
        <p:txBody>
          <a:bodyPr/>
          <a:lstStyle/>
          <a:p>
            <a:r>
              <a:rPr lang="en-US" dirty="0" smtClean="0"/>
              <a:t>The Menu widget is used to create various types of menus (top level, pull down, and pop up) in the python application.</a:t>
            </a:r>
          </a:p>
          <a:p>
            <a:r>
              <a:rPr lang="en-US" dirty="0" smtClean="0"/>
              <a:t>We need to create a new instance of the Menu widget and add various commands to it by using the add() method.</a:t>
            </a:r>
          </a:p>
          <a:p>
            <a:r>
              <a:rPr lang="en-US" dirty="0" smtClean="0"/>
              <a:t>Syntax</a:t>
            </a:r>
          </a:p>
          <a:p>
            <a:r>
              <a:rPr lang="en-US" dirty="0" smtClean="0"/>
              <a:t>w = Menu(top, options)   </a:t>
            </a:r>
          </a:p>
          <a:p>
            <a:endParaRPr 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numbers</a:t>
            </a:r>
            <a:endParaRPr lang="en-US" dirty="0">
              <a:latin typeface="Algerian" pitchFamily="82" charset="0"/>
            </a:endParaRPr>
          </a:p>
        </p:txBody>
      </p:sp>
      <p:sp>
        <p:nvSpPr>
          <p:cNvPr id="3" name="Content Placeholder 2"/>
          <p:cNvSpPr>
            <a:spLocks noGrp="1"/>
          </p:cNvSpPr>
          <p:nvPr>
            <p:ph idx="1"/>
          </p:nvPr>
        </p:nvSpPr>
        <p:spPr/>
        <p:txBody>
          <a:bodyPr>
            <a:normAutofit fontScale="92500" lnSpcReduction="10000"/>
          </a:bodyPr>
          <a:lstStyle/>
          <a:p>
            <a:pPr>
              <a:buNone/>
            </a:pPr>
            <a:r>
              <a:rPr lang="en-US" dirty="0" smtClean="0"/>
              <a:t>There are three numeric types in Python:</a:t>
            </a:r>
          </a:p>
          <a:p>
            <a:r>
              <a:rPr lang="en-US" dirty="0" err="1" smtClean="0"/>
              <a:t>int</a:t>
            </a:r>
            <a:endParaRPr lang="en-US" dirty="0" smtClean="0"/>
          </a:p>
          <a:p>
            <a:r>
              <a:rPr lang="en-US" dirty="0" smtClean="0"/>
              <a:t>float</a:t>
            </a:r>
          </a:p>
          <a:p>
            <a:r>
              <a:rPr lang="en-US" dirty="0" smtClean="0"/>
              <a:t>Complex</a:t>
            </a:r>
          </a:p>
          <a:p>
            <a:pPr>
              <a:buNone/>
            </a:pPr>
            <a:endParaRPr lang="en-US" dirty="0" smtClean="0"/>
          </a:p>
          <a:p>
            <a:pPr>
              <a:buNone/>
            </a:pPr>
            <a:r>
              <a:rPr lang="en-US" dirty="0" smtClean="0"/>
              <a:t>   x = 1    # </a:t>
            </a:r>
            <a:r>
              <a:rPr lang="en-US" dirty="0" err="1" smtClean="0"/>
              <a:t>int</a:t>
            </a:r>
            <a:r>
              <a:rPr lang="en-US" dirty="0" smtClean="0"/>
              <a:t/>
            </a:r>
            <a:br>
              <a:rPr lang="en-US" dirty="0" smtClean="0"/>
            </a:br>
            <a:r>
              <a:rPr lang="en-US" dirty="0" smtClean="0"/>
              <a:t>y = 2.8  # float</a:t>
            </a:r>
            <a:br>
              <a:rPr lang="en-US" dirty="0" smtClean="0"/>
            </a:br>
            <a:r>
              <a:rPr lang="en-US" dirty="0" smtClean="0"/>
              <a:t>z = 5+1j   # complex</a:t>
            </a:r>
          </a:p>
          <a:p>
            <a:pPr>
              <a:buNone/>
            </a:pPr>
            <a:r>
              <a:rPr lang="en-US" dirty="0" smtClean="0"/>
              <a:t>	print(type(x))</a:t>
            </a:r>
            <a:br>
              <a:rPr lang="en-US" dirty="0" smtClean="0"/>
            </a:br>
            <a:r>
              <a:rPr lang="en-US" dirty="0" smtClean="0"/>
              <a:t>print(type(y))</a:t>
            </a:r>
            <a:br>
              <a:rPr lang="en-US" dirty="0" smtClean="0"/>
            </a:br>
            <a:r>
              <a:rPr lang="en-US" dirty="0" smtClean="0"/>
              <a:t>print(type(z))</a:t>
            </a:r>
            <a:endParaRPr lang="en-US" dirty="0"/>
          </a:p>
        </p:txBody>
      </p:sp>
    </p:spTree>
    <p:extLst>
      <p:ext uri="{BB962C8B-B14F-4D97-AF65-F5344CB8AC3E}">
        <p14:creationId xmlns:p14="http://schemas.microsoft.com/office/powerpoint/2010/main" val="4119645989"/>
      </p:ext>
    </p:extLst>
  </p:cSld>
  <p:clrMapOvr>
    <a:masterClrMapping/>
  </p:clrMapOvr>
  <p:timing>
    <p:tnLst>
      <p:par>
        <p:cTn id="1" dur="indefinite" restart="never" nodeType="tmRoot"/>
      </p:par>
    </p:tnLst>
  </p:timing>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Menu options: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782869870"/>
              </p:ext>
            </p:extLst>
          </p:nvPr>
        </p:nvGraphicFramePr>
        <p:xfrm>
          <a:off x="533400" y="2743200"/>
          <a:ext cx="8229600" cy="697514"/>
        </p:xfrm>
        <a:graphic>
          <a:graphicData uri="http://schemas.openxmlformats.org/drawingml/2006/table">
            <a:tbl>
              <a:tblPr/>
              <a:tblGrid>
                <a:gridCol w="4114800"/>
                <a:gridCol w="4114800"/>
              </a:tblGrid>
              <a:tr h="684816">
                <a:tc>
                  <a:txBody>
                    <a:bodyPr/>
                    <a:lstStyle/>
                    <a:p>
                      <a:pPr algn="just" fontAlgn="t"/>
                      <a:r>
                        <a:rPr lang="en-US" sz="1800" dirty="0">
                          <a:solidFill>
                            <a:srgbClr val="333333"/>
                          </a:solidFill>
                          <a:effectLst/>
                          <a:latin typeface="inter-regular"/>
                        </a:rPr>
                        <a:t>relief</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This option specifies the type of the border. The default value is RAISED.</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827201730"/>
              </p:ext>
            </p:extLst>
          </p:nvPr>
        </p:nvGraphicFramePr>
        <p:xfrm>
          <a:off x="533400" y="3429000"/>
          <a:ext cx="8229600" cy="423194"/>
        </p:xfrm>
        <a:graphic>
          <a:graphicData uri="http://schemas.openxmlformats.org/drawingml/2006/table">
            <a:tbl>
              <a:tblPr/>
              <a:tblGrid>
                <a:gridCol w="4114800"/>
                <a:gridCol w="4114800"/>
              </a:tblGrid>
              <a:tr h="416845">
                <a:tc>
                  <a:txBody>
                    <a:bodyPr/>
                    <a:lstStyle/>
                    <a:p>
                      <a:pPr algn="just" fontAlgn="t"/>
                      <a:r>
                        <a:rPr lang="en-US" sz="1800">
                          <a:solidFill>
                            <a:srgbClr val="333333"/>
                          </a:solidFill>
                          <a:effectLst/>
                          <a:latin typeface="inter-regular"/>
                        </a:rPr>
                        <a:t>text</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c>
                  <a:txBody>
                    <a:bodyPr/>
                    <a:lstStyle/>
                    <a:p>
                      <a:pPr algn="just" fontAlgn="t"/>
                      <a:r>
                        <a:rPr lang="en-US" sz="1800" dirty="0">
                          <a:solidFill>
                            <a:srgbClr val="333333"/>
                          </a:solidFill>
                          <a:effectLst/>
                          <a:latin typeface="inter-regular"/>
                        </a:rPr>
                        <a:t>The text shown with the widget.</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EFF1EB"/>
                    </a:solidFill>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2711986246"/>
              </p:ext>
            </p:extLst>
          </p:nvPr>
        </p:nvGraphicFramePr>
        <p:xfrm>
          <a:off x="533400" y="3810000"/>
          <a:ext cx="8229600" cy="1246154"/>
        </p:xfrm>
        <a:graphic>
          <a:graphicData uri="http://schemas.openxmlformats.org/drawingml/2006/table">
            <a:tbl>
              <a:tblPr/>
              <a:tblGrid>
                <a:gridCol w="4114800"/>
                <a:gridCol w="4114800"/>
              </a:tblGrid>
              <a:tr h="952787">
                <a:tc>
                  <a:txBody>
                    <a:bodyPr/>
                    <a:lstStyle/>
                    <a:p>
                      <a:pPr algn="just" fontAlgn="t"/>
                      <a:r>
                        <a:rPr lang="en-US" sz="1800">
                          <a:solidFill>
                            <a:srgbClr val="333333"/>
                          </a:solidFill>
                          <a:effectLst/>
                          <a:latin typeface="inter-regular"/>
                        </a:rPr>
                        <a:t>textvariable</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We can set the control variable of string type to the text variable so that we can control the text of the widget at runtime.</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649015613"/>
              </p:ext>
            </p:extLst>
          </p:nvPr>
        </p:nvGraphicFramePr>
        <p:xfrm>
          <a:off x="533400" y="5029200"/>
          <a:ext cx="8229600" cy="697514"/>
        </p:xfrm>
        <a:graphic>
          <a:graphicData uri="http://schemas.openxmlformats.org/drawingml/2006/table">
            <a:tbl>
              <a:tblPr/>
              <a:tblGrid>
                <a:gridCol w="4114800"/>
                <a:gridCol w="4114800"/>
              </a:tblGrid>
              <a:tr h="684816">
                <a:tc>
                  <a:txBody>
                    <a:bodyPr/>
                    <a:lstStyle/>
                    <a:p>
                      <a:pPr algn="just" fontAlgn="t"/>
                      <a:r>
                        <a:rPr lang="en-US" sz="1800">
                          <a:solidFill>
                            <a:srgbClr val="333333"/>
                          </a:solidFill>
                          <a:effectLst/>
                          <a:latin typeface="inter-regular"/>
                        </a:rPr>
                        <a:t>menu</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c>
                  <a:txBody>
                    <a:bodyPr/>
                    <a:lstStyle/>
                    <a:p>
                      <a:pPr algn="just" fontAlgn="t"/>
                      <a:r>
                        <a:rPr lang="en-US" sz="1800" dirty="0">
                          <a:solidFill>
                            <a:srgbClr val="333333"/>
                          </a:solidFill>
                          <a:effectLst/>
                          <a:latin typeface="inter-regular"/>
                        </a:rPr>
                        <a:t>It represents the menu specified with the </a:t>
                      </a:r>
                      <a:r>
                        <a:rPr lang="en-US" sz="1800" dirty="0" err="1">
                          <a:solidFill>
                            <a:srgbClr val="333333"/>
                          </a:solidFill>
                          <a:effectLst/>
                          <a:latin typeface="inter-regular"/>
                        </a:rPr>
                        <a:t>Menubutton</a:t>
                      </a:r>
                      <a:r>
                        <a:rPr lang="en-US" sz="1800" dirty="0">
                          <a:solidFill>
                            <a:srgbClr val="333333"/>
                          </a:solidFill>
                          <a:effectLst/>
                          <a:latin typeface="inter-regular"/>
                        </a:rPr>
                        <a:t>.</a:t>
                      </a:r>
                    </a:p>
                  </a:txBody>
                  <a:tcPr marL="74437" marR="74437" marT="74437" marB="74437">
                    <a:lnL w="9525" cap="flat" cmpd="sng" algn="ctr">
                      <a:solidFill>
                        <a:srgbClr val="C7CCBE"/>
                      </a:solidFill>
                      <a:prstDash val="solid"/>
                      <a:round/>
                      <a:headEnd type="none" w="med" len="med"/>
                      <a:tailEnd type="none" w="med" len="med"/>
                    </a:lnL>
                    <a:lnR w="9525" cap="flat" cmpd="sng" algn="ctr">
                      <a:solidFill>
                        <a:srgbClr val="C7CCBE"/>
                      </a:solidFill>
                      <a:prstDash val="solid"/>
                      <a:round/>
                      <a:headEnd type="none" w="med" len="med"/>
                      <a:tailEnd type="none" w="med" len="med"/>
                    </a:lnR>
                    <a:lnT w="9525" cap="flat" cmpd="sng" algn="ctr">
                      <a:solidFill>
                        <a:srgbClr val="C7CCBE"/>
                      </a:solidFill>
                      <a:prstDash val="solid"/>
                      <a:round/>
                      <a:headEnd type="none" w="med" len="med"/>
                      <a:tailEnd type="none" w="med" len="med"/>
                    </a:lnT>
                    <a:lnB w="9525" cap="flat" cmpd="sng" algn="ctr">
                      <a:solidFill>
                        <a:srgbClr val="C7CCBE"/>
                      </a:solidFill>
                      <a:prstDash val="solid"/>
                      <a:round/>
                      <a:headEnd type="none" w="med" len="med"/>
                      <a:tailEnd type="none" w="med" len="med"/>
                    </a:lnB>
                    <a:solidFill>
                      <a:srgbClr val="FFFFFF"/>
                    </a:solidFill>
                  </a:tcPr>
                </a:tc>
              </a:tr>
            </a:tbl>
          </a:graphicData>
        </a:graphic>
      </p:graphicFrame>
    </p:spTree>
    <p:extLst>
      <p:ext uri="{BB962C8B-B14F-4D97-AF65-F5344CB8AC3E}">
        <p14:creationId xmlns:p14="http://schemas.microsoft.com/office/powerpoint/2010/main" val="3593594988"/>
      </p:ext>
    </p:extLst>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762000"/>
            <a:ext cx="7543800" cy="5715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42464385"/>
      </p:ext>
    </p:extLst>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85800" y="1371600"/>
            <a:ext cx="8229600" cy="11952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91366366"/>
      </p:ext>
    </p:extLst>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8575"/>
            <a:ext cx="8229600" cy="657225"/>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762000"/>
            <a:ext cx="8229600" cy="4389120"/>
          </a:xfrm>
        </p:spPr>
        <p:txBody>
          <a:bodyPr>
            <a:normAutofit fontScale="62500" lnSpcReduction="20000"/>
          </a:bodyPr>
          <a:lstStyle/>
          <a:p>
            <a:pPr marL="0" indent="0">
              <a:buNone/>
            </a:pPr>
            <a:endParaRPr lang="en-US" dirty="0"/>
          </a:p>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err="1"/>
              <a:t>menubutton</a:t>
            </a:r>
            <a:r>
              <a:rPr lang="en-US" dirty="0"/>
              <a:t> = </a:t>
            </a:r>
            <a:r>
              <a:rPr lang="en-US" dirty="0" err="1"/>
              <a:t>Menubutton</a:t>
            </a:r>
            <a:r>
              <a:rPr lang="en-US" dirty="0"/>
              <a:t>(top, text = "File", relief = RAISED)  </a:t>
            </a:r>
          </a:p>
          <a:p>
            <a:pPr marL="0" indent="0">
              <a:buNone/>
            </a:pPr>
            <a:r>
              <a:rPr lang="en-US" dirty="0" err="1"/>
              <a:t>menubutton.grid</a:t>
            </a:r>
            <a:r>
              <a:rPr lang="en-US" dirty="0"/>
              <a:t>()  </a:t>
            </a:r>
          </a:p>
          <a:p>
            <a:pPr marL="0" indent="0">
              <a:buNone/>
            </a:pPr>
            <a:r>
              <a:rPr lang="en-US" dirty="0" err="1"/>
              <a:t>menubutton.menu</a:t>
            </a:r>
            <a:r>
              <a:rPr lang="en-US" dirty="0"/>
              <a:t> = Menu(</a:t>
            </a:r>
            <a:r>
              <a:rPr lang="en-US" dirty="0" err="1"/>
              <a:t>menubutton</a:t>
            </a:r>
            <a:r>
              <a:rPr lang="en-US" dirty="0"/>
              <a:t>)  </a:t>
            </a:r>
          </a:p>
          <a:p>
            <a:pPr marL="0" indent="0">
              <a:buNone/>
            </a:pPr>
            <a:r>
              <a:rPr lang="en-US" dirty="0" err="1"/>
              <a:t>menubutton</a:t>
            </a:r>
            <a:r>
              <a:rPr lang="en-US" dirty="0"/>
              <a:t>["menu"]=</a:t>
            </a:r>
            <a:r>
              <a:rPr lang="en-US" dirty="0" err="1"/>
              <a:t>menubutton.menu</a:t>
            </a:r>
            <a:endParaRPr lang="en-US" dirty="0"/>
          </a:p>
          <a:p>
            <a:pPr marL="0" indent="0">
              <a:buNone/>
            </a:pPr>
            <a:r>
              <a:rPr lang="en-US" dirty="0" err="1"/>
              <a:t>menubutton.menu.add_checkbutton</a:t>
            </a:r>
            <a:r>
              <a:rPr lang="en-US" dirty="0"/>
              <a:t>(label = "New File", variable = </a:t>
            </a:r>
            <a:r>
              <a:rPr lang="en-US" dirty="0" err="1"/>
              <a:t>IntVar</a:t>
            </a:r>
            <a:r>
              <a:rPr lang="en-US" dirty="0"/>
              <a:t>())  </a:t>
            </a:r>
          </a:p>
          <a:p>
            <a:pPr marL="0" indent="0">
              <a:buNone/>
            </a:pPr>
            <a:r>
              <a:rPr lang="en-US" dirty="0" err="1"/>
              <a:t>menubutton.menu.add_checkbutton</a:t>
            </a:r>
            <a:r>
              <a:rPr lang="en-US" dirty="0"/>
              <a:t>(label = "save", variable=</a:t>
            </a:r>
            <a:r>
              <a:rPr lang="en-US" dirty="0" err="1"/>
              <a:t>IntVar</a:t>
            </a:r>
            <a:r>
              <a:rPr lang="en-US" dirty="0"/>
              <a:t>())  </a:t>
            </a:r>
          </a:p>
          <a:p>
            <a:pPr marL="0" indent="0">
              <a:buNone/>
            </a:pPr>
            <a:r>
              <a:rPr lang="en-US" dirty="0" err="1"/>
              <a:t>menubutton.menu.add_checkbutton</a:t>
            </a:r>
            <a:r>
              <a:rPr lang="en-US" dirty="0"/>
              <a:t>(label = "open", variable = </a:t>
            </a:r>
            <a:r>
              <a:rPr lang="en-US" dirty="0" err="1"/>
              <a:t>IntVar</a:t>
            </a:r>
            <a:r>
              <a:rPr lang="en-US" dirty="0"/>
              <a:t>())</a:t>
            </a:r>
          </a:p>
          <a:p>
            <a:pPr marL="0" indent="0">
              <a:buNone/>
            </a:pPr>
            <a:r>
              <a:rPr lang="en-US" dirty="0" err="1"/>
              <a:t>menubutton.menu.add_checkbutton</a:t>
            </a:r>
            <a:r>
              <a:rPr lang="en-US" dirty="0"/>
              <a:t>(label = "save as", variable = </a:t>
            </a:r>
            <a:r>
              <a:rPr lang="en-US" dirty="0" err="1"/>
              <a:t>IntVar</a:t>
            </a:r>
            <a:r>
              <a:rPr lang="en-US" dirty="0"/>
              <a:t>())</a:t>
            </a:r>
          </a:p>
          <a:p>
            <a:pPr marL="0" indent="0">
              <a:buNone/>
            </a:pPr>
            <a:r>
              <a:rPr lang="en-US" dirty="0" err="1"/>
              <a:t>menubutton.menu.add_checkbutton</a:t>
            </a:r>
            <a:r>
              <a:rPr lang="en-US" dirty="0"/>
              <a:t>(label = "open", variable = </a:t>
            </a:r>
            <a:r>
              <a:rPr lang="en-US" dirty="0" err="1"/>
              <a:t>IntVar</a:t>
            </a:r>
            <a:r>
              <a:rPr lang="en-US" dirty="0"/>
              <a:t>())</a:t>
            </a:r>
          </a:p>
          <a:p>
            <a:pPr marL="0" indent="0">
              <a:buNone/>
            </a:pPr>
            <a:r>
              <a:rPr lang="en-US" dirty="0" err="1"/>
              <a:t>menubutton.menu.add_checkbutton</a:t>
            </a:r>
            <a:r>
              <a:rPr lang="en-US" dirty="0"/>
              <a:t>(label = "close window", variable = </a:t>
            </a:r>
            <a:r>
              <a:rPr lang="en-US" dirty="0" err="1"/>
              <a:t>IntVar</a:t>
            </a:r>
            <a:r>
              <a:rPr lang="en-US" dirty="0"/>
              <a:t>())  </a:t>
            </a:r>
          </a:p>
          <a:p>
            <a:pPr marL="0" indent="0">
              <a:buNone/>
            </a:pPr>
            <a:r>
              <a:rPr lang="en-US" dirty="0" err="1"/>
              <a:t>menubutton.pack</a:t>
            </a:r>
            <a:r>
              <a:rPr lang="en-US" dirty="0"/>
              <a:t>()  </a:t>
            </a:r>
          </a:p>
          <a:p>
            <a:pPr marL="0" indent="0">
              <a:buNone/>
            </a:pPr>
            <a:r>
              <a:rPr lang="en-US" dirty="0"/>
              <a:t> </a:t>
            </a:r>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9050" y="4419600"/>
            <a:ext cx="3105150" cy="2152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1783311"/>
      </p:ext>
    </p:extLst>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248400"/>
          </a:xfrm>
        </p:spPr>
        <p:txBody>
          <a:bodyPr>
            <a:normAutofit fontScale="25000" lnSpcReduction="20000"/>
          </a:bodyPr>
          <a:lstStyle/>
          <a:p>
            <a:pPr marL="0" indent="0">
              <a:buNone/>
            </a:pPr>
            <a:r>
              <a:rPr lang="en-US" sz="5600" dirty="0"/>
              <a:t>from </a:t>
            </a:r>
            <a:r>
              <a:rPr lang="en-US" sz="5600" dirty="0" err="1"/>
              <a:t>tkinter</a:t>
            </a:r>
            <a:r>
              <a:rPr lang="en-US" sz="5600" dirty="0"/>
              <a:t> import </a:t>
            </a:r>
            <a:r>
              <a:rPr lang="en-US" sz="5600" dirty="0" err="1"/>
              <a:t>Toplevel</a:t>
            </a:r>
            <a:r>
              <a:rPr lang="en-US" sz="5600" dirty="0"/>
              <a:t>, Button, </a:t>
            </a:r>
            <a:r>
              <a:rPr lang="en-US" sz="5600" dirty="0" err="1"/>
              <a:t>Tk</a:t>
            </a:r>
            <a:r>
              <a:rPr lang="en-US" sz="5600" dirty="0"/>
              <a:t>, Menu  </a:t>
            </a:r>
          </a:p>
          <a:p>
            <a:pPr marL="0" indent="0">
              <a:buNone/>
            </a:pPr>
            <a:r>
              <a:rPr lang="en-US" sz="5600" dirty="0"/>
              <a:t>top = </a:t>
            </a:r>
            <a:r>
              <a:rPr lang="en-US" sz="5600" dirty="0" err="1"/>
              <a:t>Tk</a:t>
            </a:r>
            <a:r>
              <a:rPr lang="en-US" sz="5600" dirty="0"/>
              <a:t>()</a:t>
            </a:r>
          </a:p>
          <a:p>
            <a:pPr marL="0" indent="0">
              <a:buNone/>
            </a:pPr>
            <a:r>
              <a:rPr lang="en-US" sz="5600" dirty="0" err="1"/>
              <a:t>top.geometry</a:t>
            </a:r>
            <a:r>
              <a:rPr lang="en-US" sz="5600" dirty="0"/>
              <a:t>("500x500") </a:t>
            </a:r>
          </a:p>
          <a:p>
            <a:pPr marL="0" indent="0">
              <a:buNone/>
            </a:pPr>
            <a:r>
              <a:rPr lang="en-US" sz="5600" dirty="0" err="1"/>
              <a:t>menubar</a:t>
            </a:r>
            <a:r>
              <a:rPr lang="en-US" sz="5600" dirty="0"/>
              <a:t> = Menu(top)  </a:t>
            </a:r>
          </a:p>
          <a:p>
            <a:pPr marL="0" indent="0">
              <a:buNone/>
            </a:pPr>
            <a:r>
              <a:rPr lang="en-US" sz="5600" dirty="0"/>
              <a:t>file = Menu(</a:t>
            </a:r>
            <a:r>
              <a:rPr lang="en-US" sz="5600" dirty="0" err="1"/>
              <a:t>menubar</a:t>
            </a:r>
            <a:r>
              <a:rPr lang="en-US" sz="5600" dirty="0"/>
              <a:t>, </a:t>
            </a:r>
            <a:r>
              <a:rPr lang="en-US" sz="5600" dirty="0" err="1"/>
              <a:t>tearoff</a:t>
            </a:r>
            <a:r>
              <a:rPr lang="en-US" sz="5600" dirty="0"/>
              <a:t>=0)  </a:t>
            </a:r>
          </a:p>
          <a:p>
            <a:pPr marL="0" indent="0">
              <a:buNone/>
            </a:pPr>
            <a:r>
              <a:rPr lang="en-US" sz="5600" dirty="0" err="1"/>
              <a:t>file.add_command</a:t>
            </a:r>
            <a:r>
              <a:rPr lang="en-US" sz="5600" dirty="0"/>
              <a:t>(label="New")  </a:t>
            </a:r>
          </a:p>
          <a:p>
            <a:pPr marL="0" indent="0">
              <a:buNone/>
            </a:pPr>
            <a:r>
              <a:rPr lang="en-US" sz="5600" dirty="0" err="1"/>
              <a:t>file.add_command</a:t>
            </a:r>
            <a:r>
              <a:rPr lang="en-US" sz="5600" dirty="0"/>
              <a:t>(label="Open")  </a:t>
            </a:r>
          </a:p>
          <a:p>
            <a:pPr marL="0" indent="0">
              <a:buNone/>
            </a:pPr>
            <a:r>
              <a:rPr lang="en-US" sz="5600" dirty="0" err="1"/>
              <a:t>file.add_command</a:t>
            </a:r>
            <a:r>
              <a:rPr lang="en-US" sz="5600" dirty="0"/>
              <a:t>(label="Save")  </a:t>
            </a:r>
          </a:p>
          <a:p>
            <a:pPr marL="0" indent="0">
              <a:buNone/>
            </a:pPr>
            <a:r>
              <a:rPr lang="en-US" sz="5600" dirty="0" err="1"/>
              <a:t>file.add_command</a:t>
            </a:r>
            <a:r>
              <a:rPr lang="en-US" sz="5600" dirty="0"/>
              <a:t>(label="Save as...")  </a:t>
            </a:r>
          </a:p>
          <a:p>
            <a:pPr marL="0" indent="0">
              <a:buNone/>
            </a:pPr>
            <a:r>
              <a:rPr lang="en-US" sz="5600" dirty="0" err="1"/>
              <a:t>file.add_command</a:t>
            </a:r>
            <a:r>
              <a:rPr lang="en-US" sz="5600" dirty="0"/>
              <a:t>(label="Close")  </a:t>
            </a:r>
          </a:p>
          <a:p>
            <a:pPr marL="0" indent="0">
              <a:buNone/>
            </a:pPr>
            <a:r>
              <a:rPr lang="en-US" sz="5600" dirty="0"/>
              <a:t>  </a:t>
            </a:r>
          </a:p>
          <a:p>
            <a:pPr marL="0" indent="0">
              <a:buNone/>
            </a:pPr>
            <a:r>
              <a:rPr lang="en-US" sz="5600" dirty="0" err="1"/>
              <a:t>file.add_separator</a:t>
            </a:r>
            <a:r>
              <a:rPr lang="en-US" sz="5600" dirty="0"/>
              <a:t>()  </a:t>
            </a:r>
          </a:p>
          <a:p>
            <a:pPr marL="0" indent="0">
              <a:buNone/>
            </a:pPr>
            <a:r>
              <a:rPr lang="en-US" sz="5600" dirty="0" err="1" smtClean="0"/>
              <a:t>file.add_command</a:t>
            </a:r>
            <a:r>
              <a:rPr lang="en-US" sz="5600" dirty="0" smtClean="0"/>
              <a:t>(label</a:t>
            </a:r>
            <a:r>
              <a:rPr lang="en-US" sz="5600" dirty="0"/>
              <a:t>="Exit", command=</a:t>
            </a:r>
            <a:r>
              <a:rPr lang="en-US" sz="5600" dirty="0" err="1"/>
              <a:t>top.quit</a:t>
            </a:r>
            <a:r>
              <a:rPr lang="en-US" sz="5600" dirty="0"/>
              <a:t>)  </a:t>
            </a:r>
          </a:p>
          <a:p>
            <a:pPr marL="0" indent="0">
              <a:buNone/>
            </a:pPr>
            <a:r>
              <a:rPr lang="en-US" sz="5600" dirty="0"/>
              <a:t>  </a:t>
            </a:r>
          </a:p>
          <a:p>
            <a:pPr marL="0" indent="0">
              <a:buNone/>
            </a:pPr>
            <a:r>
              <a:rPr lang="en-US" sz="5600" dirty="0" err="1"/>
              <a:t>menubar.add_cascade</a:t>
            </a:r>
            <a:r>
              <a:rPr lang="en-US" sz="5600" dirty="0"/>
              <a:t>(label="File", menu=file)  </a:t>
            </a:r>
          </a:p>
          <a:p>
            <a:pPr marL="0" indent="0">
              <a:buNone/>
            </a:pPr>
            <a:r>
              <a:rPr lang="en-US" sz="5600" dirty="0"/>
              <a:t>edit = Menu(</a:t>
            </a:r>
            <a:r>
              <a:rPr lang="en-US" sz="5600" dirty="0" err="1"/>
              <a:t>menubar</a:t>
            </a:r>
            <a:r>
              <a:rPr lang="en-US" sz="5600" dirty="0"/>
              <a:t>, </a:t>
            </a:r>
            <a:r>
              <a:rPr lang="en-US" sz="5600" dirty="0" err="1"/>
              <a:t>tearoff</a:t>
            </a:r>
            <a:r>
              <a:rPr lang="en-US" sz="5600" dirty="0"/>
              <a:t>=0)  </a:t>
            </a:r>
          </a:p>
          <a:p>
            <a:pPr marL="0" indent="0">
              <a:buNone/>
            </a:pPr>
            <a:r>
              <a:rPr lang="en-US" sz="5600" dirty="0" err="1"/>
              <a:t>edit.add_command</a:t>
            </a:r>
            <a:r>
              <a:rPr lang="en-US" sz="5600" dirty="0"/>
              <a:t>(label="Undo")  </a:t>
            </a:r>
          </a:p>
          <a:p>
            <a:pPr marL="0" indent="0">
              <a:buNone/>
            </a:pPr>
            <a:r>
              <a:rPr lang="en-US" sz="5600" dirty="0" err="1" smtClean="0"/>
              <a:t>edit.add_separator</a:t>
            </a:r>
            <a:r>
              <a:rPr lang="en-US" sz="5600" dirty="0"/>
              <a:t>()  </a:t>
            </a:r>
          </a:p>
          <a:p>
            <a:pPr marL="0" indent="0">
              <a:buNone/>
            </a:pPr>
            <a:r>
              <a:rPr lang="en-US" sz="5600" dirty="0" err="1" smtClean="0"/>
              <a:t>edit.add_command</a:t>
            </a:r>
            <a:r>
              <a:rPr lang="en-US" sz="5600" dirty="0" smtClean="0"/>
              <a:t>(label</a:t>
            </a:r>
            <a:r>
              <a:rPr lang="en-US" sz="5600" dirty="0"/>
              <a:t>="Cut")  </a:t>
            </a:r>
          </a:p>
          <a:p>
            <a:pPr marL="0" indent="0">
              <a:buNone/>
            </a:pPr>
            <a:r>
              <a:rPr lang="en-US" sz="5600" dirty="0" err="1"/>
              <a:t>edit.add_command</a:t>
            </a:r>
            <a:r>
              <a:rPr lang="en-US" sz="5600" dirty="0"/>
              <a:t>(label="Copy")  </a:t>
            </a:r>
          </a:p>
          <a:p>
            <a:pPr marL="0" indent="0">
              <a:buNone/>
            </a:pPr>
            <a:r>
              <a:rPr lang="en-US" sz="5600" dirty="0" err="1"/>
              <a:t>edit.add_command</a:t>
            </a:r>
            <a:r>
              <a:rPr lang="en-US" sz="5600" dirty="0"/>
              <a:t>(label="Paste")  </a:t>
            </a:r>
          </a:p>
          <a:p>
            <a:pPr marL="0" indent="0">
              <a:buNone/>
            </a:pPr>
            <a:r>
              <a:rPr lang="en-US" sz="5600" dirty="0" err="1"/>
              <a:t>edit.add_command</a:t>
            </a:r>
            <a:r>
              <a:rPr lang="en-US" sz="5600" dirty="0"/>
              <a:t>(label="Delete")  </a:t>
            </a:r>
          </a:p>
          <a:p>
            <a:pPr marL="0" indent="0">
              <a:buNone/>
            </a:pPr>
            <a:r>
              <a:rPr lang="en-US" sz="5600" dirty="0" err="1"/>
              <a:t>edit.add_command</a:t>
            </a:r>
            <a:r>
              <a:rPr lang="en-US" sz="5600" dirty="0"/>
              <a:t>(label="Select All")  </a:t>
            </a:r>
          </a:p>
          <a:p>
            <a:pPr marL="0" indent="0">
              <a:buNone/>
            </a:pPr>
            <a:r>
              <a:rPr lang="en-US" sz="5600" dirty="0"/>
              <a:t>  </a:t>
            </a:r>
          </a:p>
          <a:p>
            <a:pPr marL="0" indent="0">
              <a:buNone/>
            </a:pPr>
            <a:r>
              <a:rPr lang="en-US" sz="5600" dirty="0" err="1"/>
              <a:t>menubar.add_cascade</a:t>
            </a:r>
            <a:r>
              <a:rPr lang="en-US" sz="5600" dirty="0"/>
              <a:t>(label="Edit", menu=edit)  </a:t>
            </a:r>
          </a:p>
          <a:p>
            <a:pPr marL="0" indent="0">
              <a:buNone/>
            </a:pPr>
            <a:r>
              <a:rPr lang="en-US" sz="5600" dirty="0"/>
              <a:t>help = Menu(</a:t>
            </a:r>
            <a:r>
              <a:rPr lang="en-US" sz="5600" dirty="0" err="1"/>
              <a:t>menubar</a:t>
            </a:r>
            <a:r>
              <a:rPr lang="en-US" sz="5600" dirty="0"/>
              <a:t>, </a:t>
            </a:r>
            <a:r>
              <a:rPr lang="en-US" sz="5600" dirty="0" err="1"/>
              <a:t>tearoff</a:t>
            </a:r>
            <a:r>
              <a:rPr lang="en-US" sz="5600" dirty="0"/>
              <a:t>=0)  </a:t>
            </a:r>
          </a:p>
          <a:p>
            <a:pPr marL="0" indent="0">
              <a:buNone/>
            </a:pPr>
            <a:r>
              <a:rPr lang="en-US" sz="5600" dirty="0" err="1"/>
              <a:t>help.add_command</a:t>
            </a:r>
            <a:r>
              <a:rPr lang="en-US" sz="5600" dirty="0"/>
              <a:t>(label="About")  </a:t>
            </a:r>
          </a:p>
          <a:p>
            <a:pPr marL="0" indent="0">
              <a:buNone/>
            </a:pPr>
            <a:r>
              <a:rPr lang="en-US" sz="5600" dirty="0" err="1"/>
              <a:t>menubar.add_cascade</a:t>
            </a:r>
            <a:r>
              <a:rPr lang="en-US" sz="5600" dirty="0"/>
              <a:t>(label="Help", menu=help)  </a:t>
            </a:r>
          </a:p>
          <a:p>
            <a:pPr marL="0" indent="0">
              <a:buNone/>
            </a:pPr>
            <a:r>
              <a:rPr lang="en-US" sz="5600" dirty="0" err="1"/>
              <a:t>top.config</a:t>
            </a:r>
            <a:r>
              <a:rPr lang="en-US" sz="5600" dirty="0"/>
              <a:t>(menu=</a:t>
            </a:r>
            <a:r>
              <a:rPr lang="en-US" sz="5600" dirty="0" err="1"/>
              <a:t>menubar</a:t>
            </a:r>
            <a:r>
              <a:rPr lang="en-US" sz="5600" dirty="0"/>
              <a:t>)  </a:t>
            </a:r>
          </a:p>
          <a:p>
            <a:pPr marL="0" indent="0">
              <a:buNone/>
            </a:pPr>
            <a:r>
              <a:rPr lang="en-US" sz="5600" dirty="0"/>
              <a:t>  </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7299098"/>
      </p:ext>
    </p:extLst>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8473" y="1935163"/>
            <a:ext cx="4007054"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75926141"/>
      </p:ext>
    </p:extLst>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819912"/>
          </a:xfrm>
        </p:spPr>
        <p:txBody>
          <a:bodyPr>
            <a:normAutofit fontScale="90000"/>
          </a:bodyPr>
          <a:lstStyle/>
          <a:p>
            <a:r>
              <a:rPr lang="en-US" dirty="0" smtClean="0"/>
              <a:t/>
            </a:r>
            <a:br>
              <a:rPr lang="en-US" dirty="0" smtClean="0"/>
            </a:br>
            <a:r>
              <a:rPr lang="en-US" dirty="0"/>
              <a:t/>
            </a:r>
            <a:br>
              <a:rPr lang="en-US" dirty="0"/>
            </a:br>
            <a:r>
              <a:rPr lang="en-US" dirty="0" smtClean="0"/>
              <a:t/>
            </a:r>
            <a:br>
              <a:rPr lang="en-US" dirty="0" smtClean="0"/>
            </a:br>
            <a:r>
              <a:rPr lang="en-US" dirty="0" smtClean="0"/>
              <a:t>Python </a:t>
            </a:r>
            <a:r>
              <a:rPr lang="en-US" dirty="0" err="1"/>
              <a:t>Tkinter</a:t>
            </a:r>
            <a:r>
              <a:rPr lang="en-US" dirty="0"/>
              <a:t> Scale</a:t>
            </a:r>
            <a:br>
              <a:rPr lang="en-US" dirty="0"/>
            </a:br>
            <a:endParaRPr lang="en-US" dirty="0"/>
          </a:p>
        </p:txBody>
      </p:sp>
      <p:sp>
        <p:nvSpPr>
          <p:cNvPr id="3" name="Content Placeholder 2"/>
          <p:cNvSpPr>
            <a:spLocks noGrp="1"/>
          </p:cNvSpPr>
          <p:nvPr>
            <p:ph idx="1"/>
          </p:nvPr>
        </p:nvSpPr>
        <p:spPr>
          <a:xfrm>
            <a:off x="533400" y="1066800"/>
            <a:ext cx="8229600" cy="4389120"/>
          </a:xfrm>
        </p:spPr>
        <p:txBody>
          <a:bodyPr>
            <a:normAutofit/>
          </a:bodyPr>
          <a:lstStyle/>
          <a:p>
            <a:r>
              <a:rPr lang="en-US" dirty="0" smtClean="0"/>
              <a:t>The </a:t>
            </a:r>
            <a:r>
              <a:rPr lang="en-US" dirty="0"/>
              <a:t>Scale widget is used to implement the graphical slider to the python application so that the user can slide through the range of values shown on the slider and select the one among them.</a:t>
            </a:r>
          </a:p>
          <a:p>
            <a:r>
              <a:rPr lang="en-US" dirty="0"/>
              <a:t>We can control the minimum and maximum values along with the resolution of the scale. It provides an alternative to the Entry widget when the user is forced to select only one value from the given range of values.</a:t>
            </a:r>
          </a:p>
          <a:p>
            <a:pPr marL="0" indent="0">
              <a:buNone/>
            </a:pPr>
            <a:r>
              <a:rPr lang="en-US" dirty="0" smtClean="0"/>
              <a:t>Syntax:</a:t>
            </a:r>
            <a:endParaRPr lang="en-US" dirty="0"/>
          </a:p>
          <a:p>
            <a:pPr marL="0" indent="0">
              <a:buNone/>
            </a:pPr>
            <a:r>
              <a:rPr lang="en-US" dirty="0"/>
              <a:t>w = Scale(top, options)   </a:t>
            </a:r>
          </a:p>
          <a:p>
            <a:pPr marL="0" indent="0">
              <a:buNone/>
            </a:pPr>
            <a:endParaRPr lang="en-US" dirty="0"/>
          </a:p>
        </p:txBody>
      </p:sp>
    </p:spTree>
    <p:extLst>
      <p:ext uri="{BB962C8B-B14F-4D97-AF65-F5344CB8AC3E}">
        <p14:creationId xmlns:p14="http://schemas.microsoft.com/office/powerpoint/2010/main" val="1317076248"/>
      </p:ext>
    </p:extLst>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35868" y="1935163"/>
            <a:ext cx="5272263"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58952640"/>
      </p:ext>
    </p:extLst>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83177" y="1935163"/>
            <a:ext cx="7177645"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67124056"/>
      </p:ext>
    </p:extLst>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219200"/>
            <a:ext cx="8229600" cy="4389120"/>
          </a:xfrm>
        </p:spPr>
        <p:txBody>
          <a:bodyPr>
            <a:normAutofit fontScale="77500" lnSpcReduction="20000"/>
          </a:bodyPr>
          <a:lstStyle/>
          <a:p>
            <a:pPr marL="0" indent="0">
              <a:buNone/>
            </a:pPr>
            <a:r>
              <a:rPr lang="en-US" dirty="0"/>
              <a:t>from </a:t>
            </a:r>
            <a:r>
              <a:rPr lang="en-US" dirty="0" err="1"/>
              <a:t>tkinter</a:t>
            </a:r>
            <a:r>
              <a:rPr lang="en-US" dirty="0"/>
              <a:t> import *  </a:t>
            </a:r>
          </a:p>
          <a:p>
            <a:pPr marL="0" indent="0">
              <a:buNone/>
            </a:pPr>
            <a:r>
              <a:rPr lang="en-US" dirty="0" err="1"/>
              <a:t>def</a:t>
            </a:r>
            <a:r>
              <a:rPr lang="en-US" dirty="0"/>
              <a:t> select():  </a:t>
            </a:r>
          </a:p>
          <a:p>
            <a:pPr marL="0" indent="0">
              <a:buNone/>
            </a:pPr>
            <a:r>
              <a:rPr lang="en-US" dirty="0"/>
              <a:t>   </a:t>
            </a:r>
            <a:r>
              <a:rPr lang="en-US" dirty="0" err="1"/>
              <a:t>sel</a:t>
            </a:r>
            <a:r>
              <a:rPr lang="en-US" dirty="0"/>
              <a:t> = "Value = " + </a:t>
            </a:r>
            <a:r>
              <a:rPr lang="en-US" dirty="0" err="1"/>
              <a:t>str</a:t>
            </a:r>
            <a:r>
              <a:rPr lang="en-US" dirty="0"/>
              <a:t>(</a:t>
            </a:r>
            <a:r>
              <a:rPr lang="en-US" dirty="0" err="1"/>
              <a:t>v.get</a:t>
            </a:r>
            <a:r>
              <a:rPr lang="en-US" dirty="0"/>
              <a:t>())  </a:t>
            </a:r>
          </a:p>
          <a:p>
            <a:pPr marL="0" indent="0">
              <a:buNone/>
            </a:pPr>
            <a:r>
              <a:rPr lang="en-US" dirty="0"/>
              <a:t>   </a:t>
            </a:r>
            <a:r>
              <a:rPr lang="en-US" dirty="0" err="1"/>
              <a:t>label.config</a:t>
            </a:r>
            <a:r>
              <a:rPr lang="en-US" dirty="0"/>
              <a:t>(text = </a:t>
            </a:r>
            <a:r>
              <a:rPr lang="en-US" dirty="0" err="1"/>
              <a:t>sel</a:t>
            </a:r>
            <a:r>
              <a:rPr lang="en-US" dirty="0"/>
              <a:t>)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a:t>v = </a:t>
            </a:r>
            <a:r>
              <a:rPr lang="en-US" dirty="0" err="1"/>
              <a:t>DoubleVar</a:t>
            </a:r>
            <a:r>
              <a:rPr lang="en-US" dirty="0"/>
              <a:t>()  </a:t>
            </a:r>
          </a:p>
          <a:p>
            <a:pPr marL="0" indent="0">
              <a:buNone/>
            </a:pPr>
            <a:r>
              <a:rPr lang="en-US" dirty="0"/>
              <a:t>scale = Scale( top, variable = v, from_ = 1, to = 50, orient = HORIZONTAL)  </a:t>
            </a:r>
          </a:p>
          <a:p>
            <a:pPr marL="0" indent="0">
              <a:buNone/>
            </a:pPr>
            <a:r>
              <a:rPr lang="en-US" dirty="0" err="1"/>
              <a:t>scale.pack</a:t>
            </a:r>
            <a:r>
              <a:rPr lang="en-US" dirty="0"/>
              <a:t>(anchor=CENTER)  </a:t>
            </a:r>
          </a:p>
          <a:p>
            <a:pPr marL="0" indent="0">
              <a:buNone/>
            </a:pPr>
            <a:r>
              <a:rPr lang="en-US" dirty="0" err="1"/>
              <a:t>btn</a:t>
            </a:r>
            <a:r>
              <a:rPr lang="en-US" dirty="0"/>
              <a:t> = Button(top, text="Value", command=select)  </a:t>
            </a:r>
          </a:p>
          <a:p>
            <a:pPr marL="0" indent="0">
              <a:buNone/>
            </a:pPr>
            <a:r>
              <a:rPr lang="en-US" dirty="0" err="1"/>
              <a:t>btn.pack</a:t>
            </a:r>
            <a:r>
              <a:rPr lang="en-US" dirty="0"/>
              <a:t>(anchor=CENTER)  </a:t>
            </a:r>
          </a:p>
          <a:p>
            <a:pPr marL="0" indent="0">
              <a:buNone/>
            </a:pPr>
            <a:r>
              <a:rPr lang="en-US" dirty="0"/>
              <a:t>label = Label(top)  </a:t>
            </a:r>
          </a:p>
          <a:p>
            <a:pPr marL="0" indent="0">
              <a:buNone/>
            </a:pPr>
            <a:r>
              <a:rPr lang="en-US" dirty="0" err="1"/>
              <a:t>label.pack</a:t>
            </a:r>
            <a:r>
              <a:rPr lang="en-US" dirty="0"/>
              <a:t>()  </a:t>
            </a:r>
          </a:p>
          <a:p>
            <a:pPr marL="0" indent="0">
              <a:buNone/>
            </a:pPr>
            <a:r>
              <a:rPr lang="en-US" dirty="0"/>
              <a:t> </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91000" y="990600"/>
            <a:ext cx="477996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7080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normAutofit/>
          </a:bodyPr>
          <a:lstStyle/>
          <a:p>
            <a:r>
              <a:rPr lang="en-US" dirty="0" smtClean="0">
                <a:latin typeface="Algerian" pitchFamily="82" charset="0"/>
              </a:rPr>
              <a:t>Type conversion</a:t>
            </a:r>
            <a:endParaRPr lang="en-US" dirty="0">
              <a:latin typeface="Algerian" pitchFamily="82" charset="0"/>
            </a:endParaRPr>
          </a:p>
        </p:txBody>
      </p:sp>
      <p:sp>
        <p:nvSpPr>
          <p:cNvPr id="3" name="Content Placeholder 2"/>
          <p:cNvSpPr>
            <a:spLocks noGrp="1"/>
          </p:cNvSpPr>
          <p:nvPr>
            <p:ph idx="1"/>
          </p:nvPr>
        </p:nvSpPr>
        <p:spPr>
          <a:xfrm>
            <a:off x="457200" y="1447800"/>
            <a:ext cx="8229600" cy="4389120"/>
          </a:xfrm>
        </p:spPr>
        <p:txBody>
          <a:bodyPr>
            <a:normAutofit fontScale="62500" lnSpcReduction="20000"/>
          </a:bodyPr>
          <a:lstStyle/>
          <a:p>
            <a:r>
              <a:rPr lang="en-US" dirty="0" smtClean="0"/>
              <a:t>x = 17    # </a:t>
            </a:r>
            <a:r>
              <a:rPr lang="en-US" dirty="0" err="1" smtClean="0"/>
              <a:t>int</a:t>
            </a:r>
            <a:r>
              <a:rPr lang="en-US" dirty="0" smtClean="0"/>
              <a:t/>
            </a:r>
            <a:br>
              <a:rPr lang="en-US" dirty="0" smtClean="0"/>
            </a:br>
            <a:r>
              <a:rPr lang="en-US" dirty="0" smtClean="0"/>
              <a:t>y = 2.8  # float</a:t>
            </a:r>
            <a:br>
              <a:rPr lang="en-US" dirty="0" smtClean="0"/>
            </a:br>
            <a:r>
              <a:rPr lang="en-US" dirty="0" smtClean="0"/>
              <a:t>z = 1j   # complex</a:t>
            </a:r>
            <a:br>
              <a:rPr lang="en-US" dirty="0" smtClean="0"/>
            </a:br>
            <a:r>
              <a:rPr lang="en-US" dirty="0" smtClean="0"/>
              <a:t/>
            </a:r>
            <a:br>
              <a:rPr lang="en-US" dirty="0" smtClean="0"/>
            </a:br>
            <a:r>
              <a:rPr lang="en-US" dirty="0" smtClean="0"/>
              <a:t>#convert from </a:t>
            </a:r>
            <a:r>
              <a:rPr lang="en-US" dirty="0" err="1" smtClean="0"/>
              <a:t>int</a:t>
            </a:r>
            <a:r>
              <a:rPr lang="en-US" dirty="0" smtClean="0"/>
              <a:t> to float:</a:t>
            </a:r>
            <a:br>
              <a:rPr lang="en-US" dirty="0" smtClean="0"/>
            </a:br>
            <a:r>
              <a:rPr lang="en-US" dirty="0" smtClean="0"/>
              <a:t>a = float(x)</a:t>
            </a:r>
            <a:br>
              <a:rPr lang="en-US" dirty="0" smtClean="0"/>
            </a:br>
            <a:r>
              <a:rPr lang="en-US" dirty="0" smtClean="0"/>
              <a:t/>
            </a:r>
            <a:br>
              <a:rPr lang="en-US" dirty="0" smtClean="0"/>
            </a:br>
            <a:r>
              <a:rPr lang="en-US" dirty="0" smtClean="0"/>
              <a:t>#convert from float to </a:t>
            </a:r>
            <a:r>
              <a:rPr lang="en-US" dirty="0" err="1" smtClean="0"/>
              <a:t>int</a:t>
            </a:r>
            <a:r>
              <a:rPr lang="en-US" dirty="0" smtClean="0"/>
              <a:t>:</a:t>
            </a:r>
            <a:br>
              <a:rPr lang="en-US" dirty="0" smtClean="0"/>
            </a:br>
            <a:r>
              <a:rPr lang="en-US" dirty="0" smtClean="0"/>
              <a:t>b = </a:t>
            </a:r>
            <a:r>
              <a:rPr lang="en-US" dirty="0" err="1" smtClean="0"/>
              <a:t>int</a:t>
            </a:r>
            <a:r>
              <a:rPr lang="en-US" dirty="0" smtClean="0"/>
              <a:t>(y)</a:t>
            </a:r>
            <a:br>
              <a:rPr lang="en-US" dirty="0" smtClean="0"/>
            </a:br>
            <a:r>
              <a:rPr lang="en-US" dirty="0" smtClean="0"/>
              <a:t/>
            </a:r>
            <a:br>
              <a:rPr lang="en-US" dirty="0" smtClean="0"/>
            </a:br>
            <a:r>
              <a:rPr lang="en-US" dirty="0" smtClean="0"/>
              <a:t>#convert from </a:t>
            </a:r>
            <a:r>
              <a:rPr lang="en-US" dirty="0" err="1" smtClean="0"/>
              <a:t>int</a:t>
            </a:r>
            <a:r>
              <a:rPr lang="en-US" dirty="0" smtClean="0"/>
              <a:t> to complex:</a:t>
            </a:r>
            <a:br>
              <a:rPr lang="en-US" dirty="0" smtClean="0"/>
            </a:br>
            <a:r>
              <a:rPr lang="en-US" dirty="0" smtClean="0"/>
              <a:t>c = complex(x)</a:t>
            </a:r>
            <a:br>
              <a:rPr lang="en-US" dirty="0" smtClean="0"/>
            </a:br>
            <a:r>
              <a:rPr lang="en-US" dirty="0" smtClean="0"/>
              <a:t/>
            </a:r>
            <a:br>
              <a:rPr lang="en-US" dirty="0" smtClean="0"/>
            </a:br>
            <a:r>
              <a:rPr lang="en-US" dirty="0" smtClean="0"/>
              <a:t>print(a)</a:t>
            </a:r>
            <a:br>
              <a:rPr lang="en-US" dirty="0" smtClean="0"/>
            </a:br>
            <a:r>
              <a:rPr lang="en-US" dirty="0" smtClean="0"/>
              <a:t>print(b)</a:t>
            </a:r>
            <a:br>
              <a:rPr lang="en-US" dirty="0" smtClean="0"/>
            </a:br>
            <a:r>
              <a:rPr lang="en-US" dirty="0" smtClean="0"/>
              <a:t>print(c)</a:t>
            </a:r>
            <a:br>
              <a:rPr lang="en-US" dirty="0" smtClean="0"/>
            </a:br>
            <a:r>
              <a:rPr lang="en-US" dirty="0" smtClean="0"/>
              <a:t/>
            </a:r>
            <a:br>
              <a:rPr lang="en-US" dirty="0" smtClean="0"/>
            </a:br>
            <a:r>
              <a:rPr lang="en-US" dirty="0" smtClean="0"/>
              <a:t>print(type(a))</a:t>
            </a:r>
            <a:br>
              <a:rPr lang="en-US" dirty="0" smtClean="0"/>
            </a:br>
            <a:r>
              <a:rPr lang="en-US" dirty="0" smtClean="0"/>
              <a:t>print(type(b))</a:t>
            </a:r>
            <a:br>
              <a:rPr lang="en-US" dirty="0" smtClean="0"/>
            </a:br>
            <a:r>
              <a:rPr lang="en-US" dirty="0" smtClean="0"/>
              <a:t>print(type(c))</a:t>
            </a:r>
          </a:p>
          <a:p>
            <a:r>
              <a:rPr lang="en-US" dirty="0" smtClean="0"/>
              <a:t>Note: we can’t convert complex into another type</a:t>
            </a:r>
          </a:p>
        </p:txBody>
      </p:sp>
    </p:spTree>
    <p:extLst>
      <p:ext uri="{BB962C8B-B14F-4D97-AF65-F5344CB8AC3E}">
        <p14:creationId xmlns:p14="http://schemas.microsoft.com/office/powerpoint/2010/main" val="163975928"/>
      </p:ext>
    </p:extLst>
  </p:cSld>
  <p:clrMapOvr>
    <a:masterClrMapping/>
  </p:clrMapOvr>
  <p:timing>
    <p:tnLst>
      <p:par>
        <p:cTn id="1" dur="indefinite" restart="never" nodeType="tmRoot"/>
      </p:par>
    </p:tnLst>
  </p:timing>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1143000"/>
          </a:xfrm>
        </p:spPr>
        <p:txBody>
          <a:bodyPr>
            <a:normAutofit fontScale="90000"/>
          </a:bodyPr>
          <a:lstStyle/>
          <a:p>
            <a:r>
              <a:rPr lang="en-US" dirty="0"/>
              <a:t>Python </a:t>
            </a:r>
            <a:r>
              <a:rPr lang="en-US" dirty="0" err="1"/>
              <a:t>Tkinter</a:t>
            </a:r>
            <a:r>
              <a:rPr lang="en-US" dirty="0"/>
              <a:t> </a:t>
            </a:r>
            <a:r>
              <a:rPr lang="en-US" dirty="0" smtClean="0"/>
              <a:t>Scrollbar:</a:t>
            </a:r>
            <a:r>
              <a:rPr lang="en-US" dirty="0"/>
              <a:t/>
            </a:r>
            <a:br>
              <a:rPr lang="en-US" dirty="0"/>
            </a:br>
            <a:endParaRPr lang="en-US" dirty="0"/>
          </a:p>
        </p:txBody>
      </p:sp>
      <p:sp>
        <p:nvSpPr>
          <p:cNvPr id="3" name="Content Placeholder 2"/>
          <p:cNvSpPr>
            <a:spLocks noGrp="1"/>
          </p:cNvSpPr>
          <p:nvPr>
            <p:ph idx="1"/>
          </p:nvPr>
        </p:nvSpPr>
        <p:spPr>
          <a:xfrm>
            <a:off x="381000" y="914400"/>
            <a:ext cx="8229600" cy="4389120"/>
          </a:xfrm>
        </p:spPr>
        <p:txBody>
          <a:bodyPr/>
          <a:lstStyle/>
          <a:p>
            <a:r>
              <a:rPr lang="en-US" dirty="0" smtClean="0"/>
              <a:t>The </a:t>
            </a:r>
            <a:r>
              <a:rPr lang="en-US" dirty="0"/>
              <a:t>scrollbar widget is used to scroll down the content of the other widgets like </a:t>
            </a:r>
            <a:r>
              <a:rPr lang="en-US" dirty="0" err="1"/>
              <a:t>listbox</a:t>
            </a:r>
            <a:r>
              <a:rPr lang="en-US" dirty="0"/>
              <a:t>, text, and canvas. However, we can also create the horizontal scrollbars to the Entry widget.</a:t>
            </a:r>
          </a:p>
          <a:p>
            <a:r>
              <a:rPr lang="en-US" dirty="0"/>
              <a:t>The syntax to use the Scrollbar widget is given below.</a:t>
            </a:r>
          </a:p>
          <a:p>
            <a:pPr marL="0" indent="0">
              <a:buNone/>
            </a:pPr>
            <a:r>
              <a:rPr lang="en-US" dirty="0" smtClean="0"/>
              <a:t>Syntax:</a:t>
            </a:r>
            <a:endParaRPr lang="en-US" dirty="0"/>
          </a:p>
          <a:p>
            <a:pPr marL="0" indent="0">
              <a:buNone/>
            </a:pPr>
            <a:r>
              <a:rPr lang="en-US" dirty="0" smtClean="0"/>
              <a:t>   w</a:t>
            </a:r>
            <a:r>
              <a:rPr lang="en-US" dirty="0"/>
              <a:t> = Scrollbar(top, options)   </a:t>
            </a:r>
          </a:p>
          <a:p>
            <a:pPr marL="0" indent="0">
              <a:buNone/>
            </a:pPr>
            <a:endParaRPr lang="en-US" dirty="0"/>
          </a:p>
        </p:txBody>
      </p:sp>
    </p:spTree>
    <p:extLst>
      <p:ext uri="{BB962C8B-B14F-4D97-AF65-F5344CB8AC3E}">
        <p14:creationId xmlns:p14="http://schemas.microsoft.com/office/powerpoint/2010/main" val="1065661577"/>
      </p:ext>
    </p:extLst>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609600" y="1219200"/>
            <a:ext cx="8229600" cy="4389120"/>
          </a:xfrm>
        </p:spPr>
        <p:txBody>
          <a:bodyPr>
            <a:normAutofit lnSpcReduction="1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a:t>
            </a:r>
          </a:p>
          <a:p>
            <a:pPr marL="0" indent="0">
              <a:buNone/>
            </a:pPr>
            <a:r>
              <a:rPr lang="en-US" dirty="0" err="1"/>
              <a:t>top.geometry</a:t>
            </a:r>
            <a:r>
              <a:rPr lang="en-US" dirty="0"/>
              <a:t>("500x500")  </a:t>
            </a:r>
          </a:p>
          <a:p>
            <a:pPr marL="0" indent="0">
              <a:buNone/>
            </a:pPr>
            <a:r>
              <a:rPr lang="en-US" dirty="0" err="1"/>
              <a:t>sb</a:t>
            </a:r>
            <a:r>
              <a:rPr lang="en-US" dirty="0"/>
              <a:t> = Scrollbar(top)  </a:t>
            </a:r>
          </a:p>
          <a:p>
            <a:pPr marL="0" indent="0">
              <a:buNone/>
            </a:pPr>
            <a:r>
              <a:rPr lang="en-US" dirty="0" err="1"/>
              <a:t>sb.pack</a:t>
            </a:r>
            <a:r>
              <a:rPr lang="en-US" dirty="0"/>
              <a:t>(side = RIGHT, fill = Y)  </a:t>
            </a:r>
          </a:p>
          <a:p>
            <a:pPr marL="0" indent="0">
              <a:buNone/>
            </a:pPr>
            <a:r>
              <a:rPr lang="en-US" dirty="0" err="1"/>
              <a:t>mylist</a:t>
            </a:r>
            <a:r>
              <a:rPr lang="en-US" dirty="0"/>
              <a:t> = </a:t>
            </a:r>
            <a:r>
              <a:rPr lang="en-US" dirty="0" err="1"/>
              <a:t>Listbox</a:t>
            </a:r>
            <a:r>
              <a:rPr lang="en-US" dirty="0"/>
              <a:t>(top, </a:t>
            </a:r>
            <a:r>
              <a:rPr lang="en-US" dirty="0" err="1"/>
              <a:t>yscrollcommand</a:t>
            </a:r>
            <a:r>
              <a:rPr lang="en-US" dirty="0"/>
              <a:t> = </a:t>
            </a:r>
            <a:r>
              <a:rPr lang="en-US" dirty="0" err="1"/>
              <a:t>sb.set</a:t>
            </a:r>
            <a:r>
              <a:rPr lang="en-US" dirty="0"/>
              <a:t> )  </a:t>
            </a:r>
          </a:p>
          <a:p>
            <a:pPr marL="0" indent="0">
              <a:buNone/>
            </a:pPr>
            <a:r>
              <a:rPr lang="en-US" dirty="0"/>
              <a:t>for line in range(30):  </a:t>
            </a:r>
          </a:p>
          <a:p>
            <a:pPr marL="0" indent="0">
              <a:buNone/>
            </a:pPr>
            <a:r>
              <a:rPr lang="en-US" dirty="0"/>
              <a:t>    </a:t>
            </a:r>
            <a:r>
              <a:rPr lang="en-US" dirty="0" err="1"/>
              <a:t>mylist.insert</a:t>
            </a:r>
            <a:r>
              <a:rPr lang="en-US" dirty="0"/>
              <a:t>(END, "Number " + </a:t>
            </a:r>
            <a:r>
              <a:rPr lang="en-US" dirty="0" err="1"/>
              <a:t>str</a:t>
            </a:r>
            <a:r>
              <a:rPr lang="en-US" dirty="0"/>
              <a:t>(line))  </a:t>
            </a:r>
          </a:p>
          <a:p>
            <a:pPr marL="0" indent="0">
              <a:buNone/>
            </a:pPr>
            <a:r>
              <a:rPr lang="en-US" dirty="0" err="1"/>
              <a:t>mylist.pack</a:t>
            </a:r>
            <a:r>
              <a:rPr lang="en-US" dirty="0"/>
              <a:t>( side = LEFT )  </a:t>
            </a:r>
          </a:p>
          <a:p>
            <a:pPr marL="0" indent="0">
              <a:buNone/>
            </a:pPr>
            <a:r>
              <a:rPr lang="en-US" dirty="0" err="1"/>
              <a:t>sb.config</a:t>
            </a:r>
            <a:r>
              <a:rPr lang="en-US" dirty="0"/>
              <a:t>( command = </a:t>
            </a:r>
            <a:r>
              <a:rPr lang="en-US" dirty="0" err="1"/>
              <a:t>mylist.yview</a:t>
            </a:r>
            <a:r>
              <a:rPr lang="en-US" dirty="0"/>
              <a:t> ) </a:t>
            </a:r>
          </a:p>
        </p:txBody>
      </p:sp>
    </p:spTree>
    <p:extLst>
      <p:ext uri="{BB962C8B-B14F-4D97-AF65-F5344CB8AC3E}">
        <p14:creationId xmlns:p14="http://schemas.microsoft.com/office/powerpoint/2010/main" val="3026567655"/>
      </p:ext>
    </p:extLst>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38400" y="1371600"/>
            <a:ext cx="4120196"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08521306"/>
      </p:ext>
    </p:extLst>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a:t>
            </a:r>
            <a:r>
              <a:rPr lang="en-US" dirty="0" err="1"/>
              <a:t>Tkinter</a:t>
            </a:r>
            <a:r>
              <a:rPr lang="en-US" dirty="0"/>
              <a:t> </a:t>
            </a:r>
            <a:r>
              <a:rPr lang="en-US" dirty="0" smtClean="0"/>
              <a:t>Text:</a:t>
            </a:r>
            <a:r>
              <a:rPr lang="en-US" dirty="0"/>
              <a:t/>
            </a:r>
            <a:br>
              <a:rPr lang="en-US" dirty="0"/>
            </a:br>
            <a:endParaRPr lang="en-US" dirty="0"/>
          </a:p>
        </p:txBody>
      </p:sp>
      <p:sp>
        <p:nvSpPr>
          <p:cNvPr id="3" name="Content Placeholder 2"/>
          <p:cNvSpPr>
            <a:spLocks noGrp="1"/>
          </p:cNvSpPr>
          <p:nvPr>
            <p:ph idx="1"/>
          </p:nvPr>
        </p:nvSpPr>
        <p:spPr>
          <a:xfrm>
            <a:off x="533400" y="1219200"/>
            <a:ext cx="8229600" cy="4389120"/>
          </a:xfrm>
        </p:spPr>
        <p:txBody>
          <a:bodyPr>
            <a:normAutofit fontScale="92500"/>
          </a:bodyPr>
          <a:lstStyle/>
          <a:p>
            <a:r>
              <a:rPr lang="en-US" dirty="0" smtClean="0"/>
              <a:t>The </a:t>
            </a:r>
            <a:r>
              <a:rPr lang="en-US" dirty="0"/>
              <a:t>Text widget is used to show the text data on the Python application. However, </a:t>
            </a:r>
            <a:r>
              <a:rPr lang="en-US" dirty="0" err="1"/>
              <a:t>Tkinter</a:t>
            </a:r>
            <a:r>
              <a:rPr lang="en-US" dirty="0"/>
              <a:t> provides us the Entry widget which is used to implement the single line text box.</a:t>
            </a:r>
          </a:p>
          <a:p>
            <a:r>
              <a:rPr lang="en-US" dirty="0"/>
              <a:t>The Text widget is used to display the multi-line formatted text with various styles and attributes. The Text widget is mostly used to provide the text editor to the user.</a:t>
            </a:r>
          </a:p>
          <a:p>
            <a:r>
              <a:rPr lang="en-US" dirty="0"/>
              <a:t>The Text widget also facilitates us to use the marks and tabs to locate the specific sections of the Text. We can also use the windows and images with the Text as it can also be used to display the formatted text.</a:t>
            </a:r>
          </a:p>
          <a:p>
            <a:pPr marL="0" indent="0">
              <a:buNone/>
            </a:pPr>
            <a:endParaRPr lang="en-US" dirty="0"/>
          </a:p>
        </p:txBody>
      </p:sp>
    </p:spTree>
    <p:extLst>
      <p:ext uri="{BB962C8B-B14F-4D97-AF65-F5344CB8AC3E}">
        <p14:creationId xmlns:p14="http://schemas.microsoft.com/office/powerpoint/2010/main" val="1322239080"/>
      </p:ext>
    </p:extLst>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3058463"/>
            <a:ext cx="8229600" cy="2142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8883680"/>
      </p:ext>
    </p:extLst>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77500" lnSpcReduction="2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a:t>text = Text(top)  </a:t>
            </a:r>
          </a:p>
          <a:p>
            <a:pPr marL="0" indent="0">
              <a:buNone/>
            </a:pPr>
            <a:r>
              <a:rPr lang="en-US" dirty="0" err="1"/>
              <a:t>text.insert</a:t>
            </a:r>
            <a:r>
              <a:rPr lang="en-US" dirty="0"/>
              <a:t>(INSERT, "welcome to </a:t>
            </a:r>
            <a:r>
              <a:rPr lang="en-US" dirty="0" err="1"/>
              <a:t>livwire</a:t>
            </a:r>
            <a:r>
              <a:rPr lang="en-US" dirty="0"/>
              <a:t>!!!")  </a:t>
            </a:r>
          </a:p>
          <a:p>
            <a:pPr marL="0" indent="0">
              <a:buNone/>
            </a:pPr>
            <a:r>
              <a:rPr lang="en-US" dirty="0" err="1"/>
              <a:t>text.insert</a:t>
            </a:r>
            <a:r>
              <a:rPr lang="en-US" dirty="0"/>
              <a:t>(END, "Thank you.....")  </a:t>
            </a:r>
          </a:p>
          <a:p>
            <a:pPr marL="0" indent="0">
              <a:buNone/>
            </a:pPr>
            <a:r>
              <a:rPr lang="en-US" dirty="0" err="1"/>
              <a:t>text.pack</a:t>
            </a:r>
            <a:r>
              <a:rPr lang="en-US" dirty="0"/>
              <a:t>()  </a:t>
            </a:r>
          </a:p>
          <a:p>
            <a:pPr marL="0" indent="0">
              <a:buNone/>
            </a:pPr>
            <a:r>
              <a:rPr lang="en-US" dirty="0" err="1"/>
              <a:t>text.tag_add</a:t>
            </a:r>
            <a:r>
              <a:rPr lang="en-US" dirty="0"/>
              <a:t>("Write Here", "1.0", "1.21")  </a:t>
            </a:r>
          </a:p>
          <a:p>
            <a:pPr marL="0" indent="0">
              <a:buNone/>
            </a:pPr>
            <a:r>
              <a:rPr lang="en-US" dirty="0" err="1"/>
              <a:t>text.tag_add</a:t>
            </a:r>
            <a:r>
              <a:rPr lang="en-US" dirty="0"/>
              <a:t>("Click Here", "1.21", "1.36")  </a:t>
            </a:r>
          </a:p>
          <a:p>
            <a:pPr marL="0" indent="0">
              <a:buNone/>
            </a:pPr>
            <a:r>
              <a:rPr lang="en-US" dirty="0" err="1"/>
              <a:t>text.tag_config</a:t>
            </a:r>
            <a:r>
              <a:rPr lang="en-US" dirty="0"/>
              <a:t>("Write Here", background="yellow", foreground="black")  </a:t>
            </a:r>
          </a:p>
          <a:p>
            <a:pPr marL="0" indent="0">
              <a:buNone/>
            </a:pPr>
            <a:r>
              <a:rPr lang="en-US" dirty="0" err="1"/>
              <a:t>text.tag_config</a:t>
            </a:r>
            <a:r>
              <a:rPr lang="en-US" dirty="0"/>
              <a:t>("Click Here", background="pink", foreground="white")  </a:t>
            </a:r>
          </a:p>
          <a:p>
            <a:pPr marL="0" indent="0">
              <a:buNone/>
            </a:pPr>
            <a:r>
              <a:rPr lang="en-US" dirty="0"/>
              <a:t>  </a:t>
            </a:r>
          </a:p>
          <a:p>
            <a:pPr marL="0" indent="0">
              <a:buNone/>
            </a:pPr>
            <a:r>
              <a:rPr lang="en-US" dirty="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1637642691"/>
      </p:ext>
    </p:extLst>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81137" y="2110581"/>
            <a:ext cx="6181725" cy="4038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30571333"/>
      </p:ext>
    </p:extLst>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Top level:</a:t>
            </a:r>
            <a:endParaRPr lang="en-US" dirty="0"/>
          </a:p>
        </p:txBody>
      </p:sp>
      <p:sp>
        <p:nvSpPr>
          <p:cNvPr id="3" name="Content Placeholder 2"/>
          <p:cNvSpPr>
            <a:spLocks noGrp="1"/>
          </p:cNvSpPr>
          <p:nvPr>
            <p:ph idx="1"/>
          </p:nvPr>
        </p:nvSpPr>
        <p:spPr/>
        <p:txBody>
          <a:bodyPr/>
          <a:lstStyle/>
          <a:p>
            <a:r>
              <a:rPr lang="en-US" dirty="0"/>
              <a:t>The </a:t>
            </a:r>
            <a:r>
              <a:rPr lang="en-US" dirty="0" err="1"/>
              <a:t>Toplevel</a:t>
            </a:r>
            <a:r>
              <a:rPr lang="en-US" dirty="0"/>
              <a:t> widget is used to create and display the </a:t>
            </a:r>
            <a:r>
              <a:rPr lang="en-US" dirty="0" err="1"/>
              <a:t>toplevel</a:t>
            </a:r>
            <a:r>
              <a:rPr lang="en-US" dirty="0"/>
              <a:t> windows which are directly managed by the window manager. The </a:t>
            </a:r>
            <a:r>
              <a:rPr lang="en-US" dirty="0" err="1"/>
              <a:t>toplevel</a:t>
            </a:r>
            <a:r>
              <a:rPr lang="en-US" dirty="0"/>
              <a:t> widget may or may not have the parent window on the top of them.</a:t>
            </a:r>
          </a:p>
          <a:p>
            <a:r>
              <a:rPr lang="en-US" dirty="0"/>
              <a:t>The </a:t>
            </a:r>
            <a:r>
              <a:rPr lang="en-US" dirty="0" err="1"/>
              <a:t>toplevel</a:t>
            </a:r>
            <a:r>
              <a:rPr lang="en-US" dirty="0"/>
              <a:t> widget is used when a python application needs to represent some extra information, pop-up, or the group of widgets on the new window.</a:t>
            </a:r>
          </a:p>
          <a:p>
            <a:r>
              <a:rPr lang="en-US" dirty="0"/>
              <a:t>The </a:t>
            </a:r>
            <a:r>
              <a:rPr lang="en-US" dirty="0" err="1"/>
              <a:t>toplevel</a:t>
            </a:r>
            <a:r>
              <a:rPr lang="en-US" dirty="0"/>
              <a:t> windows have the title bars, borders, and other window decorations.</a:t>
            </a:r>
          </a:p>
          <a:p>
            <a:pPr marL="0" indent="0">
              <a:buNone/>
            </a:pPr>
            <a:endParaRPr lang="en-US" dirty="0"/>
          </a:p>
        </p:txBody>
      </p:sp>
    </p:spTree>
    <p:extLst>
      <p:ext uri="{BB962C8B-B14F-4D97-AF65-F5344CB8AC3E}">
        <p14:creationId xmlns:p14="http://schemas.microsoft.com/office/powerpoint/2010/main" val="2563765236"/>
      </p:ext>
    </p:extLst>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lnSpcReduction="10000"/>
          </a:bodyPr>
          <a:lstStyle/>
          <a:p>
            <a:pPr marL="0" indent="0">
              <a:buNone/>
            </a:pPr>
            <a:r>
              <a:rPr lang="en-US" dirty="0"/>
              <a:t>from </a:t>
            </a:r>
            <a:r>
              <a:rPr lang="en-US" dirty="0" err="1"/>
              <a:t>tkinter</a:t>
            </a:r>
            <a:r>
              <a:rPr lang="en-US" dirty="0"/>
              <a:t> import *  </a:t>
            </a:r>
          </a:p>
          <a:p>
            <a:pPr marL="0" indent="0">
              <a:buNone/>
            </a:pPr>
            <a:r>
              <a:rPr lang="en-US" dirty="0"/>
              <a:t>root= </a:t>
            </a:r>
            <a:r>
              <a:rPr lang="en-US" dirty="0" err="1"/>
              <a:t>Tk</a:t>
            </a:r>
            <a:r>
              <a:rPr lang="en-US" dirty="0"/>
              <a:t>()  </a:t>
            </a:r>
          </a:p>
          <a:p>
            <a:pPr marL="0" indent="0">
              <a:buNone/>
            </a:pPr>
            <a:r>
              <a:rPr lang="en-US" dirty="0" err="1"/>
              <a:t>root.geometry</a:t>
            </a:r>
            <a:r>
              <a:rPr lang="en-US" dirty="0"/>
              <a:t>("200x200")  </a:t>
            </a:r>
          </a:p>
          <a:p>
            <a:pPr marL="0" indent="0">
              <a:buNone/>
            </a:pPr>
            <a:r>
              <a:rPr lang="en-US" dirty="0" err="1"/>
              <a:t>def</a:t>
            </a:r>
            <a:r>
              <a:rPr lang="en-US" dirty="0"/>
              <a:t> open():  </a:t>
            </a:r>
          </a:p>
          <a:p>
            <a:pPr marL="0" indent="0">
              <a:buNone/>
            </a:pPr>
            <a:r>
              <a:rPr lang="en-US" dirty="0"/>
              <a:t>    top = </a:t>
            </a:r>
            <a:r>
              <a:rPr lang="en-US" dirty="0" err="1"/>
              <a:t>Toplevel</a:t>
            </a:r>
            <a:r>
              <a:rPr lang="en-US" dirty="0"/>
              <a:t>(root)  </a:t>
            </a:r>
          </a:p>
          <a:p>
            <a:pPr marL="0" indent="0">
              <a:buNone/>
            </a:pPr>
            <a:r>
              <a:rPr lang="en-US" dirty="0"/>
              <a:t>    </a:t>
            </a:r>
            <a:r>
              <a:rPr lang="en-US" dirty="0" err="1"/>
              <a:t>top.mainloop</a:t>
            </a:r>
            <a:r>
              <a:rPr lang="en-US" dirty="0"/>
              <a:t>()  </a:t>
            </a:r>
          </a:p>
          <a:p>
            <a:pPr marL="0" indent="0">
              <a:buNone/>
            </a:pPr>
            <a:r>
              <a:rPr lang="en-US" dirty="0" err="1"/>
              <a:t>btn</a:t>
            </a:r>
            <a:r>
              <a:rPr lang="en-US" dirty="0"/>
              <a:t> = Button(root, text = "open", command = open)  </a:t>
            </a:r>
          </a:p>
          <a:p>
            <a:pPr marL="0" indent="0">
              <a:buNone/>
            </a:pPr>
            <a:r>
              <a:rPr lang="en-US" dirty="0" err="1"/>
              <a:t>btn.place</a:t>
            </a:r>
            <a:r>
              <a:rPr lang="en-US" dirty="0"/>
              <a:t>(x=75,y=50)  </a:t>
            </a:r>
          </a:p>
          <a:p>
            <a:pPr marL="0" indent="0">
              <a:buNone/>
            </a:pPr>
            <a:r>
              <a:rPr lang="en-US" dirty="0"/>
              <a:t>  </a:t>
            </a:r>
          </a:p>
          <a:p>
            <a:pPr marL="0" indent="0">
              <a:buNone/>
            </a:pPr>
            <a:r>
              <a:rPr lang="en-US" dirty="0"/>
              <a:t> </a:t>
            </a:r>
          </a:p>
        </p:txBody>
      </p:sp>
      <p:pic>
        <p:nvPicPr>
          <p:cNvPr id="1638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857250"/>
            <a:ext cx="4333875" cy="3152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11983211"/>
      </p:ext>
    </p:extLst>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Python </a:t>
            </a:r>
            <a:r>
              <a:rPr lang="en-US" dirty="0" err="1"/>
              <a:t>Tkinter</a:t>
            </a:r>
            <a:r>
              <a:rPr lang="en-US" dirty="0"/>
              <a:t> </a:t>
            </a:r>
            <a:r>
              <a:rPr lang="en-US" dirty="0" err="1"/>
              <a:t>Spinbox</a:t>
            </a:r>
            <a:r>
              <a:rPr lang="en-US" dirty="0"/>
              <a:t/>
            </a:r>
            <a:br>
              <a:rPr lang="en-US" dirty="0"/>
            </a:br>
            <a:endParaRPr lang="en-US" dirty="0"/>
          </a:p>
        </p:txBody>
      </p:sp>
      <p:sp>
        <p:nvSpPr>
          <p:cNvPr id="3" name="Content Placeholder 2"/>
          <p:cNvSpPr>
            <a:spLocks noGrp="1"/>
          </p:cNvSpPr>
          <p:nvPr>
            <p:ph idx="1"/>
          </p:nvPr>
        </p:nvSpPr>
        <p:spPr/>
        <p:txBody>
          <a:bodyPr/>
          <a:lstStyle/>
          <a:p>
            <a:r>
              <a:rPr lang="en-US" dirty="0" smtClean="0"/>
              <a:t>The </a:t>
            </a:r>
            <a:r>
              <a:rPr lang="en-US" dirty="0" err="1"/>
              <a:t>Spinbox</a:t>
            </a:r>
            <a:r>
              <a:rPr lang="en-US" dirty="0"/>
              <a:t> widget is an alternative to the Entry widget. It provides the range of values to the user, out of which, the user can select the one.</a:t>
            </a:r>
          </a:p>
          <a:p>
            <a:r>
              <a:rPr lang="en-US" dirty="0"/>
              <a:t>It is used in the case where a user is given some fixed number of values to choose from.</a:t>
            </a:r>
          </a:p>
          <a:p>
            <a:pPr marL="0" indent="0">
              <a:buNone/>
            </a:pPr>
            <a:r>
              <a:rPr lang="en-US" dirty="0" smtClean="0"/>
              <a:t>Syntax:</a:t>
            </a:r>
            <a:endParaRPr lang="en-US" dirty="0"/>
          </a:p>
          <a:p>
            <a:pPr marL="0" indent="0">
              <a:buNone/>
            </a:pPr>
            <a:r>
              <a:rPr lang="en-US" dirty="0" smtClean="0"/>
              <a:t>      w</a:t>
            </a:r>
            <a:r>
              <a:rPr lang="en-US" dirty="0"/>
              <a:t> = </a:t>
            </a:r>
            <a:r>
              <a:rPr lang="en-US" dirty="0" err="1"/>
              <a:t>Spinbox</a:t>
            </a:r>
            <a:r>
              <a:rPr lang="en-US" dirty="0"/>
              <a:t>(top, options)   </a:t>
            </a:r>
          </a:p>
          <a:p>
            <a:pPr marL="0" indent="0">
              <a:buNone/>
            </a:pPr>
            <a:endParaRPr lang="en-US" dirty="0"/>
          </a:p>
        </p:txBody>
      </p:sp>
    </p:spTree>
    <p:extLst>
      <p:ext uri="{BB962C8B-B14F-4D97-AF65-F5344CB8AC3E}">
        <p14:creationId xmlns:p14="http://schemas.microsoft.com/office/powerpoint/2010/main" val="654924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28600"/>
            <a:ext cx="8229600" cy="1143000"/>
          </a:xfrm>
        </p:spPr>
        <p:txBody>
          <a:bodyPr/>
          <a:lstStyle/>
          <a:p>
            <a:r>
              <a:rPr lang="en-US" dirty="0" smtClean="0"/>
              <a:t>History of python:</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68367"/>
            <a:ext cx="8229600" cy="4123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282069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Python User Input</a:t>
            </a:r>
            <a:endParaRPr lang="en-US" dirty="0">
              <a:latin typeface="Algerian" pitchFamily="82" charset="0"/>
            </a:endParaRPr>
          </a:p>
        </p:txBody>
      </p:sp>
      <p:sp>
        <p:nvSpPr>
          <p:cNvPr id="3" name="Content Placeholder 2"/>
          <p:cNvSpPr>
            <a:spLocks noGrp="1"/>
          </p:cNvSpPr>
          <p:nvPr>
            <p:ph idx="1"/>
          </p:nvPr>
        </p:nvSpPr>
        <p:spPr>
          <a:xfrm>
            <a:off x="609600" y="1981200"/>
            <a:ext cx="8229600" cy="4389120"/>
          </a:xfrm>
        </p:spPr>
        <p:txBody>
          <a:bodyPr>
            <a:normAutofit/>
          </a:bodyPr>
          <a:lstStyle/>
          <a:p>
            <a:pPr marL="109728" lvl="0" indent="0">
              <a:spcBef>
                <a:spcPts val="0"/>
              </a:spcBef>
              <a:buSzPts val="1836"/>
              <a:buNone/>
            </a:pPr>
            <a:r>
              <a:rPr lang="en-US" b="1" dirty="0">
                <a:solidFill>
                  <a:schemeClr val="accent3"/>
                </a:solidFill>
              </a:rPr>
              <a:t>Input()</a:t>
            </a:r>
            <a:endParaRPr lang="en-US" b="1" dirty="0"/>
          </a:p>
          <a:p>
            <a:pPr marL="109728" lvl="0" indent="0">
              <a:spcBef>
                <a:spcPts val="400"/>
              </a:spcBef>
              <a:buSzPts val="1836"/>
              <a:buNone/>
            </a:pPr>
            <a:r>
              <a:rPr lang="en-US" dirty="0"/>
              <a:t>Used to getting data's from user.</a:t>
            </a:r>
          </a:p>
          <a:p>
            <a:pPr marL="109728" lvl="0" indent="0">
              <a:spcBef>
                <a:spcPts val="400"/>
              </a:spcBef>
              <a:buSzPts val="1836"/>
              <a:buNone/>
            </a:pPr>
            <a:r>
              <a:rPr lang="en-US" dirty="0" err="1"/>
              <a:t>Num</a:t>
            </a:r>
            <a:r>
              <a:rPr lang="en-US" dirty="0"/>
              <a:t>=input() </a:t>
            </a:r>
          </a:p>
          <a:p>
            <a:pPr marL="109728" lvl="0" indent="0">
              <a:spcBef>
                <a:spcPts val="400"/>
              </a:spcBef>
              <a:buSzPts val="1836"/>
              <a:buNone/>
            </a:pPr>
            <a:r>
              <a:rPr lang="en-US" dirty="0"/>
              <a:t>It’s assign all values as string</a:t>
            </a:r>
            <a:r>
              <a:rPr lang="en-US" dirty="0" smtClean="0"/>
              <a:t>.</a:t>
            </a:r>
          </a:p>
          <a:p>
            <a:r>
              <a:rPr lang="en-US" dirty="0" smtClean="0"/>
              <a:t>name = input("Enter your name:")</a:t>
            </a:r>
            <a:br>
              <a:rPr lang="en-US" dirty="0" smtClean="0"/>
            </a:br>
            <a:r>
              <a:rPr lang="en-US" dirty="0" smtClean="0"/>
              <a:t>print(“your name is: " + name)</a:t>
            </a:r>
          </a:p>
          <a:p>
            <a:r>
              <a:rPr lang="en-US" dirty="0"/>
              <a:t>a</a:t>
            </a:r>
            <a:r>
              <a:rPr lang="en-US" dirty="0" smtClean="0"/>
              <a:t>ddress=input(“Enter  your  address:”)</a:t>
            </a:r>
          </a:p>
          <a:p>
            <a:pPr marL="0" indent="0">
              <a:buNone/>
            </a:pPr>
            <a:r>
              <a:rPr lang="en-US" dirty="0"/>
              <a:t> </a:t>
            </a:r>
            <a:r>
              <a:rPr lang="en-US" dirty="0" smtClean="0"/>
              <a:t>  print(“your address is:” +address )</a:t>
            </a:r>
          </a:p>
        </p:txBody>
      </p:sp>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a:t>spin = </a:t>
            </a:r>
            <a:r>
              <a:rPr lang="en-US" dirty="0" err="1"/>
              <a:t>Spinbox</a:t>
            </a:r>
            <a:r>
              <a:rPr lang="en-US" dirty="0"/>
              <a:t>(top, from_= 0, to = 25)  </a:t>
            </a:r>
          </a:p>
          <a:p>
            <a:pPr marL="0" indent="0">
              <a:buNone/>
            </a:pPr>
            <a:r>
              <a:rPr lang="en-US" dirty="0" err="1"/>
              <a:t>spin.pack</a:t>
            </a:r>
            <a:r>
              <a:rPr lang="en-US" dirty="0"/>
              <a:t>()  </a:t>
            </a:r>
          </a:p>
          <a:p>
            <a:pPr marL="0" indent="0">
              <a:buNone/>
            </a:pPr>
            <a:r>
              <a:rPr lang="en-US" dirty="0"/>
              <a:t> </a:t>
            </a:r>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0" y="3810000"/>
            <a:ext cx="373380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03211606"/>
      </p:ext>
    </p:extLst>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33400"/>
            <a:ext cx="8229600" cy="6096000"/>
          </a:xfrm>
        </p:spPr>
        <p:txBody>
          <a:bodyPr>
            <a:normAutofit fontScale="55000" lnSpcReduction="20000"/>
          </a:bodyPr>
          <a:lstStyle/>
          <a:p>
            <a:pPr marL="0" indent="0">
              <a:buNone/>
            </a:pPr>
            <a:r>
              <a:rPr lang="en-US" b="1" dirty="0"/>
              <a:t>from</a:t>
            </a:r>
            <a:r>
              <a:rPr lang="en-US" dirty="0"/>
              <a:t> </a:t>
            </a:r>
            <a:r>
              <a:rPr lang="en-US" dirty="0" err="1"/>
              <a:t>tkinter</a:t>
            </a:r>
            <a:r>
              <a:rPr lang="en-US" dirty="0"/>
              <a:t> </a:t>
            </a:r>
            <a:r>
              <a:rPr lang="en-US" b="1" dirty="0"/>
              <a:t>import</a:t>
            </a:r>
            <a:r>
              <a:rPr lang="en-US" dirty="0"/>
              <a:t> *  </a:t>
            </a:r>
          </a:p>
          <a:p>
            <a:pPr marL="0" indent="0">
              <a:buNone/>
            </a:pPr>
            <a:r>
              <a:rPr lang="en-US" dirty="0"/>
              <a:t>  </a:t>
            </a:r>
          </a:p>
          <a:p>
            <a:pPr marL="0" indent="0">
              <a:buNone/>
            </a:pPr>
            <a:r>
              <a:rPr lang="en-US" b="1" dirty="0" err="1"/>
              <a:t>def</a:t>
            </a:r>
            <a:r>
              <a:rPr lang="en-US" dirty="0"/>
              <a:t> add():  </a:t>
            </a:r>
          </a:p>
          <a:p>
            <a:pPr marL="0" indent="0">
              <a:buNone/>
            </a:pPr>
            <a:r>
              <a:rPr lang="en-US" dirty="0"/>
              <a:t>    a = </a:t>
            </a:r>
            <a:r>
              <a:rPr lang="en-US" dirty="0" err="1"/>
              <a:t>int</a:t>
            </a:r>
            <a:r>
              <a:rPr lang="en-US" dirty="0"/>
              <a:t>(e1.get())  </a:t>
            </a:r>
          </a:p>
          <a:p>
            <a:pPr marL="0" indent="0">
              <a:buNone/>
            </a:pPr>
            <a:r>
              <a:rPr lang="en-US" dirty="0"/>
              <a:t>    b = </a:t>
            </a:r>
            <a:r>
              <a:rPr lang="en-US" dirty="0" err="1"/>
              <a:t>int</a:t>
            </a:r>
            <a:r>
              <a:rPr lang="en-US" dirty="0"/>
              <a:t>(e2.get())  </a:t>
            </a:r>
          </a:p>
          <a:p>
            <a:pPr marL="0" indent="0">
              <a:buNone/>
            </a:pPr>
            <a:r>
              <a:rPr lang="en-US" dirty="0"/>
              <a:t>    </a:t>
            </a:r>
            <a:r>
              <a:rPr lang="en-US" dirty="0" err="1"/>
              <a:t>leftdata</a:t>
            </a:r>
            <a:r>
              <a:rPr lang="en-US" dirty="0"/>
              <a:t> = </a:t>
            </a:r>
            <a:r>
              <a:rPr lang="en-US" dirty="0" err="1"/>
              <a:t>str</a:t>
            </a:r>
            <a:r>
              <a:rPr lang="en-US" dirty="0"/>
              <a:t>(</a:t>
            </a:r>
            <a:r>
              <a:rPr lang="en-US" dirty="0" err="1"/>
              <a:t>a+b</a:t>
            </a:r>
            <a:r>
              <a:rPr lang="en-US" dirty="0"/>
              <a:t>)  </a:t>
            </a:r>
          </a:p>
          <a:p>
            <a:pPr marL="0" indent="0">
              <a:buNone/>
            </a:pPr>
            <a:r>
              <a:rPr lang="en-US" dirty="0"/>
              <a:t>    </a:t>
            </a:r>
            <a:r>
              <a:rPr lang="en-US" dirty="0" err="1"/>
              <a:t>left.insert</a:t>
            </a:r>
            <a:r>
              <a:rPr lang="en-US" dirty="0"/>
              <a:t>(1,leftdata)  </a:t>
            </a:r>
          </a:p>
          <a:p>
            <a:pPr marL="0" indent="0">
              <a:buNone/>
            </a:pPr>
            <a:r>
              <a:rPr lang="en-US" dirty="0"/>
              <a:t>  </a:t>
            </a:r>
          </a:p>
          <a:p>
            <a:pPr marL="0" indent="0">
              <a:buNone/>
            </a:pPr>
            <a:r>
              <a:rPr lang="en-US" dirty="0"/>
              <a:t>w1 = </a:t>
            </a:r>
            <a:r>
              <a:rPr lang="en-US" dirty="0" err="1"/>
              <a:t>PanedWindow</a:t>
            </a:r>
            <a:r>
              <a:rPr lang="en-US" dirty="0"/>
              <a:t>()  </a:t>
            </a:r>
          </a:p>
          <a:p>
            <a:pPr marL="0" indent="0">
              <a:buNone/>
            </a:pPr>
            <a:r>
              <a:rPr lang="en-US" dirty="0"/>
              <a:t>w1.pack(fill = BOTH, expand = 1)  </a:t>
            </a:r>
          </a:p>
          <a:p>
            <a:pPr marL="0" indent="0">
              <a:buNone/>
            </a:pPr>
            <a:r>
              <a:rPr lang="en-US" dirty="0"/>
              <a:t>  </a:t>
            </a:r>
          </a:p>
          <a:p>
            <a:pPr marL="0" indent="0">
              <a:buNone/>
            </a:pPr>
            <a:r>
              <a:rPr lang="en-US" dirty="0"/>
              <a:t>left = Entry(w1, </a:t>
            </a:r>
            <a:r>
              <a:rPr lang="en-US" dirty="0" err="1"/>
              <a:t>bd</a:t>
            </a:r>
            <a:r>
              <a:rPr lang="en-US" dirty="0"/>
              <a:t> = 5)  </a:t>
            </a:r>
          </a:p>
          <a:p>
            <a:pPr marL="0" indent="0">
              <a:buNone/>
            </a:pPr>
            <a:r>
              <a:rPr lang="en-US" dirty="0"/>
              <a:t>w1.add(left)  </a:t>
            </a:r>
          </a:p>
          <a:p>
            <a:pPr marL="0" indent="0">
              <a:buNone/>
            </a:pPr>
            <a:r>
              <a:rPr lang="en-US" dirty="0"/>
              <a:t>  </a:t>
            </a:r>
          </a:p>
          <a:p>
            <a:pPr marL="0" indent="0">
              <a:buNone/>
            </a:pPr>
            <a:r>
              <a:rPr lang="en-US" dirty="0"/>
              <a:t>w2 = </a:t>
            </a:r>
            <a:r>
              <a:rPr lang="en-US" dirty="0" err="1"/>
              <a:t>PanedWindow</a:t>
            </a:r>
            <a:r>
              <a:rPr lang="en-US" dirty="0"/>
              <a:t>(w1, orient = VERTICAL)  </a:t>
            </a:r>
          </a:p>
          <a:p>
            <a:pPr marL="0" indent="0">
              <a:buNone/>
            </a:pPr>
            <a:r>
              <a:rPr lang="en-US" dirty="0"/>
              <a:t>w1.add(w2)  </a:t>
            </a:r>
          </a:p>
          <a:p>
            <a:pPr marL="0" indent="0">
              <a:buNone/>
            </a:pPr>
            <a:r>
              <a:rPr lang="en-US" dirty="0"/>
              <a:t>  </a:t>
            </a:r>
          </a:p>
          <a:p>
            <a:pPr marL="0" indent="0">
              <a:buNone/>
            </a:pPr>
            <a:r>
              <a:rPr lang="en-US" dirty="0"/>
              <a:t>e1 = Entry(w2)  </a:t>
            </a:r>
          </a:p>
          <a:p>
            <a:pPr marL="0" indent="0">
              <a:buNone/>
            </a:pPr>
            <a:r>
              <a:rPr lang="en-US" dirty="0"/>
              <a:t>e2 = Entry(w2)  </a:t>
            </a:r>
          </a:p>
          <a:p>
            <a:pPr marL="0" indent="0">
              <a:buNone/>
            </a:pPr>
            <a:r>
              <a:rPr lang="en-US" dirty="0"/>
              <a:t>  </a:t>
            </a:r>
          </a:p>
          <a:p>
            <a:pPr marL="0" indent="0">
              <a:buNone/>
            </a:pPr>
            <a:r>
              <a:rPr lang="en-US" dirty="0"/>
              <a:t>w2.add(e1)  </a:t>
            </a:r>
          </a:p>
          <a:p>
            <a:pPr marL="0" indent="0">
              <a:buNone/>
            </a:pPr>
            <a:r>
              <a:rPr lang="en-US" dirty="0"/>
              <a:t>w2.add(e2)  </a:t>
            </a:r>
          </a:p>
          <a:p>
            <a:pPr marL="0" indent="0">
              <a:buNone/>
            </a:pPr>
            <a:r>
              <a:rPr lang="en-US" dirty="0"/>
              <a:t>  </a:t>
            </a:r>
          </a:p>
          <a:p>
            <a:pPr marL="0" indent="0">
              <a:buNone/>
            </a:pPr>
            <a:r>
              <a:rPr lang="en-US" dirty="0"/>
              <a:t>bottom = Button(w2, text = "Add", command = add)  </a:t>
            </a:r>
          </a:p>
          <a:p>
            <a:pPr marL="0" indent="0">
              <a:buNone/>
            </a:pPr>
            <a:r>
              <a:rPr lang="en-US" dirty="0"/>
              <a:t>w2.add(bottom)  </a:t>
            </a:r>
          </a:p>
          <a:p>
            <a:pPr marL="0" indent="0">
              <a:buNone/>
            </a:pPr>
            <a:endParaRPr lang="en-US" dirty="0"/>
          </a:p>
        </p:txBody>
      </p:sp>
      <p:pic>
        <p:nvPicPr>
          <p:cNvPr id="1843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10200" y="2514600"/>
            <a:ext cx="3152775" cy="1400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324573603"/>
      </p:ext>
    </p:extLst>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228600"/>
            <a:ext cx="8229600" cy="6400800"/>
          </a:xfrm>
        </p:spPr>
        <p:txBody>
          <a:bodyPr>
            <a:normAutofit fontScale="32500" lnSpcReduction="20000"/>
          </a:bodyPr>
          <a:lstStyle/>
          <a:p>
            <a:pPr marL="0" indent="0">
              <a:buNone/>
            </a:pPr>
            <a:endParaRPr lang="en-US" dirty="0"/>
          </a:p>
          <a:p>
            <a:pPr marL="0" indent="0">
              <a:buNone/>
            </a:pPr>
            <a:r>
              <a:rPr lang="en-US" sz="3700" dirty="0"/>
              <a:t>from </a:t>
            </a:r>
            <a:r>
              <a:rPr lang="en-US" sz="3700" dirty="0" err="1"/>
              <a:t>tkinter</a:t>
            </a:r>
            <a:r>
              <a:rPr lang="en-US" sz="3700" dirty="0"/>
              <a:t> import *  </a:t>
            </a:r>
          </a:p>
          <a:p>
            <a:pPr marL="0" indent="0">
              <a:buNone/>
            </a:pPr>
            <a:r>
              <a:rPr lang="en-US" sz="3700" dirty="0" err="1"/>
              <a:t>def</a:t>
            </a:r>
            <a:r>
              <a:rPr lang="en-US" sz="3700" dirty="0"/>
              <a:t> add():  </a:t>
            </a:r>
          </a:p>
          <a:p>
            <a:pPr marL="0" indent="0">
              <a:buNone/>
            </a:pPr>
            <a:r>
              <a:rPr lang="en-US" sz="3700" dirty="0"/>
              <a:t>    a = </a:t>
            </a:r>
            <a:r>
              <a:rPr lang="en-US" sz="3700" dirty="0" err="1"/>
              <a:t>int</a:t>
            </a:r>
            <a:r>
              <a:rPr lang="en-US" sz="3700" dirty="0"/>
              <a:t>(e1.get())  </a:t>
            </a:r>
          </a:p>
          <a:p>
            <a:pPr marL="0" indent="0">
              <a:buNone/>
            </a:pPr>
            <a:r>
              <a:rPr lang="en-US" sz="3700" dirty="0"/>
              <a:t>    b = </a:t>
            </a:r>
            <a:r>
              <a:rPr lang="en-US" sz="3700" dirty="0" err="1"/>
              <a:t>int</a:t>
            </a:r>
            <a:r>
              <a:rPr lang="en-US" sz="3700" dirty="0"/>
              <a:t>(e2.get())  </a:t>
            </a:r>
          </a:p>
          <a:p>
            <a:pPr marL="0" indent="0">
              <a:buNone/>
            </a:pPr>
            <a:r>
              <a:rPr lang="en-US" sz="3700" dirty="0"/>
              <a:t>    </a:t>
            </a:r>
            <a:r>
              <a:rPr lang="en-US" sz="3700" dirty="0" err="1"/>
              <a:t>leftdata</a:t>
            </a:r>
            <a:r>
              <a:rPr lang="en-US" sz="3700" dirty="0"/>
              <a:t> = </a:t>
            </a:r>
            <a:r>
              <a:rPr lang="en-US" sz="3700" dirty="0" err="1"/>
              <a:t>str</a:t>
            </a:r>
            <a:r>
              <a:rPr lang="en-US" sz="3700" dirty="0"/>
              <a:t>(</a:t>
            </a:r>
            <a:r>
              <a:rPr lang="en-US" sz="3700" dirty="0" err="1"/>
              <a:t>a+b</a:t>
            </a:r>
            <a:r>
              <a:rPr lang="en-US" sz="3700" dirty="0"/>
              <a:t>)  </a:t>
            </a:r>
          </a:p>
          <a:p>
            <a:pPr marL="0" indent="0">
              <a:buNone/>
            </a:pPr>
            <a:r>
              <a:rPr lang="en-US" sz="3700" dirty="0"/>
              <a:t>    </a:t>
            </a:r>
            <a:r>
              <a:rPr lang="en-US" sz="3700" dirty="0" err="1"/>
              <a:t>left.insert</a:t>
            </a:r>
            <a:r>
              <a:rPr lang="en-US" sz="3700" dirty="0"/>
              <a:t>(1,leftdata)</a:t>
            </a:r>
          </a:p>
          <a:p>
            <a:pPr marL="0" indent="0">
              <a:buNone/>
            </a:pPr>
            <a:r>
              <a:rPr lang="en-US" sz="3700" dirty="0" err="1"/>
              <a:t>def</a:t>
            </a:r>
            <a:r>
              <a:rPr lang="en-US" sz="3700" dirty="0"/>
              <a:t> sub():  </a:t>
            </a:r>
          </a:p>
          <a:p>
            <a:pPr marL="0" indent="0">
              <a:buNone/>
            </a:pPr>
            <a:r>
              <a:rPr lang="en-US" sz="3700" dirty="0"/>
              <a:t>    c = </a:t>
            </a:r>
            <a:r>
              <a:rPr lang="en-US" sz="3700" dirty="0" err="1"/>
              <a:t>int</a:t>
            </a:r>
            <a:r>
              <a:rPr lang="en-US" sz="3700" dirty="0"/>
              <a:t>(e3.get())  </a:t>
            </a:r>
          </a:p>
          <a:p>
            <a:pPr marL="0" indent="0">
              <a:buNone/>
            </a:pPr>
            <a:r>
              <a:rPr lang="en-US" sz="3700" dirty="0"/>
              <a:t>    d= </a:t>
            </a:r>
            <a:r>
              <a:rPr lang="en-US" sz="3700" dirty="0" err="1"/>
              <a:t>int</a:t>
            </a:r>
            <a:r>
              <a:rPr lang="en-US" sz="3700" dirty="0"/>
              <a:t>(e4.get())  </a:t>
            </a:r>
          </a:p>
          <a:p>
            <a:pPr marL="0" indent="0">
              <a:buNone/>
            </a:pPr>
            <a:r>
              <a:rPr lang="en-US" sz="3700" dirty="0"/>
              <a:t>    </a:t>
            </a:r>
            <a:r>
              <a:rPr lang="en-US" sz="3700" dirty="0" err="1"/>
              <a:t>leftdata</a:t>
            </a:r>
            <a:r>
              <a:rPr lang="en-US" sz="3700" dirty="0"/>
              <a:t> = </a:t>
            </a:r>
            <a:r>
              <a:rPr lang="en-US" sz="3700" dirty="0" err="1"/>
              <a:t>str</a:t>
            </a:r>
            <a:r>
              <a:rPr lang="en-US" sz="3700" dirty="0"/>
              <a:t>(c-d)  </a:t>
            </a:r>
          </a:p>
          <a:p>
            <a:pPr marL="0" indent="0">
              <a:buNone/>
            </a:pPr>
            <a:r>
              <a:rPr lang="en-US" sz="3700" dirty="0"/>
              <a:t>    </a:t>
            </a:r>
            <a:r>
              <a:rPr lang="en-US" sz="3700" dirty="0" err="1"/>
              <a:t>left.insert</a:t>
            </a:r>
            <a:r>
              <a:rPr lang="en-US" sz="3700" dirty="0"/>
              <a:t>(1,leftdata)  </a:t>
            </a:r>
          </a:p>
          <a:p>
            <a:pPr marL="0" indent="0">
              <a:buNone/>
            </a:pPr>
            <a:r>
              <a:rPr lang="en-US" sz="3700" dirty="0"/>
              <a:t>w1 = </a:t>
            </a:r>
            <a:r>
              <a:rPr lang="en-US" sz="3700" dirty="0" err="1"/>
              <a:t>PanedWindow</a:t>
            </a:r>
            <a:r>
              <a:rPr lang="en-US" sz="3700" dirty="0"/>
              <a:t>()  </a:t>
            </a:r>
          </a:p>
          <a:p>
            <a:pPr marL="0" indent="0">
              <a:buNone/>
            </a:pPr>
            <a:r>
              <a:rPr lang="en-US" sz="3700" dirty="0"/>
              <a:t>w1.pack(fill = BOTH, expand = 1)  </a:t>
            </a:r>
          </a:p>
          <a:p>
            <a:pPr marL="0" indent="0">
              <a:buNone/>
            </a:pPr>
            <a:r>
              <a:rPr lang="en-US" sz="3700" dirty="0"/>
              <a:t>left = Entry(w1, </a:t>
            </a:r>
            <a:r>
              <a:rPr lang="en-US" sz="3700" dirty="0" err="1"/>
              <a:t>bd</a:t>
            </a:r>
            <a:r>
              <a:rPr lang="en-US" sz="3700" dirty="0"/>
              <a:t> = 5)  </a:t>
            </a:r>
          </a:p>
          <a:p>
            <a:pPr marL="0" indent="0">
              <a:buNone/>
            </a:pPr>
            <a:r>
              <a:rPr lang="en-US" sz="3700" dirty="0"/>
              <a:t>w1.add(left)  </a:t>
            </a:r>
          </a:p>
          <a:p>
            <a:pPr marL="0" indent="0">
              <a:buNone/>
            </a:pPr>
            <a:r>
              <a:rPr lang="en-US" sz="3700" dirty="0"/>
              <a:t>w2 = </a:t>
            </a:r>
            <a:r>
              <a:rPr lang="en-US" sz="3700" dirty="0" err="1"/>
              <a:t>PanedWindow</a:t>
            </a:r>
            <a:r>
              <a:rPr lang="en-US" sz="3700" dirty="0"/>
              <a:t>(w1, orient = VERTICAL)  </a:t>
            </a:r>
          </a:p>
          <a:p>
            <a:pPr marL="0" indent="0">
              <a:buNone/>
            </a:pPr>
            <a:r>
              <a:rPr lang="en-US" sz="3700" dirty="0"/>
              <a:t>w1.add(w2)  </a:t>
            </a:r>
          </a:p>
          <a:p>
            <a:pPr marL="0" indent="0">
              <a:buNone/>
            </a:pPr>
            <a:r>
              <a:rPr lang="en-US" sz="3700" dirty="0"/>
              <a:t>e1 = Entry(w2)  </a:t>
            </a:r>
          </a:p>
          <a:p>
            <a:pPr marL="0" indent="0">
              <a:buNone/>
            </a:pPr>
            <a:r>
              <a:rPr lang="en-US" sz="3700" dirty="0"/>
              <a:t>e2 = Entry(w2)  </a:t>
            </a:r>
          </a:p>
          <a:p>
            <a:pPr marL="0" indent="0">
              <a:buNone/>
            </a:pPr>
            <a:r>
              <a:rPr lang="en-US" sz="3700" dirty="0"/>
              <a:t>w2.add(e1)  </a:t>
            </a:r>
          </a:p>
          <a:p>
            <a:pPr marL="0" indent="0">
              <a:buNone/>
            </a:pPr>
            <a:r>
              <a:rPr lang="en-US" sz="3700" dirty="0"/>
              <a:t>w2.add(e2)</a:t>
            </a:r>
          </a:p>
          <a:p>
            <a:pPr marL="0" indent="0">
              <a:buNone/>
            </a:pPr>
            <a:r>
              <a:rPr lang="en-US" sz="3700" dirty="0"/>
              <a:t>w3 = </a:t>
            </a:r>
            <a:r>
              <a:rPr lang="en-US" sz="3700" dirty="0" err="1"/>
              <a:t>PanedWindow</a:t>
            </a:r>
            <a:r>
              <a:rPr lang="en-US" sz="3700" dirty="0"/>
              <a:t>(w1, orient = VERTICAL)  </a:t>
            </a:r>
          </a:p>
          <a:p>
            <a:pPr marL="0" indent="0">
              <a:buNone/>
            </a:pPr>
            <a:r>
              <a:rPr lang="en-US" sz="3700" dirty="0"/>
              <a:t>w1.add(w3)  </a:t>
            </a:r>
          </a:p>
          <a:p>
            <a:pPr marL="0" indent="0">
              <a:buNone/>
            </a:pPr>
            <a:r>
              <a:rPr lang="en-US" sz="3700" dirty="0"/>
              <a:t>e3 = Entry(w3)  </a:t>
            </a:r>
          </a:p>
          <a:p>
            <a:pPr marL="0" indent="0">
              <a:buNone/>
            </a:pPr>
            <a:r>
              <a:rPr lang="en-US" sz="3700" dirty="0"/>
              <a:t>e4 = Entry(w3)  </a:t>
            </a:r>
          </a:p>
          <a:p>
            <a:pPr marL="0" indent="0">
              <a:buNone/>
            </a:pPr>
            <a:r>
              <a:rPr lang="en-US" sz="3700" dirty="0"/>
              <a:t>w3.add(e3)  </a:t>
            </a:r>
          </a:p>
          <a:p>
            <a:pPr marL="0" indent="0">
              <a:buNone/>
            </a:pPr>
            <a:r>
              <a:rPr lang="en-US" sz="3700" dirty="0"/>
              <a:t>w3.add(e4)  </a:t>
            </a:r>
          </a:p>
          <a:p>
            <a:pPr marL="0" indent="0">
              <a:buNone/>
            </a:pPr>
            <a:r>
              <a:rPr lang="en-US" sz="3700" dirty="0"/>
              <a:t>bottom = Button(w2, text = "Add", command = add)  </a:t>
            </a:r>
          </a:p>
          <a:p>
            <a:pPr marL="0" indent="0">
              <a:buNone/>
            </a:pPr>
            <a:r>
              <a:rPr lang="en-US" sz="3700" dirty="0"/>
              <a:t>w2.add(bottom)</a:t>
            </a:r>
          </a:p>
          <a:p>
            <a:pPr marL="0" indent="0">
              <a:buNone/>
            </a:pPr>
            <a:r>
              <a:rPr lang="en-US" sz="3700" dirty="0"/>
              <a:t>bottom = Button(w3, text = "Sub", command = sub)  </a:t>
            </a:r>
          </a:p>
          <a:p>
            <a:pPr marL="0" indent="0">
              <a:buNone/>
            </a:pPr>
            <a:r>
              <a:rPr lang="en-US" sz="3700" dirty="0"/>
              <a:t>w3.add(bottom)  </a:t>
            </a:r>
          </a:p>
          <a:p>
            <a:pPr marL="0" indent="0">
              <a:buNone/>
            </a:pPr>
            <a:r>
              <a:rPr lang="en-US" sz="3700" dirty="0"/>
              <a:t> </a:t>
            </a:r>
          </a:p>
        </p:txBody>
      </p:sp>
      <p:pic>
        <p:nvPicPr>
          <p:cNvPr id="1945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5257800"/>
            <a:ext cx="3762375" cy="1009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13013605"/>
      </p:ext>
    </p:extLst>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81000"/>
            <a:ext cx="8229600" cy="1143000"/>
          </a:xfrm>
        </p:spPr>
        <p:txBody>
          <a:bodyPr>
            <a:normAutofit fontScale="90000"/>
          </a:bodyPr>
          <a:lstStyle/>
          <a:p>
            <a:r>
              <a:rPr lang="en-US" dirty="0" err="1"/>
              <a:t>Tkinter</a:t>
            </a:r>
            <a:r>
              <a:rPr lang="en-US" dirty="0"/>
              <a:t> </a:t>
            </a:r>
            <a:r>
              <a:rPr lang="en-US" dirty="0" err="1" smtClean="0"/>
              <a:t>LabelFrame</a:t>
            </a:r>
            <a:r>
              <a:rPr lang="en-US" dirty="0" smtClean="0"/>
              <a:t>:</a:t>
            </a:r>
            <a:r>
              <a:rPr lang="en-US" dirty="0"/>
              <a:t/>
            </a:r>
            <a:br>
              <a:rPr lang="en-US" dirty="0"/>
            </a:br>
            <a:endParaRPr lang="en-US" dirty="0"/>
          </a:p>
        </p:txBody>
      </p:sp>
      <p:sp>
        <p:nvSpPr>
          <p:cNvPr id="3" name="Content Placeholder 2"/>
          <p:cNvSpPr>
            <a:spLocks noGrp="1"/>
          </p:cNvSpPr>
          <p:nvPr>
            <p:ph idx="1"/>
          </p:nvPr>
        </p:nvSpPr>
        <p:spPr>
          <a:xfrm>
            <a:off x="457200" y="1066800"/>
            <a:ext cx="8229600" cy="4389120"/>
          </a:xfrm>
        </p:spPr>
        <p:txBody>
          <a:bodyPr>
            <a:normAutofit lnSpcReduction="10000"/>
          </a:bodyPr>
          <a:lstStyle/>
          <a:p>
            <a:r>
              <a:rPr lang="en-US" dirty="0" smtClean="0"/>
              <a:t>The </a:t>
            </a:r>
            <a:r>
              <a:rPr lang="en-US" dirty="0" err="1"/>
              <a:t>LabelFrame</a:t>
            </a:r>
            <a:r>
              <a:rPr lang="en-US" dirty="0"/>
              <a:t> widget is used to draw a border around its child widgets. We can also display the title for the </a:t>
            </a:r>
            <a:r>
              <a:rPr lang="en-US" dirty="0" err="1"/>
              <a:t>LabelFrame</a:t>
            </a:r>
            <a:r>
              <a:rPr lang="en-US" dirty="0"/>
              <a:t> widget. It acts like a container which can be used to group the number of interrelated widgets such as </a:t>
            </a:r>
            <a:r>
              <a:rPr lang="en-US" dirty="0" err="1"/>
              <a:t>Radiobuttons</a:t>
            </a:r>
            <a:r>
              <a:rPr lang="en-US" dirty="0"/>
              <a:t>.</a:t>
            </a:r>
          </a:p>
          <a:p>
            <a:r>
              <a:rPr lang="en-US" dirty="0"/>
              <a:t>This widget is a variant of the Frame widget which has all the features of a frame. It also can display a label.</a:t>
            </a:r>
          </a:p>
          <a:p>
            <a:r>
              <a:rPr lang="en-US" dirty="0"/>
              <a:t>The syntax to use the </a:t>
            </a:r>
            <a:r>
              <a:rPr lang="en-US" dirty="0" err="1"/>
              <a:t>LabelFrame</a:t>
            </a:r>
            <a:r>
              <a:rPr lang="en-US" dirty="0"/>
              <a:t> widget is given below.</a:t>
            </a:r>
          </a:p>
          <a:p>
            <a:pPr marL="0" indent="0">
              <a:buNone/>
            </a:pPr>
            <a:r>
              <a:rPr lang="en-US" dirty="0" smtClean="0"/>
              <a:t>Syntax:</a:t>
            </a:r>
            <a:endParaRPr lang="en-US" dirty="0"/>
          </a:p>
          <a:p>
            <a:pPr marL="0" indent="0">
              <a:buNone/>
            </a:pPr>
            <a:r>
              <a:rPr lang="en-US" dirty="0" smtClean="0"/>
              <a:t>             w</a:t>
            </a:r>
            <a:r>
              <a:rPr lang="en-US" dirty="0"/>
              <a:t> = </a:t>
            </a:r>
            <a:r>
              <a:rPr lang="en-US" dirty="0" err="1"/>
              <a:t>LabelFrame</a:t>
            </a:r>
            <a:r>
              <a:rPr lang="en-US" dirty="0"/>
              <a:t>(top, options)   </a:t>
            </a:r>
          </a:p>
          <a:p>
            <a:pPr marL="0" indent="0">
              <a:buNone/>
            </a:pPr>
            <a:endParaRPr lang="en-US" dirty="0"/>
          </a:p>
        </p:txBody>
      </p:sp>
    </p:spTree>
    <p:extLst>
      <p:ext uri="{BB962C8B-B14F-4D97-AF65-F5344CB8AC3E}">
        <p14:creationId xmlns:p14="http://schemas.microsoft.com/office/powerpoint/2010/main" val="3491513479"/>
      </p:ext>
    </p:extLst>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a:t>from </a:t>
            </a:r>
            <a:r>
              <a:rPr lang="en-US" dirty="0" err="1"/>
              <a:t>tkinter</a:t>
            </a:r>
            <a:r>
              <a:rPr lang="en-US" dirty="0"/>
              <a:t> import *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a:t>labelframe1 = </a:t>
            </a:r>
            <a:r>
              <a:rPr lang="en-US" dirty="0" err="1"/>
              <a:t>LabelFrame</a:t>
            </a:r>
            <a:r>
              <a:rPr lang="en-US" dirty="0"/>
              <a:t>(top, text="Positive Comments")  </a:t>
            </a:r>
          </a:p>
          <a:p>
            <a:pPr marL="0" indent="0">
              <a:buNone/>
            </a:pPr>
            <a:r>
              <a:rPr lang="en-US" dirty="0"/>
              <a:t>labelframe1.pack(fill="both", expand="yes")  </a:t>
            </a:r>
          </a:p>
          <a:p>
            <a:pPr marL="0" indent="0">
              <a:buNone/>
            </a:pPr>
            <a:r>
              <a:rPr lang="en-US" dirty="0" err="1"/>
              <a:t>toplabel</a:t>
            </a:r>
            <a:r>
              <a:rPr lang="en-US" dirty="0"/>
              <a:t> = Label(labelframe1, text="Place to put the positive comments")  </a:t>
            </a:r>
          </a:p>
          <a:p>
            <a:pPr marL="0" indent="0">
              <a:buNone/>
            </a:pPr>
            <a:r>
              <a:rPr lang="en-US" dirty="0" err="1"/>
              <a:t>toplabel.pack</a:t>
            </a:r>
            <a:r>
              <a:rPr lang="en-US" dirty="0"/>
              <a:t>()  </a:t>
            </a:r>
          </a:p>
          <a:p>
            <a:pPr marL="0" indent="0">
              <a:buNone/>
            </a:pPr>
            <a:r>
              <a:rPr lang="en-US" dirty="0"/>
              <a:t>labelframe2 = </a:t>
            </a:r>
            <a:r>
              <a:rPr lang="en-US" dirty="0" err="1"/>
              <a:t>LabelFrame</a:t>
            </a:r>
            <a:r>
              <a:rPr lang="en-US" dirty="0"/>
              <a:t>(top, text = "Negative Comments")  </a:t>
            </a:r>
          </a:p>
          <a:p>
            <a:pPr marL="0" indent="0">
              <a:buNone/>
            </a:pPr>
            <a:r>
              <a:rPr lang="en-US" dirty="0"/>
              <a:t>labelframe2.pack(fill="both", expand = "yes")  </a:t>
            </a:r>
          </a:p>
          <a:p>
            <a:pPr marL="0" indent="0">
              <a:buNone/>
            </a:pPr>
            <a:r>
              <a:rPr lang="en-US" dirty="0" err="1"/>
              <a:t>bottomlabel</a:t>
            </a:r>
            <a:r>
              <a:rPr lang="en-US" dirty="0"/>
              <a:t> = Label(labelframe2,text = "Place to put the negative comments")  </a:t>
            </a:r>
          </a:p>
          <a:p>
            <a:pPr marL="0" indent="0">
              <a:buNone/>
            </a:pPr>
            <a:r>
              <a:rPr lang="en-US" dirty="0" err="1"/>
              <a:t>bottomlabel.pack</a:t>
            </a:r>
            <a:r>
              <a:rPr lang="en-US" dirty="0"/>
              <a:t>() </a:t>
            </a:r>
          </a:p>
        </p:txBody>
      </p:sp>
    </p:spTree>
    <p:extLst>
      <p:ext uri="{BB962C8B-B14F-4D97-AF65-F5344CB8AC3E}">
        <p14:creationId xmlns:p14="http://schemas.microsoft.com/office/powerpoint/2010/main" val="1144142489"/>
      </p:ext>
    </p:extLst>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4110482"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0249854"/>
      </p:ext>
    </p:extLst>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Tkinter</a:t>
            </a:r>
            <a:r>
              <a:rPr lang="en-US" dirty="0" smtClean="0"/>
              <a:t> Message Box:</a:t>
            </a:r>
            <a:endParaRPr lang="en-US" dirty="0"/>
          </a:p>
        </p:txBody>
      </p:sp>
      <p:sp>
        <p:nvSpPr>
          <p:cNvPr id="3" name="Content Placeholder 2"/>
          <p:cNvSpPr>
            <a:spLocks noGrp="1"/>
          </p:cNvSpPr>
          <p:nvPr>
            <p:ph idx="1"/>
          </p:nvPr>
        </p:nvSpPr>
        <p:spPr/>
        <p:txBody>
          <a:bodyPr/>
          <a:lstStyle/>
          <a:p>
            <a:r>
              <a:rPr lang="en-US" dirty="0"/>
              <a:t>The </a:t>
            </a:r>
            <a:r>
              <a:rPr lang="en-US" dirty="0" err="1"/>
              <a:t>messagebox</a:t>
            </a:r>
            <a:r>
              <a:rPr lang="en-US" dirty="0"/>
              <a:t> module is used to display the message boxes in the python </a:t>
            </a:r>
            <a:r>
              <a:rPr lang="en-US" dirty="0" smtClean="0"/>
              <a:t>applications.</a:t>
            </a:r>
          </a:p>
          <a:p>
            <a:r>
              <a:rPr lang="en-US" dirty="0" smtClean="0"/>
              <a:t>There </a:t>
            </a:r>
            <a:r>
              <a:rPr lang="en-US" dirty="0"/>
              <a:t>are the various functions which are used to display the relevant messages depending upon the application requirements.</a:t>
            </a:r>
          </a:p>
          <a:p>
            <a:pPr marL="0" indent="0">
              <a:buNone/>
            </a:pPr>
            <a:r>
              <a:rPr lang="en-US" dirty="0" smtClean="0"/>
              <a:t>Syntax:</a:t>
            </a:r>
            <a:endParaRPr lang="en-US" dirty="0"/>
          </a:p>
          <a:p>
            <a:pPr marL="0" indent="0">
              <a:buNone/>
            </a:pPr>
            <a:r>
              <a:rPr lang="en-US" dirty="0" smtClean="0"/>
              <a:t>  </a:t>
            </a:r>
            <a:r>
              <a:rPr lang="en-US" dirty="0" err="1" smtClean="0"/>
              <a:t>messagebox.function_name</a:t>
            </a:r>
            <a:r>
              <a:rPr lang="en-US" dirty="0" smtClean="0"/>
              <a:t>(title</a:t>
            </a:r>
            <a:r>
              <a:rPr lang="en-US" dirty="0"/>
              <a:t>, message [, options])  </a:t>
            </a:r>
          </a:p>
          <a:p>
            <a:pPr marL="0" indent="0">
              <a:buNone/>
            </a:pPr>
            <a:endParaRPr lang="en-US" dirty="0"/>
          </a:p>
        </p:txBody>
      </p:sp>
    </p:spTree>
    <p:extLst>
      <p:ext uri="{BB962C8B-B14F-4D97-AF65-F5344CB8AC3E}">
        <p14:creationId xmlns:p14="http://schemas.microsoft.com/office/powerpoint/2010/main" val="1198210717"/>
      </p:ext>
    </p:extLst>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lstStyle/>
          <a:p>
            <a:pPr marL="0" indent="0">
              <a:buNone/>
            </a:pPr>
            <a:r>
              <a:rPr lang="en-US" b="1" u="sng" dirty="0" smtClean="0"/>
              <a:t>parameters:</a:t>
            </a:r>
          </a:p>
          <a:p>
            <a:r>
              <a:rPr lang="en-US" b="1" dirty="0" err="1"/>
              <a:t>function_name</a:t>
            </a:r>
            <a:r>
              <a:rPr lang="en-US" b="1" dirty="0"/>
              <a:t>:</a:t>
            </a:r>
            <a:r>
              <a:rPr lang="en-US" dirty="0"/>
              <a:t> It represents an appropriate message box function.</a:t>
            </a:r>
          </a:p>
          <a:p>
            <a:r>
              <a:rPr lang="en-US" b="1" dirty="0"/>
              <a:t>title:</a:t>
            </a:r>
            <a:r>
              <a:rPr lang="en-US" dirty="0"/>
              <a:t> It is a string which is shown as a title of a message box.</a:t>
            </a:r>
          </a:p>
          <a:p>
            <a:r>
              <a:rPr lang="en-US" b="1" dirty="0"/>
              <a:t>message:</a:t>
            </a:r>
            <a:r>
              <a:rPr lang="en-US" dirty="0"/>
              <a:t> It is the string to be displayed as a message on the message box.</a:t>
            </a:r>
          </a:p>
          <a:p>
            <a:r>
              <a:rPr lang="en-US" b="1" dirty="0"/>
              <a:t>options:</a:t>
            </a:r>
            <a:r>
              <a:rPr lang="en-US" dirty="0"/>
              <a:t> There are various options which can be used to configure the message dialog box.</a:t>
            </a:r>
          </a:p>
          <a:p>
            <a:pPr marL="0" indent="0">
              <a:buNone/>
            </a:pPr>
            <a:endParaRPr lang="en-US" dirty="0"/>
          </a:p>
        </p:txBody>
      </p:sp>
    </p:spTree>
    <p:extLst>
      <p:ext uri="{BB962C8B-B14F-4D97-AF65-F5344CB8AC3E}">
        <p14:creationId xmlns:p14="http://schemas.microsoft.com/office/powerpoint/2010/main" val="860876069"/>
      </p:ext>
    </p:extLst>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914400"/>
            <a:ext cx="8229600" cy="4389120"/>
          </a:xfrm>
        </p:spPr>
        <p:txBody>
          <a:bodyPr>
            <a:normAutofit fontScale="92500" lnSpcReduction="20000"/>
          </a:bodyPr>
          <a:lstStyle/>
          <a:p>
            <a:pPr marL="0" indent="0">
              <a:buNone/>
            </a:pPr>
            <a:r>
              <a:rPr lang="en-US" dirty="0" smtClean="0"/>
              <a:t>1.showinfo():</a:t>
            </a:r>
          </a:p>
          <a:p>
            <a:pPr marL="0" indent="0">
              <a:buNone/>
            </a:pPr>
            <a:r>
              <a:rPr lang="en-US" dirty="0" smtClean="0"/>
              <a:t>  The </a:t>
            </a:r>
            <a:r>
              <a:rPr lang="en-US" dirty="0" err="1"/>
              <a:t>showinfo</a:t>
            </a:r>
            <a:r>
              <a:rPr lang="en-US" dirty="0"/>
              <a:t>() </a:t>
            </a:r>
            <a:r>
              <a:rPr lang="en-US" dirty="0" err="1"/>
              <a:t>messagebox</a:t>
            </a:r>
            <a:r>
              <a:rPr lang="en-US" dirty="0"/>
              <a:t> is used where we need to show some relevant information to the user.</a:t>
            </a:r>
          </a:p>
          <a:p>
            <a:pPr marL="0" indent="0">
              <a:buNone/>
            </a:pPr>
            <a:r>
              <a:rPr lang="en-US" dirty="0" smtClean="0"/>
              <a:t>Ex:</a:t>
            </a:r>
          </a:p>
          <a:p>
            <a:pPr marL="0" indent="0">
              <a:buNone/>
            </a:pPr>
            <a:r>
              <a:rPr lang="en-US" dirty="0"/>
              <a:t/>
            </a:r>
            <a:br>
              <a:rPr lang="en-US" dirty="0"/>
            </a:br>
            <a:r>
              <a:rPr lang="en-US" dirty="0"/>
              <a:t>from </a:t>
            </a:r>
            <a:r>
              <a:rPr lang="en-US" dirty="0" err="1"/>
              <a:t>tkinter</a:t>
            </a:r>
            <a:r>
              <a:rPr lang="en-US" dirty="0"/>
              <a:t> import *  </a:t>
            </a:r>
          </a:p>
          <a:p>
            <a:pPr marL="0" indent="0">
              <a:buNone/>
            </a:pPr>
            <a:r>
              <a:rPr lang="en-US" dirty="0"/>
              <a:t>from </a:t>
            </a:r>
            <a:r>
              <a:rPr lang="en-US" dirty="0" err="1"/>
              <a:t>tkinter</a:t>
            </a:r>
            <a:r>
              <a:rPr lang="en-US" dirty="0"/>
              <a:t> import </a:t>
            </a:r>
            <a:r>
              <a:rPr lang="en-US" dirty="0" err="1"/>
              <a:t>messagebox</a:t>
            </a:r>
            <a:r>
              <a:rPr lang="en-US" dirty="0"/>
              <a:t>  </a:t>
            </a:r>
          </a:p>
          <a:p>
            <a:pPr marL="0" indent="0">
              <a:buNone/>
            </a:pPr>
            <a:r>
              <a:rPr lang="en-US" dirty="0"/>
              <a:t>top = </a:t>
            </a:r>
            <a:r>
              <a:rPr lang="en-US" dirty="0" err="1"/>
              <a:t>Tk</a:t>
            </a:r>
            <a:r>
              <a:rPr lang="en-US" dirty="0"/>
              <a:t>()  </a:t>
            </a:r>
          </a:p>
          <a:p>
            <a:pPr marL="0" indent="0">
              <a:buNone/>
            </a:pPr>
            <a:r>
              <a:rPr lang="en-US" dirty="0" err="1"/>
              <a:t>top.geometry</a:t>
            </a:r>
            <a:r>
              <a:rPr lang="en-US" dirty="0"/>
              <a:t>("500x500")      </a:t>
            </a:r>
          </a:p>
          <a:p>
            <a:pPr marL="0" indent="0">
              <a:buNone/>
            </a:pPr>
            <a:r>
              <a:rPr lang="en-US" dirty="0" err="1"/>
              <a:t>messagebox.showinfo</a:t>
            </a:r>
            <a:r>
              <a:rPr lang="en-US" dirty="0"/>
              <a:t>("</a:t>
            </a:r>
            <a:r>
              <a:rPr lang="en-US" dirty="0" err="1"/>
              <a:t>information","Information</a:t>
            </a:r>
            <a:r>
              <a:rPr lang="en-US" dirty="0"/>
              <a:t>")  </a:t>
            </a:r>
          </a:p>
          <a:p>
            <a:pPr marL="0" indent="0">
              <a:buNone/>
            </a:pPr>
            <a:r>
              <a:rPr lang="en-US" dirty="0"/>
              <a:t>  </a:t>
            </a:r>
          </a:p>
          <a:p>
            <a:pPr marL="0" indent="0">
              <a:buNone/>
            </a:pPr>
            <a:r>
              <a:rPr lang="en-US" dirty="0"/>
              <a:t> </a:t>
            </a:r>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4200" y="2133600"/>
            <a:ext cx="1495425"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88972408"/>
      </p:ext>
    </p:extLst>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86600" y="990600"/>
            <a:ext cx="1343025"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838200" y="1066800"/>
            <a:ext cx="6096000" cy="5355312"/>
          </a:xfrm>
          <a:prstGeom prst="rect">
            <a:avLst/>
          </a:prstGeom>
        </p:spPr>
        <p:txBody>
          <a:bodyPr wrap="square">
            <a:spAutoFit/>
          </a:bodyPr>
          <a:lstStyle/>
          <a:p>
            <a:r>
              <a:rPr lang="en-US" dirty="0" smtClean="0"/>
              <a:t>2.showwarning():</a:t>
            </a:r>
          </a:p>
          <a:p>
            <a:endParaRPr lang="en-US" dirty="0" smtClean="0"/>
          </a:p>
          <a:p>
            <a:r>
              <a:rPr lang="en-US" dirty="0" smtClean="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("500x500")      </a:t>
            </a:r>
          </a:p>
          <a:p>
            <a:r>
              <a:rPr lang="en-US" dirty="0" err="1"/>
              <a:t>messagebox.showwarning</a:t>
            </a:r>
            <a:r>
              <a:rPr lang="en-US" dirty="0"/>
              <a:t>("</a:t>
            </a:r>
            <a:r>
              <a:rPr lang="en-US" dirty="0" err="1"/>
              <a:t>warning","Warning</a:t>
            </a:r>
            <a:r>
              <a:rPr lang="en-US" dirty="0" smtClean="0"/>
              <a:t>")</a:t>
            </a:r>
          </a:p>
          <a:p>
            <a:endParaRPr lang="en-US" dirty="0"/>
          </a:p>
          <a:p>
            <a:endParaRPr lang="en-US" dirty="0" smtClean="0"/>
          </a:p>
          <a:p>
            <a:r>
              <a:rPr lang="en-US" dirty="0" smtClean="0"/>
              <a:t>3.showerror():</a:t>
            </a:r>
          </a:p>
          <a:p>
            <a:endParaRPr lang="en-US" dirty="0"/>
          </a:p>
          <a:p>
            <a:r>
              <a:rPr lang="en-US" dirty="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("500x500")      </a:t>
            </a:r>
          </a:p>
          <a:p>
            <a:r>
              <a:rPr lang="en-US" dirty="0" err="1" smtClean="0"/>
              <a:t>messagebox.showerror</a:t>
            </a:r>
            <a:r>
              <a:rPr lang="en-US" dirty="0" smtClean="0"/>
              <a:t>(“</a:t>
            </a:r>
            <a:r>
              <a:rPr lang="en-US" dirty="0" err="1" smtClean="0"/>
              <a:t>error</a:t>
            </a:r>
            <a:r>
              <a:rPr lang="en-US" dirty="0" err="1" smtClean="0"/>
              <a:t>",“error</a:t>
            </a:r>
            <a:r>
              <a:rPr lang="en-US" dirty="0" smtClean="0"/>
              <a:t>")  </a:t>
            </a:r>
            <a:endParaRPr lang="en-US" dirty="0"/>
          </a:p>
          <a:p>
            <a:r>
              <a:rPr lang="en-US" dirty="0"/>
              <a:t> </a:t>
            </a:r>
          </a:p>
          <a:p>
            <a:r>
              <a:rPr lang="en-US" dirty="0" smtClean="0"/>
              <a:t>  </a:t>
            </a:r>
            <a:endParaRPr lang="en-US" dirty="0"/>
          </a:p>
          <a:p>
            <a:r>
              <a:rPr lang="en-US" dirty="0"/>
              <a:t> </a:t>
            </a:r>
          </a:p>
        </p:txBody>
      </p:sp>
      <p:pic>
        <p:nvPicPr>
          <p:cNvPr id="2253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3744456"/>
            <a:ext cx="1114425"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775498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66800"/>
            <a:ext cx="8229600" cy="4389120"/>
          </a:xfrm>
        </p:spPr>
        <p:txBody>
          <a:bodyPr>
            <a:normAutofit fontScale="92500" lnSpcReduction="10000"/>
          </a:bodyPr>
          <a:lstStyle/>
          <a:p>
            <a:pPr marL="109728" lvl="0" indent="0">
              <a:spcBef>
                <a:spcPts val="400"/>
              </a:spcBef>
              <a:buSzPts val="1836"/>
              <a:buNone/>
            </a:pPr>
            <a:endParaRPr lang="en-US" dirty="0"/>
          </a:p>
          <a:p>
            <a:pPr marL="109728" lvl="0" indent="0">
              <a:spcBef>
                <a:spcPts val="400"/>
              </a:spcBef>
              <a:buSzPts val="1836"/>
              <a:buNone/>
            </a:pPr>
            <a:r>
              <a:rPr lang="en-IN" b="1" dirty="0" smtClean="0"/>
              <a:t>If </a:t>
            </a:r>
            <a:r>
              <a:rPr lang="en-IN" b="1" dirty="0"/>
              <a:t>you want integer input from user convert </a:t>
            </a:r>
            <a:r>
              <a:rPr lang="en-IN" b="1" dirty="0" err="1"/>
              <a:t>str</a:t>
            </a:r>
            <a:r>
              <a:rPr lang="en-IN" b="1" dirty="0"/>
              <a:t> to </a:t>
            </a:r>
            <a:r>
              <a:rPr lang="en-IN" b="1" dirty="0" err="1" smtClean="0"/>
              <a:t>int</a:t>
            </a:r>
            <a:r>
              <a:rPr lang="en-IN" b="1" dirty="0" smtClean="0"/>
              <a:t>:</a:t>
            </a:r>
            <a:endParaRPr lang="en-IN" b="1" dirty="0"/>
          </a:p>
          <a:p>
            <a:pPr marL="109728" lvl="0" indent="0">
              <a:spcBef>
                <a:spcPts val="400"/>
              </a:spcBef>
              <a:buSzPts val="1836"/>
              <a:buNone/>
            </a:pPr>
            <a:r>
              <a:rPr lang="en-IN" dirty="0" smtClean="0"/>
              <a:t>1.Num=</a:t>
            </a:r>
            <a:r>
              <a:rPr lang="en-IN" dirty="0" err="1" smtClean="0">
                <a:solidFill>
                  <a:srgbClr val="7030A0"/>
                </a:solidFill>
              </a:rPr>
              <a:t>int</a:t>
            </a:r>
            <a:r>
              <a:rPr lang="en-IN" dirty="0" smtClean="0"/>
              <a:t>(</a:t>
            </a:r>
            <a:r>
              <a:rPr lang="en-IN" dirty="0" smtClean="0">
                <a:solidFill>
                  <a:srgbClr val="7030A0"/>
                </a:solidFill>
              </a:rPr>
              <a:t>input</a:t>
            </a:r>
            <a:r>
              <a:rPr lang="en-IN" dirty="0"/>
              <a:t>())</a:t>
            </a:r>
            <a:r>
              <a:rPr lang="en-IN" dirty="0">
                <a:sym typeface="Wingdings" panose="05000000000000000000" pitchFamily="2" charset="2"/>
              </a:rPr>
              <a:t>it convert string to integer</a:t>
            </a:r>
            <a:endParaRPr lang="en-IN" dirty="0"/>
          </a:p>
          <a:p>
            <a:pPr marL="109728" lvl="0" indent="0">
              <a:spcBef>
                <a:spcPts val="400"/>
              </a:spcBef>
              <a:buSzPts val="1836"/>
              <a:buNone/>
            </a:pPr>
            <a:r>
              <a:rPr lang="en-IN" dirty="0" smtClean="0"/>
              <a:t>2.num=</a:t>
            </a:r>
            <a:r>
              <a:rPr lang="en-IN" dirty="0" smtClean="0">
                <a:solidFill>
                  <a:srgbClr val="7030A0"/>
                </a:solidFill>
              </a:rPr>
              <a:t>float</a:t>
            </a:r>
            <a:r>
              <a:rPr lang="en-IN" dirty="0" smtClean="0"/>
              <a:t>(</a:t>
            </a:r>
            <a:r>
              <a:rPr lang="en-IN" dirty="0" smtClean="0">
                <a:solidFill>
                  <a:srgbClr val="7030A0"/>
                </a:solidFill>
              </a:rPr>
              <a:t>input</a:t>
            </a:r>
            <a:r>
              <a:rPr lang="en-IN" dirty="0"/>
              <a:t>())</a:t>
            </a:r>
            <a:r>
              <a:rPr lang="en-IN" dirty="0">
                <a:sym typeface="Wingdings" panose="05000000000000000000" pitchFamily="2" charset="2"/>
              </a:rPr>
              <a:t>it convert string to float</a:t>
            </a:r>
            <a:endParaRPr lang="en-IN" dirty="0"/>
          </a:p>
          <a:p>
            <a:pPr marL="109728" lvl="0" indent="0">
              <a:spcBef>
                <a:spcPts val="400"/>
              </a:spcBef>
              <a:buSzPts val="1836"/>
              <a:buNone/>
            </a:pPr>
            <a:endParaRPr lang="en-IN" dirty="0"/>
          </a:p>
          <a:p>
            <a:pPr marL="0" indent="0">
              <a:buNone/>
            </a:pPr>
            <a:r>
              <a:rPr lang="en-US" dirty="0" smtClean="0"/>
              <a:t>Example:</a:t>
            </a:r>
            <a:endParaRPr lang="en-US" dirty="0"/>
          </a:p>
          <a:p>
            <a:r>
              <a:rPr lang="en-US" dirty="0" smtClean="0"/>
              <a:t>Age </a:t>
            </a:r>
            <a:r>
              <a:rPr lang="en-US" dirty="0"/>
              <a:t>= </a:t>
            </a:r>
            <a:r>
              <a:rPr lang="en-US" dirty="0" err="1"/>
              <a:t>int</a:t>
            </a:r>
            <a:r>
              <a:rPr lang="en-US" dirty="0"/>
              <a:t>(input(“Enter your age:”)</a:t>
            </a:r>
          </a:p>
          <a:p>
            <a:pPr marL="0" indent="0">
              <a:buNone/>
            </a:pPr>
            <a:r>
              <a:rPr lang="en-US" dirty="0"/>
              <a:t>   Print(“your age is:” , age</a:t>
            </a:r>
            <a:r>
              <a:rPr lang="en-US" dirty="0" smtClean="0"/>
              <a:t>)</a:t>
            </a:r>
          </a:p>
          <a:p>
            <a:pPr marL="0" indent="0">
              <a:buNone/>
            </a:pPr>
            <a:endParaRPr lang="en-US" dirty="0" smtClean="0"/>
          </a:p>
          <a:p>
            <a:pPr marL="0" indent="0">
              <a:buNone/>
            </a:pPr>
            <a:r>
              <a:rPr lang="en-US" dirty="0"/>
              <a:t> </a:t>
            </a:r>
            <a:r>
              <a:rPr lang="en-US" dirty="0" smtClean="0"/>
              <a:t>  a=float(input(“Enter monthly salary is:”)</a:t>
            </a:r>
          </a:p>
          <a:p>
            <a:pPr marL="0" indent="0">
              <a:buNone/>
            </a:pPr>
            <a:r>
              <a:rPr lang="en-US" dirty="0"/>
              <a:t> </a:t>
            </a:r>
            <a:r>
              <a:rPr lang="en-US" dirty="0" smtClean="0"/>
              <a:t>  print(“your monthly salary is:” ,a)</a:t>
            </a:r>
          </a:p>
          <a:p>
            <a:pPr marL="0" indent="0">
              <a:buNone/>
            </a:pPr>
            <a:endParaRPr lang="en-US" dirty="0" smtClean="0"/>
          </a:p>
          <a:p>
            <a:pPr marL="0" indent="0">
              <a:buNone/>
            </a:pPr>
            <a:endParaRPr lang="en-US" dirty="0"/>
          </a:p>
          <a:p>
            <a:pPr marL="0" indent="0">
              <a:buNone/>
            </a:pPr>
            <a:endParaRPr lang="en-US" dirty="0"/>
          </a:p>
          <a:p>
            <a:endParaRPr lang="en-US" dirty="0"/>
          </a:p>
        </p:txBody>
      </p:sp>
    </p:spTree>
    <p:extLst>
      <p:ext uri="{BB962C8B-B14F-4D97-AF65-F5344CB8AC3E}">
        <p14:creationId xmlns:p14="http://schemas.microsoft.com/office/powerpoint/2010/main" val="3962682320"/>
      </p:ext>
    </p:extLst>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010400" y="1066800"/>
            <a:ext cx="1952625" cy="1476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85800" y="815698"/>
            <a:ext cx="6172200" cy="6186309"/>
          </a:xfrm>
          <a:prstGeom prst="rect">
            <a:avLst/>
          </a:prstGeom>
        </p:spPr>
        <p:txBody>
          <a:bodyPr wrap="square">
            <a:spAutoFit/>
          </a:bodyPr>
          <a:lstStyle/>
          <a:p>
            <a:r>
              <a:rPr lang="en-US" dirty="0" smtClean="0"/>
              <a:t>4.</a:t>
            </a:r>
            <a:r>
              <a:rPr lang="en-US" dirty="0"/>
              <a:t> </a:t>
            </a:r>
            <a:r>
              <a:rPr lang="en-US" dirty="0" err="1"/>
              <a:t>askquestion</a:t>
            </a:r>
            <a:r>
              <a:rPr lang="en-US" dirty="0" smtClean="0"/>
              <a:t>():</a:t>
            </a:r>
          </a:p>
          <a:p>
            <a:endParaRPr lang="en-US" dirty="0"/>
          </a:p>
          <a:p>
            <a:r>
              <a:rPr lang="en-US" dirty="0"/>
              <a:t>This method is used to ask some question to the user which can be answered in yes or no. </a:t>
            </a:r>
          </a:p>
          <a:p>
            <a:endParaRPr lang="en-US" dirty="0" smtClean="0"/>
          </a:p>
          <a:p>
            <a:r>
              <a:rPr lang="en-US" dirty="0" smtClean="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("500x500")      </a:t>
            </a:r>
          </a:p>
          <a:p>
            <a:r>
              <a:rPr lang="en-US" dirty="0" err="1"/>
              <a:t>messagebox.askquestion</a:t>
            </a:r>
            <a:r>
              <a:rPr lang="en-US" dirty="0"/>
              <a:t>("</a:t>
            </a:r>
            <a:r>
              <a:rPr lang="en-US" dirty="0" err="1"/>
              <a:t>Confirm","Are</a:t>
            </a:r>
            <a:r>
              <a:rPr lang="en-US" dirty="0"/>
              <a:t> you sure</a:t>
            </a:r>
            <a:r>
              <a:rPr lang="en-US" dirty="0" smtClean="0"/>
              <a:t>?")</a:t>
            </a:r>
          </a:p>
          <a:p>
            <a:endParaRPr lang="en-US" dirty="0"/>
          </a:p>
          <a:p>
            <a:r>
              <a:rPr lang="en-US" dirty="0" smtClean="0"/>
              <a:t>5.askokcancel():</a:t>
            </a:r>
          </a:p>
          <a:p>
            <a:r>
              <a:rPr lang="en-US" dirty="0"/>
              <a:t> </a:t>
            </a:r>
            <a:r>
              <a:rPr lang="en-US" dirty="0" smtClean="0"/>
              <a:t>  </a:t>
            </a:r>
            <a:r>
              <a:rPr lang="en-US" dirty="0"/>
              <a:t>his method is used to confirm the user's action regarding some application </a:t>
            </a:r>
            <a:r>
              <a:rPr lang="en-US" dirty="0" smtClean="0"/>
              <a:t>activity.</a:t>
            </a:r>
          </a:p>
          <a:p>
            <a:r>
              <a:rPr lang="en-US" dirty="0" smtClean="0"/>
              <a:t> </a:t>
            </a:r>
          </a:p>
          <a:p>
            <a:r>
              <a:rPr lang="en-US" dirty="0" smtClean="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("500x500")      </a:t>
            </a:r>
          </a:p>
          <a:p>
            <a:r>
              <a:rPr lang="en-US" dirty="0" err="1"/>
              <a:t>messagebox.askokcancel</a:t>
            </a:r>
            <a:r>
              <a:rPr lang="en-US" dirty="0"/>
              <a:t>("</a:t>
            </a:r>
            <a:r>
              <a:rPr lang="en-US" dirty="0" err="1"/>
              <a:t>Redirect","Redirecting</a:t>
            </a:r>
            <a:r>
              <a:rPr lang="en-US" dirty="0"/>
              <a:t> you to </a:t>
            </a:r>
            <a:r>
              <a:rPr lang="en-US" dirty="0" smtClean="0"/>
              <a:t>www.javatpoint.com</a:t>
            </a:r>
            <a:r>
              <a:rPr lang="en-US" dirty="0"/>
              <a:t>")  </a:t>
            </a:r>
          </a:p>
          <a:p>
            <a:r>
              <a:rPr lang="en-US" dirty="0"/>
              <a:t> </a:t>
            </a:r>
          </a:p>
        </p:txBody>
      </p:sp>
      <p:pic>
        <p:nvPicPr>
          <p:cNvPr id="2355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4495800"/>
            <a:ext cx="2838450" cy="1457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721386109"/>
      </p:ext>
    </p:extLst>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934200" y="914400"/>
            <a:ext cx="1924050" cy="1514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609600" y="457200"/>
            <a:ext cx="6096000" cy="2862322"/>
          </a:xfrm>
          <a:prstGeom prst="rect">
            <a:avLst/>
          </a:prstGeom>
        </p:spPr>
        <p:txBody>
          <a:bodyPr wrap="square">
            <a:spAutoFit/>
          </a:bodyPr>
          <a:lstStyle/>
          <a:p>
            <a:r>
              <a:rPr lang="en-US" dirty="0" smtClean="0"/>
              <a:t>6.</a:t>
            </a:r>
            <a:r>
              <a:rPr lang="en-US" dirty="0"/>
              <a:t> </a:t>
            </a:r>
            <a:r>
              <a:rPr lang="en-US" dirty="0" err="1" smtClean="0"/>
              <a:t>askyesno</a:t>
            </a:r>
            <a:r>
              <a:rPr lang="en-US" dirty="0" smtClean="0"/>
              <a:t>():</a:t>
            </a:r>
            <a:endParaRPr lang="en-US" dirty="0"/>
          </a:p>
          <a:p>
            <a:r>
              <a:rPr lang="en-US" dirty="0"/>
              <a:t>This method is used to ask the user about some action to which, the user can answer in yes or no. </a:t>
            </a:r>
          </a:p>
          <a:p>
            <a:endParaRPr lang="en-US" dirty="0" smtClean="0"/>
          </a:p>
          <a:p>
            <a:r>
              <a:rPr lang="en-US" dirty="0" smtClean="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("500x500")      </a:t>
            </a:r>
          </a:p>
          <a:p>
            <a:r>
              <a:rPr lang="en-US" dirty="0" err="1"/>
              <a:t>messagebox.askyesno</a:t>
            </a:r>
            <a:r>
              <a:rPr lang="en-US" dirty="0"/>
              <a:t>("</a:t>
            </a:r>
            <a:r>
              <a:rPr lang="en-US" dirty="0" err="1"/>
              <a:t>Application","Got</a:t>
            </a:r>
            <a:r>
              <a:rPr lang="en-US" dirty="0"/>
              <a:t> It?")  </a:t>
            </a:r>
          </a:p>
          <a:p>
            <a:r>
              <a:rPr lang="en-US" dirty="0"/>
              <a:t> </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4267200"/>
            <a:ext cx="1914525" cy="1438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Rectangle 1"/>
          <p:cNvSpPr/>
          <p:nvPr/>
        </p:nvSpPr>
        <p:spPr>
          <a:xfrm>
            <a:off x="533400" y="3200400"/>
            <a:ext cx="6096000" cy="3139321"/>
          </a:xfrm>
          <a:prstGeom prst="rect">
            <a:avLst/>
          </a:prstGeom>
        </p:spPr>
        <p:txBody>
          <a:bodyPr wrap="square">
            <a:spAutoFit/>
          </a:bodyPr>
          <a:lstStyle/>
          <a:p>
            <a:pPr marL="342900" indent="-342900">
              <a:buAutoNum type="arabicPeriod" startAt="7"/>
            </a:pPr>
            <a:r>
              <a:rPr lang="en-US" dirty="0" err="1" smtClean="0"/>
              <a:t>askretrycancel</a:t>
            </a:r>
            <a:r>
              <a:rPr lang="en-US" dirty="0" smtClean="0"/>
              <a:t>()</a:t>
            </a:r>
          </a:p>
          <a:p>
            <a:endParaRPr lang="en-US" dirty="0"/>
          </a:p>
          <a:p>
            <a:r>
              <a:rPr lang="en-US" dirty="0"/>
              <a:t>This method is used to ask the user about doing a particular task again or not. </a:t>
            </a:r>
            <a:endParaRPr lang="en-US" dirty="0" smtClean="0"/>
          </a:p>
          <a:p>
            <a:endParaRPr lang="en-US" dirty="0"/>
          </a:p>
          <a:p>
            <a:r>
              <a:rPr lang="en-US" dirty="0"/>
              <a:t>from </a:t>
            </a:r>
            <a:r>
              <a:rPr lang="en-US" dirty="0" err="1"/>
              <a:t>tkinter</a:t>
            </a:r>
            <a:r>
              <a:rPr lang="en-US" dirty="0"/>
              <a:t> import *  </a:t>
            </a:r>
          </a:p>
          <a:p>
            <a:r>
              <a:rPr lang="en-US" dirty="0"/>
              <a:t>from </a:t>
            </a:r>
            <a:r>
              <a:rPr lang="en-US" dirty="0" err="1"/>
              <a:t>tkinter</a:t>
            </a:r>
            <a:r>
              <a:rPr lang="en-US" dirty="0"/>
              <a:t> import </a:t>
            </a:r>
            <a:r>
              <a:rPr lang="en-US" dirty="0" err="1"/>
              <a:t>messagebox</a:t>
            </a:r>
            <a:r>
              <a:rPr lang="en-US" dirty="0"/>
              <a:t>  </a:t>
            </a:r>
          </a:p>
          <a:p>
            <a:r>
              <a:rPr lang="en-US" dirty="0"/>
              <a:t>top = </a:t>
            </a:r>
            <a:r>
              <a:rPr lang="en-US" dirty="0" err="1"/>
              <a:t>Tk</a:t>
            </a:r>
            <a:r>
              <a:rPr lang="en-US" dirty="0"/>
              <a:t>()  </a:t>
            </a:r>
          </a:p>
          <a:p>
            <a:r>
              <a:rPr lang="en-US" dirty="0" err="1"/>
              <a:t>top.geometry</a:t>
            </a:r>
            <a:r>
              <a:rPr lang="en-US" dirty="0"/>
              <a:t>("100x100")  </a:t>
            </a:r>
          </a:p>
          <a:p>
            <a:r>
              <a:rPr lang="en-US" dirty="0" err="1"/>
              <a:t>messagebox.askretrycancel</a:t>
            </a:r>
            <a:r>
              <a:rPr lang="en-US" dirty="0"/>
              <a:t>("</a:t>
            </a:r>
            <a:r>
              <a:rPr lang="en-US" dirty="0" err="1"/>
              <a:t>Application","try</a:t>
            </a:r>
            <a:r>
              <a:rPr lang="en-US" dirty="0"/>
              <a:t> again?")  </a:t>
            </a:r>
          </a:p>
          <a:p>
            <a:r>
              <a:rPr lang="en-US" dirty="0" err="1"/>
              <a:t>top.mainloop</a:t>
            </a:r>
            <a:r>
              <a:rPr lang="en-US" dirty="0"/>
              <a:t>() </a:t>
            </a:r>
          </a:p>
        </p:txBody>
      </p:sp>
    </p:spTree>
    <p:extLst>
      <p:ext uri="{BB962C8B-B14F-4D97-AF65-F5344CB8AC3E}">
        <p14:creationId xmlns:p14="http://schemas.microsoft.com/office/powerpoint/2010/main" val="713728335"/>
      </p:ext>
    </p:extLst>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85800"/>
          </a:xfrm>
        </p:spPr>
        <p:txBody>
          <a:bodyPr>
            <a:normAutofit fontScale="90000"/>
          </a:bodyPr>
          <a:lstStyle/>
          <a:p>
            <a:r>
              <a:rPr lang="en-US" dirty="0" smtClean="0"/>
              <a:t>Combo box():</a:t>
            </a:r>
            <a:endParaRPr lang="en-US" dirty="0"/>
          </a:p>
        </p:txBody>
      </p:sp>
      <p:sp>
        <p:nvSpPr>
          <p:cNvPr id="3" name="Content Placeholder 2"/>
          <p:cNvSpPr>
            <a:spLocks noGrp="1"/>
          </p:cNvSpPr>
          <p:nvPr>
            <p:ph idx="1"/>
          </p:nvPr>
        </p:nvSpPr>
        <p:spPr>
          <a:xfrm>
            <a:off x="457200" y="1447800"/>
            <a:ext cx="8229600" cy="5257800"/>
          </a:xfrm>
        </p:spPr>
        <p:txBody>
          <a:bodyPr>
            <a:normAutofit/>
          </a:bodyPr>
          <a:lstStyle/>
          <a:p>
            <a:pPr>
              <a:buFont typeface="Wingdings" panose="05000000000000000000" pitchFamily="2" charset="2"/>
              <a:buChar char="Ø"/>
            </a:pPr>
            <a:r>
              <a:rPr lang="en-US" sz="2000" dirty="0" smtClean="0"/>
              <a:t>To </a:t>
            </a:r>
            <a:r>
              <a:rPr lang="en-US" sz="2000" dirty="0"/>
              <a:t>create this </a:t>
            </a:r>
            <a:r>
              <a:rPr lang="en-US" sz="2000" dirty="0" err="1"/>
              <a:t>Combobox</a:t>
            </a:r>
            <a:r>
              <a:rPr lang="en-US" sz="2000" dirty="0"/>
              <a:t> widget using Python's </a:t>
            </a:r>
            <a:r>
              <a:rPr lang="en-US" sz="2000" dirty="0" err="1"/>
              <a:t>Tkinter</a:t>
            </a:r>
            <a:r>
              <a:rPr lang="en-US" sz="2000" dirty="0"/>
              <a:t> module to create a drop-down list having multiple </a:t>
            </a:r>
            <a:r>
              <a:rPr lang="en-US" sz="2000" dirty="0" smtClean="0"/>
              <a:t>options.</a:t>
            </a:r>
          </a:p>
          <a:p>
            <a:pPr>
              <a:buFont typeface="Wingdings" panose="05000000000000000000" pitchFamily="2" charset="2"/>
              <a:buChar char="Ø"/>
            </a:pPr>
            <a:r>
              <a:rPr lang="en-US" sz="2000" dirty="0" err="1"/>
              <a:t>Combobox</a:t>
            </a:r>
            <a:r>
              <a:rPr lang="en-US" sz="2000" dirty="0"/>
              <a:t> is a combination of </a:t>
            </a:r>
            <a:r>
              <a:rPr lang="en-US" sz="2000" dirty="0" err="1"/>
              <a:t>Listbox</a:t>
            </a:r>
            <a:r>
              <a:rPr lang="en-US" sz="2000" dirty="0"/>
              <a:t> and an entry field. </a:t>
            </a:r>
            <a:endParaRPr lang="en-US" sz="2000" dirty="0" smtClean="0"/>
          </a:p>
          <a:p>
            <a:pPr>
              <a:buFont typeface="Wingdings" panose="05000000000000000000" pitchFamily="2" charset="2"/>
              <a:buChar char="Ø"/>
            </a:pPr>
            <a:r>
              <a:rPr lang="en-US" sz="2000" dirty="0" smtClean="0"/>
              <a:t>It </a:t>
            </a:r>
            <a:r>
              <a:rPr lang="en-US" sz="2000" dirty="0"/>
              <a:t>is one of the </a:t>
            </a:r>
            <a:r>
              <a:rPr lang="en-US" sz="2000" dirty="0" err="1"/>
              <a:t>Tkinter</a:t>
            </a:r>
            <a:r>
              <a:rPr lang="en-US" sz="2000" dirty="0"/>
              <a:t> widgets where it contains a down arrow to select from a list of options. </a:t>
            </a:r>
            <a:endParaRPr lang="en-US" sz="2000" dirty="0" smtClean="0"/>
          </a:p>
          <a:p>
            <a:pPr>
              <a:buFont typeface="Wingdings" panose="05000000000000000000" pitchFamily="2" charset="2"/>
              <a:buChar char="Ø"/>
            </a:pPr>
            <a:r>
              <a:rPr lang="en-US" sz="2000" dirty="0" smtClean="0"/>
              <a:t>It </a:t>
            </a:r>
            <a:r>
              <a:rPr lang="en-US" sz="2000" dirty="0"/>
              <a:t>helps the users to select according to the list of options displayed. </a:t>
            </a:r>
            <a:endParaRPr lang="en-US" sz="2000" dirty="0" smtClean="0"/>
          </a:p>
          <a:p>
            <a:pPr>
              <a:buFont typeface="Wingdings" panose="05000000000000000000" pitchFamily="2" charset="2"/>
              <a:buChar char="Ø"/>
            </a:pPr>
            <a:r>
              <a:rPr lang="en-US" sz="2000" dirty="0" smtClean="0"/>
              <a:t>When </a:t>
            </a:r>
            <a:r>
              <a:rPr lang="en-US" sz="2000" dirty="0"/>
              <a:t>the user clicks on the drop-down arrow on the entry field, a pop up of the scrolled </a:t>
            </a:r>
            <a:r>
              <a:rPr lang="en-US" sz="2000" dirty="0" err="1"/>
              <a:t>Listbox</a:t>
            </a:r>
            <a:r>
              <a:rPr lang="en-US" sz="2000" dirty="0"/>
              <a:t> is displayed down the entry field. </a:t>
            </a:r>
            <a:endParaRPr lang="en-US" sz="2000" dirty="0" smtClean="0"/>
          </a:p>
          <a:p>
            <a:pPr>
              <a:buFont typeface="Wingdings" panose="05000000000000000000" pitchFamily="2" charset="2"/>
              <a:buChar char="Ø"/>
            </a:pPr>
            <a:r>
              <a:rPr lang="en-US" sz="2000" dirty="0" smtClean="0"/>
              <a:t>The </a:t>
            </a:r>
            <a:r>
              <a:rPr lang="en-US" sz="2000" dirty="0"/>
              <a:t>selected option will be displayed in the entry field only when an option from the </a:t>
            </a:r>
            <a:r>
              <a:rPr lang="en-US" sz="2000" dirty="0" err="1"/>
              <a:t>Listbox</a:t>
            </a:r>
            <a:r>
              <a:rPr lang="en-US" sz="2000" dirty="0"/>
              <a:t> is selected.</a:t>
            </a:r>
            <a:endParaRPr lang="en-US" sz="2000" dirty="0" smtClean="0"/>
          </a:p>
          <a:p>
            <a:pPr marL="0" indent="0">
              <a:buNone/>
            </a:pPr>
            <a:endParaRPr lang="en-US" sz="2000" dirty="0" smtClean="0"/>
          </a:p>
        </p:txBody>
      </p:sp>
    </p:spTree>
    <p:extLst>
      <p:ext uri="{BB962C8B-B14F-4D97-AF65-F5344CB8AC3E}">
        <p14:creationId xmlns:p14="http://schemas.microsoft.com/office/powerpoint/2010/main" val="193926995"/>
      </p:ext>
    </p:extLst>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685800" y="1524000"/>
            <a:ext cx="8229600" cy="4389120"/>
          </a:xfrm>
        </p:spPr>
        <p:txBody>
          <a:bodyPr>
            <a:normAutofit fontScale="92500" lnSpcReduction="20000"/>
          </a:bodyPr>
          <a:lstStyle/>
          <a:p>
            <a:pPr marL="0" indent="0">
              <a:buNone/>
            </a:pPr>
            <a:r>
              <a:rPr lang="en-US" dirty="0"/>
              <a:t>from </a:t>
            </a:r>
            <a:r>
              <a:rPr lang="en-US" dirty="0" err="1"/>
              <a:t>tkinter</a:t>
            </a:r>
            <a:r>
              <a:rPr lang="en-US" dirty="0"/>
              <a:t> import *</a:t>
            </a:r>
          </a:p>
          <a:p>
            <a:pPr marL="0" indent="0">
              <a:buNone/>
            </a:pPr>
            <a:r>
              <a:rPr lang="en-US" dirty="0"/>
              <a:t>from </a:t>
            </a:r>
            <a:r>
              <a:rPr lang="en-US" dirty="0" err="1"/>
              <a:t>tkinter</a:t>
            </a:r>
            <a:r>
              <a:rPr lang="en-US" dirty="0"/>
              <a:t> import </a:t>
            </a:r>
            <a:r>
              <a:rPr lang="en-US" dirty="0" err="1"/>
              <a:t>ttk</a:t>
            </a:r>
            <a:endParaRPr lang="en-US" dirty="0"/>
          </a:p>
          <a:p>
            <a:pPr marL="0" indent="0">
              <a:buNone/>
            </a:pPr>
            <a:r>
              <a:rPr lang="en-US" dirty="0"/>
              <a:t>top = </a:t>
            </a:r>
            <a:r>
              <a:rPr lang="en-US" dirty="0" err="1"/>
              <a:t>Tk</a:t>
            </a:r>
            <a:r>
              <a:rPr lang="en-US" dirty="0"/>
              <a:t>()</a:t>
            </a:r>
          </a:p>
          <a:p>
            <a:pPr marL="0" indent="0">
              <a:buNone/>
            </a:pPr>
            <a:r>
              <a:rPr lang="en-US" dirty="0" err="1"/>
              <a:t>top.title</a:t>
            </a:r>
            <a:r>
              <a:rPr lang="en-US" dirty="0"/>
              <a:t>("</a:t>
            </a:r>
            <a:r>
              <a:rPr lang="en-US" dirty="0" err="1"/>
              <a:t>Combobox</a:t>
            </a:r>
            <a:r>
              <a:rPr lang="en-US" dirty="0"/>
              <a:t> Example")</a:t>
            </a:r>
          </a:p>
          <a:p>
            <a:pPr marL="0" indent="0">
              <a:buNone/>
            </a:pPr>
            <a:r>
              <a:rPr lang="en-US" dirty="0" err="1"/>
              <a:t>top.geometry</a:t>
            </a:r>
            <a:r>
              <a:rPr lang="en-US" dirty="0"/>
              <a:t>('300x300')</a:t>
            </a:r>
          </a:p>
          <a:p>
            <a:pPr marL="0" indent="0">
              <a:buNone/>
            </a:pPr>
            <a:r>
              <a:rPr lang="en-US" dirty="0"/>
              <a:t>combo = </a:t>
            </a:r>
            <a:r>
              <a:rPr lang="en-US" dirty="0" err="1"/>
              <a:t>ttk.Combobox</a:t>
            </a:r>
            <a:r>
              <a:rPr lang="en-US" dirty="0"/>
              <a:t>(top, values=["India", "Australia", "china", "Japan", "South Korea"])</a:t>
            </a:r>
          </a:p>
          <a:p>
            <a:pPr marL="0" indent="0">
              <a:buNone/>
            </a:pPr>
            <a:r>
              <a:rPr lang="en-US" dirty="0" err="1"/>
              <a:t>combo.pack</a:t>
            </a:r>
            <a:r>
              <a:rPr lang="en-US" dirty="0"/>
              <a:t>()</a:t>
            </a:r>
          </a:p>
          <a:p>
            <a:pPr marL="0" indent="0">
              <a:buNone/>
            </a:pPr>
            <a:r>
              <a:rPr lang="en-US" dirty="0" err="1"/>
              <a:t>def</a:t>
            </a:r>
            <a:r>
              <a:rPr lang="en-US" dirty="0"/>
              <a:t> </a:t>
            </a:r>
            <a:r>
              <a:rPr lang="en-US" dirty="0" err="1"/>
              <a:t>option_selected</a:t>
            </a:r>
            <a:r>
              <a:rPr lang="en-US" dirty="0"/>
              <a:t>(event):</a:t>
            </a:r>
          </a:p>
          <a:p>
            <a:pPr marL="0" indent="0">
              <a:buNone/>
            </a:pPr>
            <a:r>
              <a:rPr lang="en-US" dirty="0"/>
              <a:t>   </a:t>
            </a:r>
            <a:r>
              <a:rPr lang="en-US" dirty="0" err="1"/>
              <a:t>selected_option</a:t>
            </a:r>
            <a:r>
              <a:rPr lang="en-US" dirty="0"/>
              <a:t> = </a:t>
            </a:r>
            <a:r>
              <a:rPr lang="en-US" dirty="0" err="1"/>
              <a:t>combo.get</a:t>
            </a:r>
            <a:r>
              <a:rPr lang="en-US" dirty="0"/>
              <a:t>()</a:t>
            </a:r>
          </a:p>
          <a:p>
            <a:pPr marL="0" indent="0">
              <a:buNone/>
            </a:pPr>
            <a:r>
              <a:rPr lang="en-US" dirty="0"/>
              <a:t>   print("You selected:", </a:t>
            </a:r>
            <a:r>
              <a:rPr lang="en-US" dirty="0" err="1"/>
              <a:t>selected_option</a:t>
            </a:r>
            <a:r>
              <a:rPr lang="en-US" dirty="0"/>
              <a:t>)</a:t>
            </a:r>
          </a:p>
          <a:p>
            <a:pPr marL="0" indent="0">
              <a:buNone/>
            </a:pPr>
            <a:r>
              <a:rPr lang="en-US" dirty="0" err="1"/>
              <a:t>combo.bind</a:t>
            </a:r>
            <a:r>
              <a:rPr lang="en-US" dirty="0"/>
              <a:t>("&lt;&lt;</a:t>
            </a:r>
            <a:r>
              <a:rPr lang="en-US" dirty="0" err="1"/>
              <a:t>ComboboxSelected</a:t>
            </a:r>
            <a:r>
              <a:rPr lang="en-US" dirty="0"/>
              <a:t>&gt;&gt;", </a:t>
            </a:r>
            <a:r>
              <a:rPr lang="en-US" dirty="0" err="1"/>
              <a:t>option_selected</a:t>
            </a:r>
            <a:r>
              <a:rPr lang="en-US" dirty="0"/>
              <a:t>)</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2639826770"/>
      </p:ext>
    </p:extLst>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0800" y="914400"/>
            <a:ext cx="4270199"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099974547"/>
      </p:ext>
    </p:extLst>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533400"/>
            <a:ext cx="8229600" cy="6172200"/>
          </a:xfrm>
        </p:spPr>
        <p:txBody>
          <a:bodyPr>
            <a:normAutofit lnSpcReduction="10000"/>
          </a:bodyPr>
          <a:lstStyle/>
          <a:p>
            <a:pPr marL="0" indent="0">
              <a:buNone/>
            </a:pPr>
            <a:r>
              <a:rPr lang="en-US" dirty="0"/>
              <a:t>import </a:t>
            </a:r>
            <a:r>
              <a:rPr lang="en-US" dirty="0" err="1"/>
              <a:t>tkinter</a:t>
            </a:r>
            <a:r>
              <a:rPr lang="en-US" dirty="0"/>
              <a:t> as </a:t>
            </a:r>
            <a:r>
              <a:rPr lang="en-US" dirty="0" err="1"/>
              <a:t>tk</a:t>
            </a:r>
            <a:endParaRPr lang="en-US" dirty="0"/>
          </a:p>
          <a:p>
            <a:pPr marL="0" indent="0">
              <a:buNone/>
            </a:pPr>
            <a:r>
              <a:rPr lang="en-US" dirty="0"/>
              <a:t>from </a:t>
            </a:r>
            <a:r>
              <a:rPr lang="en-US" dirty="0" err="1"/>
              <a:t>tkinter</a:t>
            </a:r>
            <a:r>
              <a:rPr lang="en-US" dirty="0"/>
              <a:t> import </a:t>
            </a:r>
            <a:r>
              <a:rPr lang="en-US" dirty="0" err="1"/>
              <a:t>ttk</a:t>
            </a:r>
            <a:endParaRPr lang="en-US" dirty="0"/>
          </a:p>
          <a:p>
            <a:pPr marL="0" indent="0">
              <a:buNone/>
            </a:pPr>
            <a:r>
              <a:rPr lang="en-US" dirty="0"/>
              <a:t>top = </a:t>
            </a:r>
            <a:r>
              <a:rPr lang="en-US" dirty="0" err="1"/>
              <a:t>tk.Tk</a:t>
            </a:r>
            <a:r>
              <a:rPr lang="en-US" dirty="0"/>
              <a:t>()</a:t>
            </a:r>
          </a:p>
          <a:p>
            <a:pPr marL="0" indent="0">
              <a:buNone/>
            </a:pPr>
            <a:r>
              <a:rPr lang="en-US" dirty="0" err="1"/>
              <a:t>top.title</a:t>
            </a:r>
            <a:r>
              <a:rPr lang="en-US" dirty="0"/>
              <a:t>("</a:t>
            </a:r>
            <a:r>
              <a:rPr lang="en-US" dirty="0" err="1"/>
              <a:t>Combobox</a:t>
            </a:r>
            <a:r>
              <a:rPr lang="en-US" dirty="0"/>
              <a:t> Example")</a:t>
            </a:r>
          </a:p>
          <a:p>
            <a:pPr marL="0" indent="0">
              <a:buNone/>
            </a:pPr>
            <a:r>
              <a:rPr lang="en-US" dirty="0" err="1"/>
              <a:t>top.geometry</a:t>
            </a:r>
            <a:r>
              <a:rPr lang="en-US" dirty="0"/>
              <a:t>('300x300')</a:t>
            </a:r>
          </a:p>
          <a:p>
            <a:pPr marL="0" indent="0">
              <a:buNone/>
            </a:pPr>
            <a:r>
              <a:rPr lang="en-US" dirty="0" err="1"/>
              <a:t>ttk.Label</a:t>
            </a:r>
            <a:r>
              <a:rPr lang="en-US" dirty="0"/>
              <a:t>(top, text = "Select the Month :", </a:t>
            </a:r>
          </a:p>
          <a:p>
            <a:pPr marL="0" indent="0">
              <a:buNone/>
            </a:pPr>
            <a:r>
              <a:rPr lang="en-US" dirty="0"/>
              <a:t>          font = ("Times New Roman", 10)).grid(column = 0, </a:t>
            </a:r>
          </a:p>
          <a:p>
            <a:pPr marL="0" indent="0">
              <a:buNone/>
            </a:pPr>
            <a:r>
              <a:rPr lang="en-US" dirty="0"/>
              <a:t>          row = 5, </a:t>
            </a:r>
            <a:r>
              <a:rPr lang="en-US" dirty="0" err="1"/>
              <a:t>padx</a:t>
            </a:r>
            <a:r>
              <a:rPr lang="en-US" dirty="0"/>
              <a:t> = 10, </a:t>
            </a:r>
            <a:r>
              <a:rPr lang="en-US" dirty="0" err="1"/>
              <a:t>pady</a:t>
            </a:r>
            <a:r>
              <a:rPr lang="en-US" dirty="0"/>
              <a:t> = 25) </a:t>
            </a:r>
          </a:p>
          <a:p>
            <a:pPr marL="0" indent="0">
              <a:buNone/>
            </a:pPr>
            <a:endParaRPr lang="en-US" dirty="0"/>
          </a:p>
          <a:p>
            <a:pPr marL="0" indent="0">
              <a:buNone/>
            </a:pPr>
            <a:r>
              <a:rPr lang="en-US" dirty="0"/>
              <a:t># </a:t>
            </a:r>
            <a:r>
              <a:rPr lang="en-US" dirty="0" err="1"/>
              <a:t>Combobox</a:t>
            </a:r>
            <a:r>
              <a:rPr lang="en-US" dirty="0"/>
              <a:t> creation </a:t>
            </a:r>
          </a:p>
          <a:p>
            <a:pPr marL="0" indent="0">
              <a:buNone/>
            </a:pPr>
            <a:r>
              <a:rPr lang="en-US" dirty="0"/>
              <a:t>n = </a:t>
            </a:r>
            <a:r>
              <a:rPr lang="en-US" dirty="0" err="1"/>
              <a:t>tk.StringVar</a:t>
            </a:r>
            <a:r>
              <a:rPr lang="en-US" dirty="0"/>
              <a:t>() </a:t>
            </a:r>
          </a:p>
          <a:p>
            <a:pPr marL="0" indent="0">
              <a:buNone/>
            </a:pPr>
            <a:r>
              <a:rPr lang="en-US" dirty="0" err="1"/>
              <a:t>monthchoosen</a:t>
            </a:r>
            <a:r>
              <a:rPr lang="en-US" dirty="0"/>
              <a:t> = </a:t>
            </a:r>
            <a:r>
              <a:rPr lang="en-US" dirty="0" err="1"/>
              <a:t>ttk.Combobox</a:t>
            </a:r>
            <a:r>
              <a:rPr lang="en-US" dirty="0"/>
              <a:t>(top, width = 27, </a:t>
            </a:r>
            <a:r>
              <a:rPr lang="en-US" dirty="0" err="1"/>
              <a:t>textvariable</a:t>
            </a:r>
            <a:r>
              <a:rPr lang="en-US" dirty="0"/>
              <a:t> = n) </a:t>
            </a:r>
          </a:p>
          <a:p>
            <a:pPr marL="0" indent="0">
              <a:buNone/>
            </a:pPr>
            <a:r>
              <a:rPr lang="en-US" dirty="0"/>
              <a:t>  </a:t>
            </a:r>
          </a:p>
        </p:txBody>
      </p:sp>
    </p:spTree>
    <p:extLst>
      <p:ext uri="{BB962C8B-B14F-4D97-AF65-F5344CB8AC3E}">
        <p14:creationId xmlns:p14="http://schemas.microsoft.com/office/powerpoint/2010/main" val="120437530"/>
      </p:ext>
    </p:extLst>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038600" y="1447800"/>
            <a:ext cx="5048250" cy="1743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 y="609600"/>
            <a:ext cx="7315200" cy="5632311"/>
          </a:xfrm>
          <a:prstGeom prst="rect">
            <a:avLst/>
          </a:prstGeom>
        </p:spPr>
        <p:txBody>
          <a:bodyPr wrap="square">
            <a:spAutoFit/>
          </a:bodyPr>
          <a:lstStyle/>
          <a:p>
            <a:r>
              <a:rPr lang="en-US" dirty="0"/>
              <a:t># Adding </a:t>
            </a:r>
            <a:r>
              <a:rPr lang="en-US" dirty="0" err="1"/>
              <a:t>combobox</a:t>
            </a:r>
            <a:r>
              <a:rPr lang="en-US" dirty="0"/>
              <a:t> drop down list </a:t>
            </a:r>
          </a:p>
          <a:p>
            <a:r>
              <a:rPr lang="en-US" dirty="0" err="1"/>
              <a:t>monthchoosen</a:t>
            </a:r>
            <a:r>
              <a:rPr lang="en-US" dirty="0"/>
              <a:t>['values'] = (' January',  </a:t>
            </a:r>
          </a:p>
          <a:p>
            <a:r>
              <a:rPr lang="en-US" dirty="0"/>
              <a:t>                          ' February', </a:t>
            </a:r>
          </a:p>
          <a:p>
            <a:r>
              <a:rPr lang="en-US" dirty="0"/>
              <a:t>                          ' March', </a:t>
            </a:r>
          </a:p>
          <a:p>
            <a:r>
              <a:rPr lang="en-US" dirty="0"/>
              <a:t>                          ' April', </a:t>
            </a:r>
          </a:p>
          <a:p>
            <a:r>
              <a:rPr lang="en-US" dirty="0"/>
              <a:t>                          ' May', </a:t>
            </a:r>
          </a:p>
          <a:p>
            <a:r>
              <a:rPr lang="en-US" dirty="0"/>
              <a:t>                          ' June', </a:t>
            </a:r>
          </a:p>
          <a:p>
            <a:r>
              <a:rPr lang="en-US" dirty="0"/>
              <a:t>                          ' July', </a:t>
            </a:r>
          </a:p>
          <a:p>
            <a:r>
              <a:rPr lang="en-US" dirty="0"/>
              <a:t>                          ' August', </a:t>
            </a:r>
          </a:p>
          <a:p>
            <a:r>
              <a:rPr lang="en-US" dirty="0"/>
              <a:t>                          ' September', </a:t>
            </a:r>
          </a:p>
          <a:p>
            <a:r>
              <a:rPr lang="en-US" dirty="0"/>
              <a:t>                          ' October', </a:t>
            </a:r>
          </a:p>
          <a:p>
            <a:r>
              <a:rPr lang="en-US" dirty="0"/>
              <a:t>                          ' November', </a:t>
            </a:r>
          </a:p>
          <a:p>
            <a:r>
              <a:rPr lang="en-US" dirty="0"/>
              <a:t>                          ' December') </a:t>
            </a:r>
          </a:p>
          <a:p>
            <a:r>
              <a:rPr lang="en-US" dirty="0"/>
              <a:t>  </a:t>
            </a:r>
          </a:p>
          <a:p>
            <a:endParaRPr lang="en-US" dirty="0"/>
          </a:p>
          <a:p>
            <a:r>
              <a:rPr lang="en-US" dirty="0" err="1"/>
              <a:t>monthchoosen.grid</a:t>
            </a:r>
            <a:r>
              <a:rPr lang="en-US" dirty="0"/>
              <a:t>(column = 1, row = 5) </a:t>
            </a:r>
          </a:p>
          <a:p>
            <a:r>
              <a:rPr lang="en-US" dirty="0" err="1"/>
              <a:t>monthchoosen.current</a:t>
            </a:r>
            <a:r>
              <a:rPr lang="en-US" dirty="0"/>
              <a:t>()</a:t>
            </a:r>
          </a:p>
          <a:p>
            <a:endParaRPr lang="en-US" dirty="0"/>
          </a:p>
          <a:p>
            <a:endParaRPr lang="en-US" dirty="0"/>
          </a:p>
          <a:p>
            <a:endParaRPr lang="en-US" dirty="0"/>
          </a:p>
        </p:txBody>
      </p:sp>
    </p:spTree>
    <p:extLst>
      <p:ext uri="{BB962C8B-B14F-4D97-AF65-F5344CB8AC3E}">
        <p14:creationId xmlns:p14="http://schemas.microsoft.com/office/powerpoint/2010/main" val="3774091685"/>
      </p:ext>
    </p:extLst>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229600" cy="6019800"/>
          </a:xfrm>
        </p:spPr>
        <p:txBody>
          <a:bodyPr>
            <a:normAutofit fontScale="77500" lnSpcReduction="20000"/>
          </a:bodyPr>
          <a:lstStyle/>
          <a:p>
            <a:pPr marL="0" indent="0">
              <a:buNone/>
            </a:pPr>
            <a:r>
              <a:rPr lang="en-US" dirty="0"/>
              <a:t>import </a:t>
            </a:r>
            <a:r>
              <a:rPr lang="en-US" dirty="0" err="1"/>
              <a:t>tkinter</a:t>
            </a:r>
            <a:r>
              <a:rPr lang="en-US" dirty="0"/>
              <a:t> as </a:t>
            </a:r>
            <a:r>
              <a:rPr lang="en-US" dirty="0" err="1"/>
              <a:t>tk</a:t>
            </a:r>
            <a:endParaRPr lang="en-US" dirty="0"/>
          </a:p>
          <a:p>
            <a:pPr marL="0" indent="0">
              <a:buNone/>
            </a:pPr>
            <a:r>
              <a:rPr lang="en-US" dirty="0"/>
              <a:t>from </a:t>
            </a:r>
            <a:r>
              <a:rPr lang="en-US" dirty="0" err="1"/>
              <a:t>tkinter</a:t>
            </a:r>
            <a:r>
              <a:rPr lang="en-US" dirty="0"/>
              <a:t> import </a:t>
            </a:r>
            <a:r>
              <a:rPr lang="en-US" dirty="0" err="1"/>
              <a:t>ttk</a:t>
            </a:r>
            <a:endParaRPr lang="en-US" dirty="0"/>
          </a:p>
          <a:p>
            <a:pPr marL="0" indent="0">
              <a:buNone/>
            </a:pPr>
            <a:r>
              <a:rPr lang="en-US" dirty="0"/>
              <a:t>from </a:t>
            </a:r>
            <a:r>
              <a:rPr lang="en-US" dirty="0" err="1"/>
              <a:t>tkinter.messagebox</a:t>
            </a:r>
            <a:r>
              <a:rPr lang="en-US" dirty="0"/>
              <a:t> import </a:t>
            </a:r>
            <a:r>
              <a:rPr lang="en-US" dirty="0" err="1"/>
              <a:t>showinfo</a:t>
            </a:r>
            <a:endParaRPr lang="en-US" dirty="0"/>
          </a:p>
          <a:p>
            <a:pPr marL="0" indent="0">
              <a:buNone/>
            </a:pPr>
            <a:r>
              <a:rPr lang="en-US" dirty="0"/>
              <a:t>from calendar import </a:t>
            </a:r>
            <a:r>
              <a:rPr lang="en-US" dirty="0" err="1"/>
              <a:t>month_name</a:t>
            </a:r>
            <a:endParaRPr lang="en-US" dirty="0"/>
          </a:p>
          <a:p>
            <a:pPr marL="0" indent="0">
              <a:buNone/>
            </a:pPr>
            <a:endParaRPr lang="en-US" dirty="0"/>
          </a:p>
          <a:p>
            <a:pPr marL="0" indent="0">
              <a:buNone/>
            </a:pPr>
            <a:r>
              <a:rPr lang="en-US" dirty="0"/>
              <a:t>root = </a:t>
            </a:r>
            <a:r>
              <a:rPr lang="en-US" dirty="0" err="1"/>
              <a:t>tk.Tk</a:t>
            </a:r>
            <a:r>
              <a:rPr lang="en-US" dirty="0"/>
              <a:t>()</a:t>
            </a:r>
          </a:p>
          <a:p>
            <a:pPr marL="0" indent="0">
              <a:buNone/>
            </a:pPr>
            <a:endParaRPr lang="en-US" dirty="0"/>
          </a:p>
          <a:p>
            <a:pPr marL="0" indent="0">
              <a:buNone/>
            </a:pPr>
            <a:r>
              <a:rPr lang="en-US" dirty="0"/>
              <a:t># </a:t>
            </a:r>
            <a:r>
              <a:rPr lang="en-US" dirty="0" err="1"/>
              <a:t>config</a:t>
            </a:r>
            <a:r>
              <a:rPr lang="en-US" dirty="0"/>
              <a:t> the root window</a:t>
            </a:r>
          </a:p>
          <a:p>
            <a:pPr marL="0" indent="0">
              <a:buNone/>
            </a:pPr>
            <a:r>
              <a:rPr lang="en-US" dirty="0" err="1"/>
              <a:t>root.geometry</a:t>
            </a:r>
            <a:r>
              <a:rPr lang="en-US" dirty="0"/>
              <a:t>('300x200')</a:t>
            </a:r>
          </a:p>
          <a:p>
            <a:pPr marL="0" indent="0">
              <a:buNone/>
            </a:pPr>
            <a:r>
              <a:rPr lang="en-US" dirty="0" err="1"/>
              <a:t>root.resizable</a:t>
            </a:r>
            <a:r>
              <a:rPr lang="en-US" dirty="0"/>
              <a:t>(False, False)</a:t>
            </a:r>
          </a:p>
          <a:p>
            <a:pPr marL="0" indent="0">
              <a:buNone/>
            </a:pPr>
            <a:r>
              <a:rPr lang="en-US" dirty="0" err="1"/>
              <a:t>root.title</a:t>
            </a:r>
            <a:r>
              <a:rPr lang="en-US" dirty="0"/>
              <a:t>('</a:t>
            </a:r>
            <a:r>
              <a:rPr lang="en-US" dirty="0" err="1"/>
              <a:t>Combobox</a:t>
            </a:r>
            <a:r>
              <a:rPr lang="en-US" dirty="0"/>
              <a:t> Widget')</a:t>
            </a:r>
          </a:p>
          <a:p>
            <a:pPr marL="0" indent="0">
              <a:buNone/>
            </a:pPr>
            <a:endParaRPr lang="en-US" dirty="0"/>
          </a:p>
          <a:p>
            <a:pPr marL="0" indent="0">
              <a:buNone/>
            </a:pPr>
            <a:r>
              <a:rPr lang="en-US" dirty="0"/>
              <a:t># label</a:t>
            </a:r>
          </a:p>
          <a:p>
            <a:pPr marL="0" indent="0">
              <a:buNone/>
            </a:pPr>
            <a:r>
              <a:rPr lang="en-US" dirty="0"/>
              <a:t>label = </a:t>
            </a:r>
            <a:r>
              <a:rPr lang="en-US" dirty="0" err="1"/>
              <a:t>ttk.Label</a:t>
            </a:r>
            <a:r>
              <a:rPr lang="en-US" dirty="0"/>
              <a:t>(text="Please select a month:")</a:t>
            </a:r>
          </a:p>
          <a:p>
            <a:pPr marL="0" indent="0">
              <a:buNone/>
            </a:pPr>
            <a:r>
              <a:rPr lang="en-US" dirty="0" err="1"/>
              <a:t>label.pack</a:t>
            </a:r>
            <a:r>
              <a:rPr lang="en-US" dirty="0"/>
              <a:t>(fill=</a:t>
            </a:r>
            <a:r>
              <a:rPr lang="en-US" dirty="0" err="1"/>
              <a:t>tk.X</a:t>
            </a:r>
            <a:r>
              <a:rPr lang="en-US" dirty="0"/>
              <a:t>, </a:t>
            </a:r>
            <a:r>
              <a:rPr lang="en-US" dirty="0" err="1"/>
              <a:t>padx</a:t>
            </a:r>
            <a:r>
              <a:rPr lang="en-US" dirty="0"/>
              <a:t>=5, </a:t>
            </a:r>
            <a:r>
              <a:rPr lang="en-US" dirty="0" err="1"/>
              <a:t>pady</a:t>
            </a:r>
            <a:r>
              <a:rPr lang="en-US" dirty="0"/>
              <a:t>=5)</a:t>
            </a:r>
          </a:p>
          <a:p>
            <a:pPr marL="0" indent="0">
              <a:buNone/>
            </a:pPr>
            <a:endParaRPr lang="en-US" dirty="0"/>
          </a:p>
          <a:p>
            <a:pPr marL="0" indent="0">
              <a:buNone/>
            </a:pPr>
            <a:r>
              <a:rPr lang="en-US" dirty="0"/>
              <a:t># create a </a:t>
            </a:r>
            <a:r>
              <a:rPr lang="en-US" dirty="0" err="1"/>
              <a:t>combobox</a:t>
            </a:r>
            <a:endParaRPr lang="en-US" dirty="0"/>
          </a:p>
          <a:p>
            <a:pPr marL="0" indent="0">
              <a:buNone/>
            </a:pPr>
            <a:r>
              <a:rPr lang="en-US" dirty="0" err="1"/>
              <a:t>selected_month</a:t>
            </a:r>
            <a:r>
              <a:rPr lang="en-US" dirty="0"/>
              <a:t> = </a:t>
            </a:r>
            <a:r>
              <a:rPr lang="en-US" dirty="0" err="1"/>
              <a:t>tk.StringVar</a:t>
            </a:r>
            <a:r>
              <a:rPr lang="en-US" dirty="0"/>
              <a:t>()</a:t>
            </a:r>
          </a:p>
          <a:p>
            <a:pPr marL="0" indent="0">
              <a:buNone/>
            </a:pPr>
            <a:r>
              <a:rPr lang="en-US" dirty="0" err="1"/>
              <a:t>month_cb</a:t>
            </a:r>
            <a:r>
              <a:rPr lang="en-US" dirty="0"/>
              <a:t> = </a:t>
            </a:r>
            <a:r>
              <a:rPr lang="en-US" dirty="0" err="1"/>
              <a:t>ttk.Combobox</a:t>
            </a:r>
            <a:r>
              <a:rPr lang="en-US" dirty="0"/>
              <a:t>(root, </a:t>
            </a:r>
            <a:r>
              <a:rPr lang="en-US" dirty="0" err="1"/>
              <a:t>textvariable</a:t>
            </a:r>
            <a:r>
              <a:rPr lang="en-US" dirty="0"/>
              <a:t>=</a:t>
            </a:r>
            <a:r>
              <a:rPr lang="en-US" dirty="0" err="1"/>
              <a:t>selected_month</a:t>
            </a:r>
            <a:r>
              <a:rPr lang="en-US" dirty="0"/>
              <a:t>)</a:t>
            </a:r>
          </a:p>
          <a:p>
            <a:pPr marL="0" indent="0">
              <a:buNone/>
            </a:pPr>
            <a:endParaRPr lang="en-US" dirty="0"/>
          </a:p>
        </p:txBody>
      </p:sp>
    </p:spTree>
    <p:extLst>
      <p:ext uri="{BB962C8B-B14F-4D97-AF65-F5344CB8AC3E}">
        <p14:creationId xmlns:p14="http://schemas.microsoft.com/office/powerpoint/2010/main" val="2129150831"/>
      </p:ext>
    </p:extLst>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1143000"/>
            <a:ext cx="8229600" cy="4389120"/>
          </a:xfrm>
        </p:spPr>
        <p:txBody>
          <a:bodyPr>
            <a:normAutofit fontScale="55000" lnSpcReduction="20000"/>
          </a:bodyPr>
          <a:lstStyle/>
          <a:p>
            <a:pPr marL="0" indent="0">
              <a:buNone/>
            </a:pPr>
            <a:r>
              <a:rPr lang="en-US" dirty="0"/>
              <a:t># get first 3 letters of every month name</a:t>
            </a:r>
          </a:p>
          <a:p>
            <a:pPr marL="0" indent="0">
              <a:buNone/>
            </a:pPr>
            <a:r>
              <a:rPr lang="en-US" dirty="0" err="1"/>
              <a:t>month_cb</a:t>
            </a:r>
            <a:r>
              <a:rPr lang="en-US" dirty="0"/>
              <a:t>['values'] = [</a:t>
            </a:r>
            <a:r>
              <a:rPr lang="en-US" dirty="0" err="1"/>
              <a:t>month_name</a:t>
            </a:r>
            <a:r>
              <a:rPr lang="en-US" dirty="0"/>
              <a:t>[m][0:3] for m in range(1, 13)]</a:t>
            </a:r>
          </a:p>
          <a:p>
            <a:pPr marL="0" indent="0">
              <a:buNone/>
            </a:pPr>
            <a:endParaRPr lang="en-US" dirty="0"/>
          </a:p>
          <a:p>
            <a:pPr marL="0" indent="0">
              <a:buNone/>
            </a:pPr>
            <a:r>
              <a:rPr lang="en-US" dirty="0"/>
              <a:t># prevent typing a value</a:t>
            </a:r>
          </a:p>
          <a:p>
            <a:pPr marL="0" indent="0">
              <a:buNone/>
            </a:pPr>
            <a:r>
              <a:rPr lang="en-US" dirty="0" err="1"/>
              <a:t>month_cb</a:t>
            </a:r>
            <a:r>
              <a:rPr lang="en-US" dirty="0"/>
              <a:t>['state'] = '</a:t>
            </a:r>
            <a:r>
              <a:rPr lang="en-US" dirty="0" err="1"/>
              <a:t>readonly</a:t>
            </a:r>
            <a:r>
              <a:rPr lang="en-US" dirty="0"/>
              <a:t>'</a:t>
            </a:r>
          </a:p>
          <a:p>
            <a:pPr marL="0" indent="0">
              <a:buNone/>
            </a:pPr>
            <a:endParaRPr lang="en-US" dirty="0"/>
          </a:p>
          <a:p>
            <a:pPr marL="0" indent="0">
              <a:buNone/>
            </a:pPr>
            <a:r>
              <a:rPr lang="en-US" dirty="0"/>
              <a:t># place the widget</a:t>
            </a:r>
          </a:p>
          <a:p>
            <a:pPr marL="0" indent="0">
              <a:buNone/>
            </a:pPr>
            <a:r>
              <a:rPr lang="en-US" dirty="0" err="1"/>
              <a:t>month_cb.pack</a:t>
            </a:r>
            <a:r>
              <a:rPr lang="en-US" dirty="0"/>
              <a:t>(fill=</a:t>
            </a:r>
            <a:r>
              <a:rPr lang="en-US" dirty="0" err="1"/>
              <a:t>tk.X</a:t>
            </a:r>
            <a:r>
              <a:rPr lang="en-US" dirty="0"/>
              <a:t>, </a:t>
            </a:r>
            <a:r>
              <a:rPr lang="en-US" dirty="0" err="1"/>
              <a:t>padx</a:t>
            </a:r>
            <a:r>
              <a:rPr lang="en-US" dirty="0"/>
              <a:t>=5, </a:t>
            </a:r>
            <a:r>
              <a:rPr lang="en-US" dirty="0" err="1"/>
              <a:t>pady</a:t>
            </a:r>
            <a:r>
              <a:rPr lang="en-US" dirty="0"/>
              <a:t>=5)</a:t>
            </a:r>
          </a:p>
          <a:p>
            <a:pPr marL="0" indent="0">
              <a:buNone/>
            </a:pPr>
            <a:endParaRPr lang="en-US" dirty="0"/>
          </a:p>
          <a:p>
            <a:pPr marL="0" indent="0">
              <a:buNone/>
            </a:pPr>
            <a:endParaRPr lang="en-US" dirty="0"/>
          </a:p>
          <a:p>
            <a:pPr marL="0" indent="0">
              <a:buNone/>
            </a:pPr>
            <a:r>
              <a:rPr lang="en-US" dirty="0"/>
              <a:t># bind the selected value changes</a:t>
            </a:r>
          </a:p>
          <a:p>
            <a:pPr marL="0" indent="0">
              <a:buNone/>
            </a:pPr>
            <a:r>
              <a:rPr lang="en-US" dirty="0" err="1"/>
              <a:t>def</a:t>
            </a:r>
            <a:r>
              <a:rPr lang="en-US" dirty="0"/>
              <a:t> </a:t>
            </a:r>
            <a:r>
              <a:rPr lang="en-US" dirty="0" err="1"/>
              <a:t>month_changed</a:t>
            </a:r>
            <a:r>
              <a:rPr lang="en-US" dirty="0"/>
              <a:t>(event):</a:t>
            </a:r>
          </a:p>
          <a:p>
            <a:pPr marL="0" indent="0">
              <a:buNone/>
            </a:pPr>
            <a:r>
              <a:rPr lang="en-US" dirty="0"/>
              <a:t>    """ handle the month changed event """</a:t>
            </a:r>
          </a:p>
          <a:p>
            <a:pPr marL="0" indent="0">
              <a:buNone/>
            </a:pPr>
            <a:r>
              <a:rPr lang="en-US" dirty="0"/>
              <a:t>    </a:t>
            </a:r>
            <a:r>
              <a:rPr lang="en-US" dirty="0" err="1"/>
              <a:t>showinfo</a:t>
            </a:r>
            <a:r>
              <a:rPr lang="en-US" dirty="0"/>
              <a:t>(</a:t>
            </a:r>
          </a:p>
          <a:p>
            <a:pPr marL="0" indent="0">
              <a:buNone/>
            </a:pPr>
            <a:r>
              <a:rPr lang="en-US" dirty="0"/>
              <a:t>        title='Result',</a:t>
            </a:r>
          </a:p>
          <a:p>
            <a:pPr marL="0" indent="0">
              <a:buNone/>
            </a:pPr>
            <a:r>
              <a:rPr lang="en-US" dirty="0"/>
              <a:t>        message=</a:t>
            </a:r>
            <a:r>
              <a:rPr lang="en-US" dirty="0" err="1"/>
              <a:t>f'You</a:t>
            </a:r>
            <a:r>
              <a:rPr lang="en-US" dirty="0"/>
              <a:t> selected {</a:t>
            </a:r>
            <a:r>
              <a:rPr lang="en-US" dirty="0" err="1"/>
              <a:t>selected_month.get</a:t>
            </a:r>
            <a:r>
              <a:rPr lang="en-US" dirty="0"/>
              <a:t>()}!'</a:t>
            </a:r>
          </a:p>
          <a:p>
            <a:pPr marL="0" indent="0">
              <a:buNone/>
            </a:pPr>
            <a:r>
              <a:rPr lang="en-US" dirty="0"/>
              <a:t>    )</a:t>
            </a:r>
          </a:p>
          <a:p>
            <a:pPr marL="0" indent="0">
              <a:buNone/>
            </a:pPr>
            <a:endParaRPr lang="en-US" dirty="0"/>
          </a:p>
          <a:p>
            <a:pPr marL="0" indent="0">
              <a:buNone/>
            </a:pPr>
            <a:r>
              <a:rPr lang="en-US" dirty="0" err="1"/>
              <a:t>month_cb.bind</a:t>
            </a:r>
            <a:r>
              <a:rPr lang="en-US" dirty="0"/>
              <a:t>('&lt;&lt;</a:t>
            </a:r>
            <a:r>
              <a:rPr lang="en-US" dirty="0" err="1"/>
              <a:t>ComboboxSelected</a:t>
            </a:r>
            <a:r>
              <a:rPr lang="en-US" dirty="0"/>
              <a:t>&gt;&gt;', </a:t>
            </a:r>
            <a:r>
              <a:rPr lang="en-US" dirty="0" err="1"/>
              <a:t>month_changed</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3312239334"/>
      </p:ext>
    </p:extLst>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57200" y="2089771"/>
            <a:ext cx="8229600" cy="40802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37614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a:t>
            </a:r>
            <a:endParaRPr lang="en-US" dirty="0"/>
          </a:p>
        </p:txBody>
      </p:sp>
      <p:sp>
        <p:nvSpPr>
          <p:cNvPr id="3" name="Content Placeholder 2"/>
          <p:cNvSpPr>
            <a:spLocks noGrp="1"/>
          </p:cNvSpPr>
          <p:nvPr>
            <p:ph idx="1"/>
          </p:nvPr>
        </p:nvSpPr>
        <p:spPr/>
        <p:txBody>
          <a:bodyPr/>
          <a:lstStyle/>
          <a:p>
            <a:r>
              <a:rPr lang="en-US" dirty="0" smtClean="0"/>
              <a:t>1) Print Your Personal Details in the Resume Format </a:t>
            </a:r>
          </a:p>
          <a:p>
            <a:endParaRPr lang="en-US" dirty="0" smtClean="0"/>
          </a:p>
          <a:p>
            <a:pPr>
              <a:buNone/>
            </a:pPr>
            <a:r>
              <a:rPr lang="en-US" dirty="0" smtClean="0"/>
              <a:t>Ex:	User Name		: 	Your Name</a:t>
            </a:r>
          </a:p>
          <a:p>
            <a:pPr>
              <a:buNone/>
            </a:pPr>
            <a:r>
              <a:rPr lang="en-US" dirty="0" smtClean="0"/>
              <a:t>       	User Age 		: 	Your Age</a:t>
            </a:r>
          </a:p>
          <a:p>
            <a:pPr>
              <a:buNone/>
            </a:pPr>
            <a:r>
              <a:rPr lang="en-US" dirty="0" smtClean="0"/>
              <a:t>  		User Place 		:	 Your Place</a:t>
            </a:r>
          </a:p>
          <a:p>
            <a:pPr>
              <a:buNone/>
            </a:pPr>
            <a:r>
              <a:rPr lang="en-US" dirty="0" smtClean="0"/>
              <a:t>    	User College 	:	 Your College</a:t>
            </a:r>
          </a:p>
          <a:p>
            <a:pPr>
              <a:buNone/>
            </a:pPr>
            <a:r>
              <a:rPr lang="en-US" dirty="0" smtClean="0"/>
              <a:t>		User Course             :            Your Course</a:t>
            </a:r>
            <a:endParaRPr lang="en-US" dirty="0"/>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609600"/>
          </a:xfrm>
        </p:spPr>
        <p:txBody>
          <a:bodyPr>
            <a:normAutofit fontScale="90000"/>
          </a:bodyPr>
          <a:lstStyle/>
          <a:p>
            <a:r>
              <a:rPr lang="en-US" dirty="0" smtClean="0"/>
              <a:t>Problem 12</a:t>
            </a:r>
            <a:endParaRPr lang="en-US" dirty="0"/>
          </a:p>
        </p:txBody>
      </p:sp>
      <p:sp>
        <p:nvSpPr>
          <p:cNvPr id="3" name="Content Placeholder 2"/>
          <p:cNvSpPr>
            <a:spLocks noGrp="1"/>
          </p:cNvSpPr>
          <p:nvPr>
            <p:ph idx="1"/>
          </p:nvPr>
        </p:nvSpPr>
        <p:spPr>
          <a:xfrm>
            <a:off x="457200" y="838200"/>
            <a:ext cx="8229600" cy="5486400"/>
          </a:xfrm>
        </p:spPr>
        <p:txBody>
          <a:bodyPr/>
          <a:lstStyle/>
          <a:p>
            <a:r>
              <a:rPr lang="en-US" dirty="0" smtClean="0"/>
              <a:t>Create a BMI calculator using </a:t>
            </a:r>
            <a:r>
              <a:rPr lang="en-US" dirty="0" err="1" smtClean="0"/>
              <a:t>Tkinter</a:t>
            </a:r>
            <a:r>
              <a:rPr lang="en-US" dirty="0" smtClean="0"/>
              <a:t> components.</a:t>
            </a:r>
          </a:p>
          <a:p>
            <a:endParaRPr lang="en-US" dirty="0" smtClean="0"/>
          </a:p>
          <a:p>
            <a:endParaRPr lang="en-US" dirty="0" smtClean="0"/>
          </a:p>
          <a:p>
            <a:endParaRPr lang="en-US" dirty="0" smtClean="0"/>
          </a:p>
          <a:p>
            <a:endParaRPr lang="en-US" dirty="0" smtClean="0"/>
          </a:p>
          <a:p>
            <a:pPr>
              <a:buNone/>
            </a:pPr>
            <a:r>
              <a:rPr lang="en-US" dirty="0" err="1" smtClean="0"/>
              <a:t>Bmi</a:t>
            </a:r>
            <a:r>
              <a:rPr lang="en-US" dirty="0" smtClean="0"/>
              <a:t> = weight/height*height</a:t>
            </a:r>
          </a:p>
          <a:p>
            <a:endParaRPr lang="en-US" dirty="0" smtClean="0"/>
          </a:p>
          <a:p>
            <a:r>
              <a:rPr lang="en-US" dirty="0" smtClean="0"/>
              <a:t>Create a login and signup page using </a:t>
            </a:r>
            <a:r>
              <a:rPr lang="en-US" dirty="0" err="1" smtClean="0"/>
              <a:t>Tkinter</a:t>
            </a:r>
            <a:r>
              <a:rPr lang="en-US" dirty="0" smtClean="0"/>
              <a:t> Components.</a:t>
            </a:r>
            <a:endParaRPr lang="en-US" dirty="0"/>
          </a:p>
        </p:txBody>
      </p:sp>
      <p:pic>
        <p:nvPicPr>
          <p:cNvPr id="4" name="Picture 3" descr="User Login.PNG"/>
          <p:cNvPicPr>
            <a:picLocks noChangeAspect="1"/>
          </p:cNvPicPr>
          <p:nvPr/>
        </p:nvPicPr>
        <p:blipFill>
          <a:blip r:embed="rId2"/>
          <a:stretch>
            <a:fillRect/>
          </a:stretch>
        </p:blipFill>
        <p:spPr>
          <a:xfrm>
            <a:off x="1981200" y="5105400"/>
            <a:ext cx="4953000" cy="1447800"/>
          </a:xfrm>
          <a:prstGeom prst="rect">
            <a:avLst/>
          </a:prstGeom>
        </p:spPr>
      </p:pic>
      <p:pic>
        <p:nvPicPr>
          <p:cNvPr id="5" name="Picture 4" descr="BMI.jpg"/>
          <p:cNvPicPr>
            <a:picLocks noChangeAspect="1"/>
          </p:cNvPicPr>
          <p:nvPr/>
        </p:nvPicPr>
        <p:blipFill>
          <a:blip r:embed="rId3"/>
          <a:stretch>
            <a:fillRect/>
          </a:stretch>
        </p:blipFill>
        <p:spPr>
          <a:xfrm>
            <a:off x="1295400" y="1447800"/>
            <a:ext cx="6553200" cy="1676400"/>
          </a:xfrm>
          <a:prstGeom prst="rect">
            <a:avLst/>
          </a:prstGeom>
        </p:spPr>
      </p:pic>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81000"/>
            <a:ext cx="8229600" cy="6172200"/>
          </a:xfrm>
        </p:spPr>
        <p:txBody>
          <a:bodyPr>
            <a:normAutofit fontScale="47500" lnSpcReduction="20000"/>
          </a:bodyPr>
          <a:lstStyle/>
          <a:p>
            <a:pPr marL="0" indent="0">
              <a:buNone/>
            </a:pPr>
            <a:endParaRPr lang="en-US" dirty="0"/>
          </a:p>
          <a:p>
            <a:pPr marL="0" indent="0">
              <a:buNone/>
            </a:pPr>
            <a:r>
              <a:rPr lang="en-US" dirty="0"/>
              <a:t>import </a:t>
            </a:r>
            <a:r>
              <a:rPr lang="en-US" dirty="0" err="1"/>
              <a:t>tkinter</a:t>
            </a:r>
            <a:r>
              <a:rPr lang="en-US" dirty="0"/>
              <a:t> as </a:t>
            </a:r>
            <a:r>
              <a:rPr lang="en-US" dirty="0" err="1"/>
              <a:t>tk</a:t>
            </a:r>
            <a:endParaRPr lang="en-US" dirty="0"/>
          </a:p>
          <a:p>
            <a:pPr marL="0" indent="0">
              <a:buNone/>
            </a:pPr>
            <a:r>
              <a:rPr lang="en-US" dirty="0"/>
              <a:t>from </a:t>
            </a:r>
            <a:r>
              <a:rPr lang="en-US" dirty="0" err="1"/>
              <a:t>tkinter</a:t>
            </a:r>
            <a:r>
              <a:rPr lang="en-US" dirty="0"/>
              <a:t> import </a:t>
            </a:r>
            <a:r>
              <a:rPr lang="en-US" dirty="0" err="1"/>
              <a:t>messagebox</a:t>
            </a:r>
            <a:endParaRPr lang="en-US" dirty="0"/>
          </a:p>
          <a:p>
            <a:pPr marL="0" indent="0">
              <a:buNone/>
            </a:pPr>
            <a:endParaRPr lang="en-US" dirty="0"/>
          </a:p>
          <a:p>
            <a:pPr marL="0" indent="0">
              <a:buNone/>
            </a:pPr>
            <a:r>
              <a:rPr lang="en-US" dirty="0"/>
              <a:t>class BMI:</a:t>
            </a:r>
          </a:p>
          <a:p>
            <a:pPr marL="0" indent="0">
              <a:buNone/>
            </a:pPr>
            <a:r>
              <a:rPr lang="en-US" dirty="0"/>
              <a:t> </a:t>
            </a:r>
            <a:r>
              <a:rPr lang="en-US" dirty="0" err="1"/>
              <a:t>def</a:t>
            </a:r>
            <a:r>
              <a:rPr lang="en-US" dirty="0"/>
              <a:t> __</a:t>
            </a:r>
            <a:r>
              <a:rPr lang="en-US" dirty="0" err="1"/>
              <a:t>init</a:t>
            </a:r>
            <a:r>
              <a:rPr lang="en-US" dirty="0"/>
              <a:t>__(self):</a:t>
            </a:r>
          </a:p>
          <a:p>
            <a:pPr marL="0" indent="0">
              <a:buNone/>
            </a:pPr>
            <a:r>
              <a:rPr lang="en-US" dirty="0"/>
              <a:t>        </a:t>
            </a:r>
            <a:r>
              <a:rPr lang="en-US" dirty="0" err="1"/>
              <a:t>self.root</a:t>
            </a:r>
            <a:r>
              <a:rPr lang="en-US" dirty="0"/>
              <a:t> = </a:t>
            </a:r>
            <a:r>
              <a:rPr lang="en-US" dirty="0" err="1"/>
              <a:t>tk.Tk</a:t>
            </a:r>
            <a:r>
              <a:rPr lang="en-US" dirty="0"/>
              <a:t>()</a:t>
            </a:r>
          </a:p>
          <a:p>
            <a:pPr marL="0" indent="0">
              <a:buNone/>
            </a:pPr>
            <a:r>
              <a:rPr lang="en-US" dirty="0"/>
              <a:t>        </a:t>
            </a:r>
            <a:r>
              <a:rPr lang="en-US" dirty="0" err="1"/>
              <a:t>self.root.title</a:t>
            </a:r>
            <a:r>
              <a:rPr lang="en-US" dirty="0"/>
              <a:t>("BMI Calculator")</a:t>
            </a:r>
          </a:p>
          <a:p>
            <a:pPr marL="0" indent="0">
              <a:buNone/>
            </a:pPr>
            <a:endParaRPr lang="en-US" dirty="0"/>
          </a:p>
          <a:p>
            <a:pPr marL="0" indent="0">
              <a:buNone/>
            </a:pPr>
            <a:r>
              <a:rPr lang="en-US" dirty="0"/>
              <a:t>        </a:t>
            </a:r>
            <a:r>
              <a:rPr lang="en-US" dirty="0" err="1"/>
              <a:t>self.label</a:t>
            </a:r>
            <a:r>
              <a:rPr lang="en-US" dirty="0"/>
              <a:t> = </a:t>
            </a:r>
            <a:r>
              <a:rPr lang="en-US" dirty="0" err="1"/>
              <a:t>tk.Label</a:t>
            </a:r>
            <a:r>
              <a:rPr lang="en-US" dirty="0"/>
              <a:t>(</a:t>
            </a:r>
            <a:r>
              <a:rPr lang="en-US" dirty="0" err="1"/>
              <a:t>self.root</a:t>
            </a:r>
            <a:r>
              <a:rPr lang="en-US" dirty="0"/>
              <a:t>, text="BMI Calculator")</a:t>
            </a:r>
          </a:p>
          <a:p>
            <a:pPr marL="0" indent="0">
              <a:buNone/>
            </a:pPr>
            <a:r>
              <a:rPr lang="en-US" dirty="0"/>
              <a:t>        </a:t>
            </a:r>
            <a:r>
              <a:rPr lang="en-US" dirty="0" err="1"/>
              <a:t>self.label.pack</a:t>
            </a:r>
            <a:r>
              <a:rPr lang="en-US" dirty="0"/>
              <a:t>()</a:t>
            </a:r>
          </a:p>
          <a:p>
            <a:pPr marL="0" indent="0">
              <a:buNone/>
            </a:pPr>
            <a:endParaRPr lang="en-US" dirty="0"/>
          </a:p>
          <a:p>
            <a:pPr marL="0" indent="0">
              <a:buNone/>
            </a:pPr>
            <a:r>
              <a:rPr lang="en-US" dirty="0"/>
              <a:t>        # Creating labels and entry fields for age, height, and weight</a:t>
            </a:r>
          </a:p>
          <a:p>
            <a:pPr marL="0" indent="0">
              <a:buNone/>
            </a:pPr>
            <a:r>
              <a:rPr lang="en-US" dirty="0"/>
              <a:t>        </a:t>
            </a:r>
            <a:r>
              <a:rPr lang="en-US" dirty="0" err="1"/>
              <a:t>self.label_age</a:t>
            </a:r>
            <a:r>
              <a:rPr lang="en-US" dirty="0"/>
              <a:t> = </a:t>
            </a:r>
            <a:r>
              <a:rPr lang="en-US" dirty="0" err="1"/>
              <a:t>tk.Label</a:t>
            </a:r>
            <a:r>
              <a:rPr lang="en-US" dirty="0"/>
              <a:t>(</a:t>
            </a:r>
            <a:r>
              <a:rPr lang="en-US" dirty="0" err="1"/>
              <a:t>self.root</a:t>
            </a:r>
            <a:r>
              <a:rPr lang="en-US" dirty="0"/>
              <a:t>, text="Age:")</a:t>
            </a:r>
          </a:p>
          <a:p>
            <a:pPr marL="0" indent="0">
              <a:buNone/>
            </a:pPr>
            <a:r>
              <a:rPr lang="en-US" dirty="0"/>
              <a:t>        </a:t>
            </a:r>
            <a:r>
              <a:rPr lang="en-US" dirty="0" err="1"/>
              <a:t>self.label_age.pack</a:t>
            </a:r>
            <a:r>
              <a:rPr lang="en-US" dirty="0"/>
              <a:t>()</a:t>
            </a:r>
          </a:p>
          <a:p>
            <a:pPr marL="0" indent="0">
              <a:buNone/>
            </a:pPr>
            <a:r>
              <a:rPr lang="en-US" dirty="0"/>
              <a:t>        </a:t>
            </a:r>
            <a:r>
              <a:rPr lang="en-US" dirty="0" err="1"/>
              <a:t>self.entry_age</a:t>
            </a:r>
            <a:r>
              <a:rPr lang="en-US" dirty="0"/>
              <a:t> = </a:t>
            </a:r>
            <a:r>
              <a:rPr lang="en-US" dirty="0" err="1"/>
              <a:t>tk.Entry</a:t>
            </a:r>
            <a:r>
              <a:rPr lang="en-US" dirty="0"/>
              <a:t>(</a:t>
            </a:r>
            <a:r>
              <a:rPr lang="en-US" dirty="0" err="1"/>
              <a:t>self.root</a:t>
            </a:r>
            <a:r>
              <a:rPr lang="en-US" dirty="0"/>
              <a:t>)</a:t>
            </a:r>
          </a:p>
          <a:p>
            <a:pPr marL="0" indent="0">
              <a:buNone/>
            </a:pPr>
            <a:r>
              <a:rPr lang="en-US" dirty="0"/>
              <a:t>        </a:t>
            </a:r>
            <a:r>
              <a:rPr lang="en-US" dirty="0" err="1"/>
              <a:t>self.entry_age.pack</a:t>
            </a:r>
            <a:r>
              <a:rPr lang="en-US" dirty="0"/>
              <a:t>()</a:t>
            </a:r>
          </a:p>
          <a:p>
            <a:pPr marL="0" indent="0">
              <a:buNone/>
            </a:pPr>
            <a:endParaRPr lang="en-US" dirty="0"/>
          </a:p>
          <a:p>
            <a:pPr marL="0" indent="0">
              <a:buNone/>
            </a:pPr>
            <a:r>
              <a:rPr lang="en-US" dirty="0"/>
              <a:t>        </a:t>
            </a:r>
            <a:r>
              <a:rPr lang="en-US" dirty="0" err="1"/>
              <a:t>self.label_height</a:t>
            </a:r>
            <a:r>
              <a:rPr lang="en-US" dirty="0"/>
              <a:t> = </a:t>
            </a:r>
            <a:r>
              <a:rPr lang="en-US" dirty="0" err="1"/>
              <a:t>tk.Label</a:t>
            </a:r>
            <a:r>
              <a:rPr lang="en-US" dirty="0"/>
              <a:t>(</a:t>
            </a:r>
            <a:r>
              <a:rPr lang="en-US" dirty="0" err="1"/>
              <a:t>self.root</a:t>
            </a:r>
            <a:r>
              <a:rPr lang="en-US" dirty="0"/>
              <a:t>, text="Height (cm):")</a:t>
            </a:r>
          </a:p>
          <a:p>
            <a:pPr marL="0" indent="0">
              <a:buNone/>
            </a:pPr>
            <a:r>
              <a:rPr lang="en-US" dirty="0"/>
              <a:t>        </a:t>
            </a:r>
            <a:r>
              <a:rPr lang="en-US" dirty="0" err="1"/>
              <a:t>self.label_height.pack</a:t>
            </a:r>
            <a:r>
              <a:rPr lang="en-US" dirty="0"/>
              <a:t>()</a:t>
            </a:r>
          </a:p>
          <a:p>
            <a:pPr marL="0" indent="0">
              <a:buNone/>
            </a:pPr>
            <a:r>
              <a:rPr lang="en-US" dirty="0"/>
              <a:t>        </a:t>
            </a:r>
            <a:r>
              <a:rPr lang="en-US" dirty="0" err="1"/>
              <a:t>self.entry_height</a:t>
            </a:r>
            <a:r>
              <a:rPr lang="en-US" dirty="0"/>
              <a:t> = </a:t>
            </a:r>
            <a:r>
              <a:rPr lang="en-US" dirty="0" err="1"/>
              <a:t>tk.Entry</a:t>
            </a:r>
            <a:r>
              <a:rPr lang="en-US" dirty="0"/>
              <a:t>(</a:t>
            </a:r>
            <a:r>
              <a:rPr lang="en-US" dirty="0" err="1"/>
              <a:t>self.root</a:t>
            </a:r>
            <a:r>
              <a:rPr lang="en-US" dirty="0"/>
              <a:t>)</a:t>
            </a:r>
          </a:p>
          <a:p>
            <a:pPr marL="0" indent="0">
              <a:buNone/>
            </a:pPr>
            <a:r>
              <a:rPr lang="en-US" dirty="0"/>
              <a:t>        </a:t>
            </a:r>
            <a:r>
              <a:rPr lang="en-US" dirty="0" err="1"/>
              <a:t>self.entry_height.pack</a:t>
            </a:r>
            <a:r>
              <a:rPr lang="en-US" dirty="0"/>
              <a:t>()</a:t>
            </a:r>
          </a:p>
          <a:p>
            <a:pPr marL="0" indent="0">
              <a:buNone/>
            </a:pPr>
            <a:endParaRPr lang="en-US" dirty="0"/>
          </a:p>
          <a:p>
            <a:pPr marL="0" indent="0">
              <a:buNone/>
            </a:pPr>
            <a:r>
              <a:rPr lang="en-US" dirty="0"/>
              <a:t>        </a:t>
            </a:r>
            <a:r>
              <a:rPr lang="en-US" dirty="0" err="1"/>
              <a:t>self.label_weight</a:t>
            </a:r>
            <a:r>
              <a:rPr lang="en-US" dirty="0"/>
              <a:t> = </a:t>
            </a:r>
            <a:r>
              <a:rPr lang="en-US" dirty="0" err="1"/>
              <a:t>tk.Label</a:t>
            </a:r>
            <a:r>
              <a:rPr lang="en-US" dirty="0"/>
              <a:t>(</a:t>
            </a:r>
            <a:r>
              <a:rPr lang="en-US" dirty="0" err="1"/>
              <a:t>self.root</a:t>
            </a:r>
            <a:r>
              <a:rPr lang="en-US" dirty="0"/>
              <a:t>, text="Weight (kg):")</a:t>
            </a:r>
          </a:p>
          <a:p>
            <a:pPr marL="0" indent="0">
              <a:buNone/>
            </a:pPr>
            <a:r>
              <a:rPr lang="en-US" dirty="0"/>
              <a:t>        </a:t>
            </a:r>
            <a:r>
              <a:rPr lang="en-US" dirty="0" err="1"/>
              <a:t>self.label_weight.pack</a:t>
            </a:r>
            <a:r>
              <a:rPr lang="en-US" dirty="0"/>
              <a:t>()</a:t>
            </a:r>
          </a:p>
          <a:p>
            <a:pPr marL="0" indent="0">
              <a:buNone/>
            </a:pPr>
            <a:r>
              <a:rPr lang="en-US" dirty="0"/>
              <a:t>        </a:t>
            </a:r>
            <a:r>
              <a:rPr lang="en-US" dirty="0" err="1"/>
              <a:t>self.entry_weight</a:t>
            </a:r>
            <a:r>
              <a:rPr lang="en-US" dirty="0"/>
              <a:t> = </a:t>
            </a:r>
            <a:r>
              <a:rPr lang="en-US" dirty="0" err="1"/>
              <a:t>tk.Entry</a:t>
            </a:r>
            <a:r>
              <a:rPr lang="en-US" dirty="0"/>
              <a:t>(</a:t>
            </a:r>
            <a:r>
              <a:rPr lang="en-US" dirty="0" err="1"/>
              <a:t>self.root</a:t>
            </a:r>
            <a:r>
              <a:rPr lang="en-US" dirty="0"/>
              <a:t>)</a:t>
            </a:r>
          </a:p>
          <a:p>
            <a:pPr marL="0" indent="0">
              <a:buNone/>
            </a:pPr>
            <a:r>
              <a:rPr lang="en-US" dirty="0"/>
              <a:t>        </a:t>
            </a:r>
            <a:r>
              <a:rPr lang="en-US" dirty="0" err="1"/>
              <a:t>self.entry_weight.pack</a:t>
            </a:r>
            <a:r>
              <a:rPr lang="en-US" dirty="0"/>
              <a:t>()</a:t>
            </a:r>
          </a:p>
          <a:p>
            <a:pPr marL="0" indent="0">
              <a:buNone/>
            </a:pPr>
            <a:endParaRPr lang="en-US" dirty="0"/>
          </a:p>
          <a:p>
            <a:pPr marL="0" indent="0">
              <a:buNone/>
            </a:pPr>
            <a:r>
              <a:rPr lang="en-US" dirty="0"/>
              <a:t>        </a:t>
            </a:r>
            <a:r>
              <a:rPr lang="en-US" dirty="0" err="1"/>
              <a:t>self.button</a:t>
            </a:r>
            <a:r>
              <a:rPr lang="en-US" dirty="0"/>
              <a:t> = </a:t>
            </a:r>
            <a:r>
              <a:rPr lang="en-US" dirty="0" err="1"/>
              <a:t>tk.Button</a:t>
            </a:r>
            <a:r>
              <a:rPr lang="en-US" dirty="0"/>
              <a:t>(</a:t>
            </a:r>
            <a:r>
              <a:rPr lang="en-US" dirty="0" err="1"/>
              <a:t>self.root</a:t>
            </a:r>
            <a:r>
              <a:rPr lang="en-US" dirty="0"/>
              <a:t>, text="Calculate", command=</a:t>
            </a:r>
            <a:r>
              <a:rPr lang="en-US" dirty="0" err="1"/>
              <a:t>self.calculate_bmi</a:t>
            </a:r>
            <a:r>
              <a:rPr lang="en-US" dirty="0"/>
              <a:t>)</a:t>
            </a:r>
          </a:p>
          <a:p>
            <a:pPr marL="0" indent="0">
              <a:buNone/>
            </a:pPr>
            <a:r>
              <a:rPr lang="en-US" dirty="0"/>
              <a:t>        </a:t>
            </a:r>
            <a:r>
              <a:rPr lang="en-US" dirty="0" err="1"/>
              <a:t>self.button.pack</a:t>
            </a:r>
            <a:r>
              <a:rPr lang="en-US" dirty="0" smtClean="0"/>
              <a:t>()</a:t>
            </a:r>
            <a:endParaRPr lang="en-US" dirty="0"/>
          </a:p>
        </p:txBody>
      </p:sp>
    </p:spTree>
    <p:extLst>
      <p:ext uri="{BB962C8B-B14F-4D97-AF65-F5344CB8AC3E}">
        <p14:creationId xmlns:p14="http://schemas.microsoft.com/office/powerpoint/2010/main" val="806554330"/>
      </p:ext>
    </p:extLst>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685800"/>
            <a:ext cx="8229600" cy="5943600"/>
          </a:xfrm>
        </p:spPr>
        <p:txBody>
          <a:bodyPr>
            <a:normAutofit fontScale="47500" lnSpcReduction="20000"/>
          </a:bodyPr>
          <a:lstStyle/>
          <a:p>
            <a:pPr marL="0" indent="0">
              <a:buNone/>
            </a:pPr>
            <a:r>
              <a:rPr lang="en-US" dirty="0"/>
              <a:t> </a:t>
            </a:r>
            <a:r>
              <a:rPr lang="en-US" dirty="0" err="1"/>
              <a:t>def</a:t>
            </a:r>
            <a:r>
              <a:rPr lang="en-US" dirty="0"/>
              <a:t> </a:t>
            </a:r>
            <a:r>
              <a:rPr lang="en-US" dirty="0" err="1"/>
              <a:t>calculate_bmi</a:t>
            </a:r>
            <a:r>
              <a:rPr lang="en-US" dirty="0"/>
              <a:t>(self):</a:t>
            </a:r>
          </a:p>
          <a:p>
            <a:pPr marL="0" indent="0">
              <a:buNone/>
            </a:pPr>
            <a:r>
              <a:rPr lang="en-US" dirty="0"/>
              <a:t>        age = </a:t>
            </a:r>
            <a:r>
              <a:rPr lang="en-US" dirty="0" err="1"/>
              <a:t>int</a:t>
            </a:r>
            <a:r>
              <a:rPr lang="en-US" dirty="0"/>
              <a:t>(</a:t>
            </a:r>
            <a:r>
              <a:rPr lang="en-US" dirty="0" err="1"/>
              <a:t>self.entry_age.get</a:t>
            </a:r>
            <a:r>
              <a:rPr lang="en-US" dirty="0"/>
              <a:t>())</a:t>
            </a:r>
          </a:p>
          <a:p>
            <a:pPr marL="0" indent="0">
              <a:buNone/>
            </a:pPr>
            <a:r>
              <a:rPr lang="en-US" dirty="0"/>
              <a:t>        height = </a:t>
            </a:r>
            <a:r>
              <a:rPr lang="en-US" dirty="0" err="1"/>
              <a:t>int</a:t>
            </a:r>
            <a:r>
              <a:rPr lang="en-US" dirty="0"/>
              <a:t>(</a:t>
            </a:r>
            <a:r>
              <a:rPr lang="en-US" dirty="0" err="1"/>
              <a:t>self.entry_height.get</a:t>
            </a:r>
            <a:r>
              <a:rPr lang="en-US" dirty="0"/>
              <a:t>())</a:t>
            </a:r>
          </a:p>
          <a:p>
            <a:pPr marL="0" indent="0">
              <a:buNone/>
            </a:pPr>
            <a:r>
              <a:rPr lang="en-US" dirty="0"/>
              <a:t>        weight = </a:t>
            </a:r>
            <a:r>
              <a:rPr lang="en-US" dirty="0" err="1"/>
              <a:t>int</a:t>
            </a:r>
            <a:r>
              <a:rPr lang="en-US" dirty="0"/>
              <a:t>(</a:t>
            </a:r>
            <a:r>
              <a:rPr lang="en-US" dirty="0" err="1"/>
              <a:t>self.entry_weight.get</a:t>
            </a:r>
            <a:r>
              <a:rPr lang="en-US" dirty="0"/>
              <a:t>())</a:t>
            </a:r>
          </a:p>
          <a:p>
            <a:pPr marL="0" indent="0">
              <a:buNone/>
            </a:pPr>
            <a:endParaRPr lang="en-US" dirty="0"/>
          </a:p>
          <a:p>
            <a:pPr marL="0" indent="0">
              <a:buNone/>
            </a:pPr>
            <a:r>
              <a:rPr lang="en-US" dirty="0"/>
              <a:t>        # Calculate BMI</a:t>
            </a:r>
          </a:p>
          <a:p>
            <a:pPr marL="0" indent="0">
              <a:buNone/>
            </a:pPr>
            <a:r>
              <a:rPr lang="en-US" dirty="0"/>
              <a:t>        </a:t>
            </a:r>
            <a:r>
              <a:rPr lang="en-US" dirty="0" err="1"/>
              <a:t>height_in_meters</a:t>
            </a:r>
            <a:r>
              <a:rPr lang="en-US" dirty="0"/>
              <a:t> = height / 100</a:t>
            </a:r>
          </a:p>
          <a:p>
            <a:pPr marL="0" indent="0">
              <a:buNone/>
            </a:pPr>
            <a:r>
              <a:rPr lang="en-US" dirty="0"/>
              <a:t>        </a:t>
            </a:r>
            <a:r>
              <a:rPr lang="en-US" dirty="0" err="1"/>
              <a:t>bmi</a:t>
            </a:r>
            <a:r>
              <a:rPr lang="en-US" dirty="0"/>
              <a:t> = weight / (</a:t>
            </a:r>
            <a:r>
              <a:rPr lang="en-US" dirty="0" err="1"/>
              <a:t>height_in_meters</a:t>
            </a:r>
            <a:r>
              <a:rPr lang="en-US" dirty="0"/>
              <a:t> ** 2)</a:t>
            </a:r>
          </a:p>
          <a:p>
            <a:pPr marL="0" indent="0">
              <a:buNone/>
            </a:pPr>
            <a:endParaRPr lang="en-US" dirty="0"/>
          </a:p>
          <a:p>
            <a:pPr marL="0" indent="0">
              <a:buNone/>
            </a:pPr>
            <a:r>
              <a:rPr lang="en-US" dirty="0"/>
              <a:t>        # Display BMI category</a:t>
            </a:r>
          </a:p>
          <a:p>
            <a:pPr marL="0" indent="0">
              <a:buNone/>
            </a:pPr>
            <a:r>
              <a:rPr lang="en-US" dirty="0"/>
              <a:t>        if </a:t>
            </a:r>
            <a:r>
              <a:rPr lang="en-US" dirty="0" err="1"/>
              <a:t>bmi</a:t>
            </a:r>
            <a:r>
              <a:rPr lang="en-US" dirty="0"/>
              <a:t> &lt;= 16:</a:t>
            </a:r>
          </a:p>
          <a:p>
            <a:pPr marL="0" indent="0">
              <a:buNone/>
            </a:pPr>
            <a:r>
              <a:rPr lang="en-US" dirty="0"/>
              <a:t>            </a:t>
            </a:r>
            <a:r>
              <a:rPr lang="en-US" dirty="0" err="1"/>
              <a:t>messagebox.showinfo</a:t>
            </a:r>
            <a:r>
              <a:rPr lang="en-US" dirty="0"/>
              <a:t>("BMI Category", "Severe Thinness")</a:t>
            </a:r>
          </a:p>
          <a:p>
            <a:pPr marL="0" indent="0">
              <a:buNone/>
            </a:pPr>
            <a:r>
              <a:rPr lang="en-US" dirty="0"/>
              <a:t>        </a:t>
            </a:r>
            <a:r>
              <a:rPr lang="en-US" dirty="0" err="1"/>
              <a:t>elif</a:t>
            </a:r>
            <a:r>
              <a:rPr lang="en-US" dirty="0"/>
              <a:t> 16 &lt; </a:t>
            </a:r>
            <a:r>
              <a:rPr lang="en-US" dirty="0" err="1"/>
              <a:t>bmi</a:t>
            </a:r>
            <a:r>
              <a:rPr lang="en-US" dirty="0"/>
              <a:t> &lt;= 17:</a:t>
            </a:r>
          </a:p>
          <a:p>
            <a:pPr marL="0" indent="0">
              <a:buNone/>
            </a:pPr>
            <a:r>
              <a:rPr lang="en-US" dirty="0"/>
              <a:t>            </a:t>
            </a:r>
            <a:r>
              <a:rPr lang="en-US" dirty="0" err="1"/>
              <a:t>messagebox.showinfo</a:t>
            </a:r>
            <a:r>
              <a:rPr lang="en-US" dirty="0"/>
              <a:t>("BMI Category", "Mild Thinness")</a:t>
            </a:r>
          </a:p>
          <a:p>
            <a:pPr marL="0" indent="0">
              <a:buNone/>
            </a:pPr>
            <a:r>
              <a:rPr lang="en-US" dirty="0"/>
              <a:t>        </a:t>
            </a:r>
            <a:r>
              <a:rPr lang="en-US" dirty="0" err="1"/>
              <a:t>elif</a:t>
            </a:r>
            <a:r>
              <a:rPr lang="en-US" dirty="0"/>
              <a:t> 17 &lt; </a:t>
            </a:r>
            <a:r>
              <a:rPr lang="en-US" dirty="0" err="1"/>
              <a:t>bmi</a:t>
            </a:r>
            <a:r>
              <a:rPr lang="en-US" dirty="0"/>
              <a:t> &lt;= 18.5:</a:t>
            </a:r>
          </a:p>
          <a:p>
            <a:pPr marL="0" indent="0">
              <a:buNone/>
            </a:pPr>
            <a:r>
              <a:rPr lang="en-US" dirty="0"/>
              <a:t>            </a:t>
            </a:r>
            <a:r>
              <a:rPr lang="en-US" dirty="0" err="1"/>
              <a:t>messagebox.showinfo</a:t>
            </a:r>
            <a:r>
              <a:rPr lang="en-US" dirty="0"/>
              <a:t>("BMI Category", "Moderate Thinness")</a:t>
            </a:r>
          </a:p>
          <a:p>
            <a:pPr marL="0" indent="0">
              <a:buNone/>
            </a:pPr>
            <a:r>
              <a:rPr lang="en-US" dirty="0"/>
              <a:t>        </a:t>
            </a:r>
            <a:r>
              <a:rPr lang="en-US" dirty="0" err="1"/>
              <a:t>elif</a:t>
            </a:r>
            <a:r>
              <a:rPr lang="en-US" dirty="0"/>
              <a:t> 18.5 &lt; </a:t>
            </a:r>
            <a:r>
              <a:rPr lang="en-US" dirty="0" err="1"/>
              <a:t>bmi</a:t>
            </a:r>
            <a:r>
              <a:rPr lang="en-US" dirty="0"/>
              <a:t> &lt;= 25:</a:t>
            </a:r>
          </a:p>
          <a:p>
            <a:pPr marL="0" indent="0">
              <a:buNone/>
            </a:pPr>
            <a:r>
              <a:rPr lang="en-US" dirty="0"/>
              <a:t>            </a:t>
            </a:r>
            <a:r>
              <a:rPr lang="en-US" dirty="0" err="1"/>
              <a:t>messagebox.showinfo</a:t>
            </a:r>
            <a:r>
              <a:rPr lang="en-US" dirty="0"/>
              <a:t>("BMI Category", "Normal")</a:t>
            </a:r>
          </a:p>
          <a:p>
            <a:pPr marL="0" indent="0">
              <a:buNone/>
            </a:pPr>
            <a:r>
              <a:rPr lang="en-US" dirty="0"/>
              <a:t>        </a:t>
            </a:r>
            <a:r>
              <a:rPr lang="en-US" dirty="0" err="1"/>
              <a:t>elif</a:t>
            </a:r>
            <a:r>
              <a:rPr lang="en-US" dirty="0"/>
              <a:t> 25 &lt; </a:t>
            </a:r>
            <a:r>
              <a:rPr lang="en-US" dirty="0" err="1"/>
              <a:t>bmi</a:t>
            </a:r>
            <a:r>
              <a:rPr lang="en-US" dirty="0"/>
              <a:t> &lt;= 30:</a:t>
            </a:r>
          </a:p>
          <a:p>
            <a:pPr marL="0" indent="0">
              <a:buNone/>
            </a:pPr>
            <a:r>
              <a:rPr lang="en-US" dirty="0"/>
              <a:t>            </a:t>
            </a:r>
            <a:r>
              <a:rPr lang="en-US" dirty="0" err="1"/>
              <a:t>messagebox.showinfo</a:t>
            </a:r>
            <a:r>
              <a:rPr lang="en-US" dirty="0"/>
              <a:t>("BMI Category", "Overweight")</a:t>
            </a:r>
          </a:p>
          <a:p>
            <a:pPr marL="0" indent="0">
              <a:buNone/>
            </a:pPr>
            <a:r>
              <a:rPr lang="en-US" dirty="0"/>
              <a:t>        </a:t>
            </a:r>
            <a:r>
              <a:rPr lang="en-US" dirty="0" err="1"/>
              <a:t>elif</a:t>
            </a:r>
            <a:r>
              <a:rPr lang="en-US" dirty="0"/>
              <a:t> 30 &lt;= </a:t>
            </a:r>
            <a:r>
              <a:rPr lang="en-US" dirty="0" err="1"/>
              <a:t>bmi</a:t>
            </a:r>
            <a:r>
              <a:rPr lang="en-US" dirty="0"/>
              <a:t> &lt;= 35:</a:t>
            </a:r>
          </a:p>
          <a:p>
            <a:pPr marL="0" indent="0">
              <a:buNone/>
            </a:pPr>
            <a:r>
              <a:rPr lang="en-US" dirty="0"/>
              <a:t>            </a:t>
            </a:r>
            <a:r>
              <a:rPr lang="en-US" dirty="0" err="1"/>
              <a:t>messagebox.showinfo</a:t>
            </a:r>
            <a:r>
              <a:rPr lang="en-US" dirty="0"/>
              <a:t>("BMI Category", "Obese Class I")</a:t>
            </a:r>
          </a:p>
          <a:p>
            <a:pPr marL="0" indent="0">
              <a:buNone/>
            </a:pPr>
            <a:r>
              <a:rPr lang="en-US" dirty="0"/>
              <a:t>        </a:t>
            </a:r>
            <a:r>
              <a:rPr lang="en-US" dirty="0" err="1"/>
              <a:t>elif</a:t>
            </a:r>
            <a:r>
              <a:rPr lang="en-US" dirty="0"/>
              <a:t> 35 &lt;= </a:t>
            </a:r>
            <a:r>
              <a:rPr lang="en-US" dirty="0" err="1"/>
              <a:t>bmi</a:t>
            </a:r>
            <a:r>
              <a:rPr lang="en-US" dirty="0"/>
              <a:t> &lt;= 40:</a:t>
            </a:r>
          </a:p>
          <a:p>
            <a:pPr marL="0" indent="0">
              <a:buNone/>
            </a:pPr>
            <a:r>
              <a:rPr lang="en-US" dirty="0"/>
              <a:t>            </a:t>
            </a:r>
            <a:r>
              <a:rPr lang="en-US" dirty="0" err="1"/>
              <a:t>messagebox.showinfo</a:t>
            </a:r>
            <a:r>
              <a:rPr lang="en-US" dirty="0"/>
              <a:t>("BMI Category", "Obese Class II")</a:t>
            </a:r>
          </a:p>
          <a:p>
            <a:pPr marL="0" indent="0">
              <a:buNone/>
            </a:pPr>
            <a:r>
              <a:rPr lang="en-US" dirty="0"/>
              <a:t>        </a:t>
            </a:r>
            <a:r>
              <a:rPr lang="en-US" dirty="0" err="1"/>
              <a:t>elif</a:t>
            </a:r>
            <a:r>
              <a:rPr lang="en-US" dirty="0"/>
              <a:t> </a:t>
            </a:r>
            <a:r>
              <a:rPr lang="en-US" dirty="0" err="1"/>
              <a:t>bmi</a:t>
            </a:r>
            <a:r>
              <a:rPr lang="en-US" dirty="0"/>
              <a:t> &gt; 40:</a:t>
            </a:r>
          </a:p>
          <a:p>
            <a:pPr marL="0" indent="0">
              <a:buNone/>
            </a:pPr>
            <a:r>
              <a:rPr lang="en-US" dirty="0"/>
              <a:t>            </a:t>
            </a:r>
            <a:r>
              <a:rPr lang="en-US" dirty="0" err="1"/>
              <a:t>messagebox.showinfo</a:t>
            </a:r>
            <a:r>
              <a:rPr lang="en-US" dirty="0"/>
              <a:t>("BMI Category", "Obese Class III")</a:t>
            </a:r>
          </a:p>
          <a:p>
            <a:pPr marL="0" indent="0">
              <a:buNone/>
            </a:pPr>
            <a:r>
              <a:rPr lang="en-US" dirty="0"/>
              <a:t> </a:t>
            </a:r>
            <a:r>
              <a:rPr lang="en-US" dirty="0" err="1"/>
              <a:t>def</a:t>
            </a:r>
            <a:r>
              <a:rPr lang="en-US" dirty="0"/>
              <a:t> run(self):</a:t>
            </a:r>
          </a:p>
          <a:p>
            <a:pPr marL="0" indent="0">
              <a:buNone/>
            </a:pPr>
            <a:r>
              <a:rPr lang="en-US" dirty="0"/>
              <a:t>        </a:t>
            </a:r>
            <a:r>
              <a:rPr lang="en-US" dirty="0" err="1"/>
              <a:t>self.root.mainloop</a:t>
            </a:r>
            <a:r>
              <a:rPr lang="en-US" dirty="0"/>
              <a:t>()</a:t>
            </a:r>
          </a:p>
          <a:p>
            <a:pPr marL="0" indent="0">
              <a:buNone/>
            </a:pPr>
            <a:r>
              <a:rPr lang="en-US" dirty="0"/>
              <a:t>g = BMI()</a:t>
            </a:r>
          </a:p>
          <a:p>
            <a:pPr marL="0" indent="0">
              <a:buNone/>
            </a:pPr>
            <a:r>
              <a:rPr lang="en-US" dirty="0" err="1"/>
              <a:t>g.run</a:t>
            </a:r>
            <a:r>
              <a:rPr lang="en-US" dirty="0"/>
              <a:t>()</a:t>
            </a:r>
          </a:p>
          <a:p>
            <a:pPr marL="0" indent="0">
              <a:buNone/>
            </a:pPr>
            <a:endParaRPr lang="en-US" dirty="0"/>
          </a:p>
          <a:p>
            <a:pPr marL="0" indent="0">
              <a:buNone/>
            </a:pPr>
            <a:endParaRPr lang="en-US" dirty="0"/>
          </a:p>
          <a:p>
            <a:pPr marL="0" indent="0">
              <a:buNone/>
            </a:pPr>
            <a:endParaRPr lang="en-US" dirty="0"/>
          </a:p>
        </p:txBody>
      </p:sp>
    </p:spTree>
    <p:extLst>
      <p:ext uri="{BB962C8B-B14F-4D97-AF65-F5344CB8AC3E}">
        <p14:creationId xmlns:p14="http://schemas.microsoft.com/office/powerpoint/2010/main" val="2110861832"/>
      </p:ext>
    </p:extLst>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3200" y="1295400"/>
            <a:ext cx="3476666"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0174684"/>
      </p:ext>
    </p:extLst>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 project</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8197" y="1935163"/>
            <a:ext cx="4027605" cy="4389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75348581"/>
      </p:ext>
    </p:extLst>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Python-database-connection.jpg"/>
          <p:cNvPicPr>
            <a:picLocks noChangeAspect="1"/>
          </p:cNvPicPr>
          <p:nvPr/>
        </p:nvPicPr>
        <p:blipFill>
          <a:blip r:embed="rId2"/>
          <a:stretch>
            <a:fillRect/>
          </a:stretch>
        </p:blipFill>
        <p:spPr>
          <a:xfrm>
            <a:off x="0" y="0"/>
            <a:ext cx="9144000" cy="6858000"/>
          </a:xfrm>
          <a:prstGeom prst="rect">
            <a:avLst/>
          </a:prstGeom>
        </p:spPr>
      </p:pic>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SQL?</a:t>
            </a:r>
            <a:endParaRPr lang="en-US" dirty="0"/>
          </a:p>
        </p:txBody>
      </p:sp>
      <p:sp>
        <p:nvSpPr>
          <p:cNvPr id="3" name="Content Placeholder 2"/>
          <p:cNvSpPr>
            <a:spLocks noGrp="1"/>
          </p:cNvSpPr>
          <p:nvPr>
            <p:ph idx="1"/>
          </p:nvPr>
        </p:nvSpPr>
        <p:spPr/>
        <p:txBody>
          <a:bodyPr/>
          <a:lstStyle/>
          <a:p>
            <a:r>
              <a:rPr lang="en-US" b="1" dirty="0" smtClean="0"/>
              <a:t>SQL</a:t>
            </a:r>
            <a:r>
              <a:rPr lang="en-US" dirty="0" smtClean="0"/>
              <a:t> (</a:t>
            </a:r>
            <a:r>
              <a:rPr lang="en-US" i="1" dirty="0" smtClean="0"/>
              <a:t>Structured Query Language</a:t>
            </a:r>
            <a:r>
              <a:rPr lang="en-US" dirty="0" smtClean="0"/>
              <a:t>) is used to perform operations on the records stored in the database such as updating records, deleting records, creating and modifying tables, views, etc.</a:t>
            </a:r>
          </a:p>
          <a:p>
            <a:r>
              <a:rPr lang="en-US" dirty="0" smtClean="0"/>
              <a:t>SQL is just a query language; it is not a database. To perform SQL queries, you need to install any database, for example, Oracle, </a:t>
            </a:r>
            <a:r>
              <a:rPr lang="en-US" dirty="0" err="1" smtClean="0">
                <a:solidFill>
                  <a:srgbClr val="FF0000"/>
                </a:solidFill>
              </a:rPr>
              <a:t>MySQL</a:t>
            </a:r>
            <a:r>
              <a:rPr lang="en-US" dirty="0" smtClean="0"/>
              <a:t>, </a:t>
            </a:r>
            <a:r>
              <a:rPr lang="en-US" dirty="0" err="1" smtClean="0"/>
              <a:t>MongoDB</a:t>
            </a:r>
            <a:r>
              <a:rPr lang="en-US" dirty="0" smtClean="0"/>
              <a:t>, </a:t>
            </a:r>
            <a:r>
              <a:rPr lang="en-US" dirty="0" err="1" smtClean="0"/>
              <a:t>PostGre</a:t>
            </a:r>
            <a:r>
              <a:rPr lang="en-US" dirty="0" smtClean="0"/>
              <a:t> SQL, SQL Server, DB2, etc.</a:t>
            </a:r>
          </a:p>
          <a:p>
            <a:endParaRPr lang="en-US" dirty="0"/>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457200"/>
          </a:xfrm>
        </p:spPr>
        <p:txBody>
          <a:bodyPr>
            <a:normAutofit fontScale="90000"/>
          </a:bodyPr>
          <a:lstStyle/>
          <a:p>
            <a:r>
              <a:rPr lang="en-US" dirty="0" smtClean="0"/>
              <a:t>Keywords</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589886938"/>
              </p:ext>
            </p:extLst>
          </p:nvPr>
        </p:nvGraphicFramePr>
        <p:xfrm>
          <a:off x="228600" y="761997"/>
          <a:ext cx="8686800" cy="5215890"/>
        </p:xfrm>
        <a:graphic>
          <a:graphicData uri="http://schemas.openxmlformats.org/drawingml/2006/table">
            <a:tbl>
              <a:tblPr firstRow="1" bandRow="1">
                <a:tableStyleId>{5C22544A-7EE6-4342-B048-85BDC9FD1C3A}</a:tableStyleId>
              </a:tblPr>
              <a:tblGrid>
                <a:gridCol w="2895600"/>
                <a:gridCol w="2362200"/>
                <a:gridCol w="3429000"/>
              </a:tblGrid>
              <a:tr h="375666">
                <a:tc>
                  <a:txBody>
                    <a:bodyPr/>
                    <a:lstStyle/>
                    <a:p>
                      <a:pPr algn="ctr"/>
                      <a:endParaRPr lang="en-US" sz="2800" dirty="0"/>
                    </a:p>
                  </a:txBody>
                  <a:tcPr/>
                </a:tc>
                <a:tc>
                  <a:txBody>
                    <a:bodyPr/>
                    <a:lstStyle/>
                    <a:p>
                      <a:pPr algn="ctr"/>
                      <a:r>
                        <a:rPr lang="en-US" sz="2800" dirty="0" smtClean="0"/>
                        <a:t>Keyword</a:t>
                      </a:r>
                      <a:endParaRPr lang="en-US" sz="2800" dirty="0"/>
                    </a:p>
                  </a:txBody>
                  <a:tcPr/>
                </a:tc>
                <a:tc>
                  <a:txBody>
                    <a:bodyPr/>
                    <a:lstStyle/>
                    <a:p>
                      <a:pPr algn="ctr"/>
                      <a:r>
                        <a:rPr lang="en-US" sz="2800" dirty="0" smtClean="0"/>
                        <a:t>Description</a:t>
                      </a:r>
                      <a:endParaRPr lang="en-US" sz="2800" dirty="0"/>
                    </a:p>
                  </a:txBody>
                  <a:tcPr/>
                </a:tc>
              </a:tr>
              <a:tr h="464058">
                <a:tc rowSpan="4">
                  <a:txBody>
                    <a:bodyPr/>
                    <a:lstStyle/>
                    <a:p>
                      <a:r>
                        <a:rPr lang="en-US" dirty="0" smtClean="0"/>
                        <a:t>DDL – Data Definition Language.</a:t>
                      </a:r>
                      <a:endParaRPr lang="en-US" dirty="0"/>
                    </a:p>
                  </a:txBody>
                  <a:tcPr/>
                </a:tc>
                <a:tc>
                  <a:txBody>
                    <a:bodyPr/>
                    <a:lstStyle/>
                    <a:p>
                      <a:r>
                        <a:rPr lang="en-US" dirty="0" smtClean="0"/>
                        <a:t>CREATE</a:t>
                      </a:r>
                      <a:endParaRPr lang="en-US" dirty="0"/>
                    </a:p>
                  </a:txBody>
                  <a:tcPr/>
                </a:tc>
                <a:tc>
                  <a:txBody>
                    <a:bodyPr/>
                    <a:lstStyle/>
                    <a:p>
                      <a:r>
                        <a:rPr lang="en-US" dirty="0" smtClean="0"/>
                        <a:t>Used to create a database.</a:t>
                      </a:r>
                      <a:endParaRPr lang="en-US" dirty="0"/>
                    </a:p>
                    <a:p>
                      <a:r>
                        <a:rPr lang="en-US" dirty="0" smtClean="0"/>
                        <a:t>Creates  a new Table.</a:t>
                      </a:r>
                      <a:endParaRPr lang="en-US" dirty="0"/>
                    </a:p>
                  </a:txBody>
                  <a:tcPr/>
                </a:tc>
              </a:tr>
              <a:tr h="265176">
                <a:tc vMerge="1">
                  <a:txBody>
                    <a:bodyPr/>
                    <a:lstStyle/>
                    <a:p>
                      <a:endParaRPr lang="en-US"/>
                    </a:p>
                  </a:txBody>
                  <a:tcPr/>
                </a:tc>
                <a:tc>
                  <a:txBody>
                    <a:bodyPr/>
                    <a:lstStyle/>
                    <a:p>
                      <a:r>
                        <a:rPr lang="en-US" dirty="0" smtClean="0"/>
                        <a:t>ALTER TABLE</a:t>
                      </a:r>
                      <a:r>
                        <a:rPr lang="en-US" baseline="0" dirty="0" smtClean="0"/>
                        <a:t> </a:t>
                      </a:r>
                      <a:endParaRPr lang="en-US" dirty="0"/>
                    </a:p>
                  </a:txBody>
                  <a:tcPr/>
                </a:tc>
                <a:tc>
                  <a:txBody>
                    <a:bodyPr/>
                    <a:lstStyle/>
                    <a:p>
                      <a:r>
                        <a:rPr lang="en-US" dirty="0" smtClean="0"/>
                        <a:t>Used</a:t>
                      </a:r>
                      <a:r>
                        <a:rPr lang="en-US" baseline="0" dirty="0" smtClean="0"/>
                        <a:t> to modify the table.</a:t>
                      </a:r>
                      <a:endParaRPr lang="en-US" dirty="0"/>
                    </a:p>
                  </a:txBody>
                  <a:tcPr/>
                </a:tc>
              </a:tr>
              <a:tr h="265176">
                <a:tc vMerge="1">
                  <a:txBody>
                    <a:bodyPr/>
                    <a:lstStyle/>
                    <a:p>
                      <a:endParaRPr lang="en-US"/>
                    </a:p>
                  </a:txBody>
                  <a:tcPr/>
                </a:tc>
                <a:tc>
                  <a:txBody>
                    <a:bodyPr/>
                    <a:lstStyle/>
                    <a:p>
                      <a:r>
                        <a:rPr lang="en-US" dirty="0" smtClean="0"/>
                        <a:t>DROP</a:t>
                      </a:r>
                      <a:r>
                        <a:rPr lang="en-US" baseline="0" dirty="0" smtClean="0"/>
                        <a:t> TABLE</a:t>
                      </a:r>
                      <a:endParaRPr lang="en-US" dirty="0"/>
                    </a:p>
                  </a:txBody>
                  <a:tcPr/>
                </a:tc>
                <a:tc>
                  <a:txBody>
                    <a:bodyPr/>
                    <a:lstStyle/>
                    <a:p>
                      <a:r>
                        <a:rPr lang="en-US" dirty="0" smtClean="0"/>
                        <a:t>Used</a:t>
                      </a:r>
                      <a:r>
                        <a:rPr lang="en-US" baseline="0" dirty="0" smtClean="0"/>
                        <a:t> to delete the table.</a:t>
                      </a:r>
                      <a:endParaRPr lang="en-US" dirty="0"/>
                    </a:p>
                  </a:txBody>
                  <a:tcPr/>
                </a:tc>
              </a:tr>
              <a:tr h="265176">
                <a:tc vMerge="1">
                  <a:txBody>
                    <a:bodyPr/>
                    <a:lstStyle/>
                    <a:p>
                      <a:endParaRPr lang="en-US"/>
                    </a:p>
                  </a:txBody>
                  <a:tcPr/>
                </a:tc>
                <a:tc>
                  <a:txBody>
                    <a:bodyPr/>
                    <a:lstStyle/>
                    <a:p>
                      <a:r>
                        <a:rPr lang="en-US" dirty="0" smtClean="0"/>
                        <a:t>TRUNCATE</a:t>
                      </a:r>
                      <a:r>
                        <a:rPr lang="en-US" baseline="0" dirty="0" smtClean="0"/>
                        <a:t> </a:t>
                      </a:r>
                      <a:endParaRPr lang="en-US" dirty="0"/>
                    </a:p>
                  </a:txBody>
                  <a:tcPr/>
                </a:tc>
                <a:tc>
                  <a:txBody>
                    <a:bodyPr/>
                    <a:lstStyle/>
                    <a:p>
                      <a:r>
                        <a:rPr lang="en-US" dirty="0" smtClean="0"/>
                        <a:t>Used to clear the table</a:t>
                      </a:r>
                      <a:endParaRPr lang="en-US" dirty="0"/>
                    </a:p>
                  </a:txBody>
                  <a:tcPr/>
                </a:tc>
              </a:tr>
              <a:tr h="464058">
                <a:tc rowSpan="4">
                  <a:txBody>
                    <a:bodyPr/>
                    <a:lstStyle/>
                    <a:p>
                      <a:r>
                        <a:rPr lang="en-US" dirty="0" smtClean="0"/>
                        <a:t>DML – Data Manipulation Language.</a:t>
                      </a:r>
                      <a:endParaRPr lang="en-US" dirty="0"/>
                    </a:p>
                  </a:txBody>
                  <a:tcPr/>
                </a:tc>
                <a:tc>
                  <a:txBody>
                    <a:bodyPr/>
                    <a:lstStyle/>
                    <a:p>
                      <a:r>
                        <a:rPr lang="en-US" dirty="0" smtClean="0"/>
                        <a:t>SELECT </a:t>
                      </a:r>
                      <a:endParaRPr lang="en-US" dirty="0"/>
                    </a:p>
                  </a:txBody>
                  <a:tcPr/>
                </a:tc>
                <a:tc>
                  <a:txBody>
                    <a:bodyPr/>
                    <a:lstStyle/>
                    <a:p>
                      <a:r>
                        <a:rPr lang="en-US" smtClean="0"/>
                        <a:t>Extracts  Data </a:t>
                      </a:r>
                      <a:r>
                        <a:rPr lang="en-US" dirty="0" smtClean="0"/>
                        <a:t>from the table</a:t>
                      </a:r>
                      <a:endParaRPr lang="en-US" dirty="0"/>
                    </a:p>
                  </a:txBody>
                  <a:tcPr/>
                </a:tc>
              </a:tr>
              <a:tr h="464058">
                <a:tc vMerge="1">
                  <a:txBody>
                    <a:bodyPr/>
                    <a:lstStyle/>
                    <a:p>
                      <a:endParaRPr lang="en-US" dirty="0"/>
                    </a:p>
                  </a:txBody>
                  <a:tcPr/>
                </a:tc>
                <a:tc>
                  <a:txBody>
                    <a:bodyPr/>
                    <a:lstStyle/>
                    <a:p>
                      <a:r>
                        <a:rPr lang="en-US" dirty="0" smtClean="0"/>
                        <a:t>DELETE</a:t>
                      </a:r>
                      <a:r>
                        <a:rPr lang="en-US" baseline="0" dirty="0" smtClean="0"/>
                        <a:t> </a:t>
                      </a:r>
                      <a:endParaRPr lang="en-US" dirty="0"/>
                    </a:p>
                  </a:txBody>
                  <a:tcPr/>
                </a:tc>
                <a:tc>
                  <a:txBody>
                    <a:bodyPr/>
                    <a:lstStyle/>
                    <a:p>
                      <a:r>
                        <a:rPr lang="en-US" dirty="0" smtClean="0"/>
                        <a:t>Deletes data</a:t>
                      </a:r>
                      <a:r>
                        <a:rPr lang="en-US" baseline="0" dirty="0" smtClean="0"/>
                        <a:t> from Database.</a:t>
                      </a:r>
                      <a:endParaRPr lang="en-US" dirty="0"/>
                    </a:p>
                  </a:txBody>
                  <a:tcPr/>
                </a:tc>
              </a:tr>
              <a:tr h="464058">
                <a:tc vMerge="1">
                  <a:txBody>
                    <a:bodyPr/>
                    <a:lstStyle/>
                    <a:p>
                      <a:endParaRPr lang="en-US" dirty="0"/>
                    </a:p>
                  </a:txBody>
                  <a:tcPr/>
                </a:tc>
                <a:tc>
                  <a:txBody>
                    <a:bodyPr/>
                    <a:lstStyle/>
                    <a:p>
                      <a:r>
                        <a:rPr lang="en-US" dirty="0" smtClean="0"/>
                        <a:t>INSERT INTO</a:t>
                      </a:r>
                      <a:endParaRPr lang="en-US" dirty="0"/>
                    </a:p>
                  </a:txBody>
                  <a:tcPr/>
                </a:tc>
                <a:tc>
                  <a:txBody>
                    <a:bodyPr/>
                    <a:lstStyle/>
                    <a:p>
                      <a:r>
                        <a:rPr lang="en-US" dirty="0" smtClean="0"/>
                        <a:t>Inserts a new data</a:t>
                      </a:r>
                      <a:r>
                        <a:rPr lang="en-US" baseline="0" dirty="0" smtClean="0"/>
                        <a:t> into a database.</a:t>
                      </a:r>
                      <a:endParaRPr lang="en-US" dirty="0"/>
                    </a:p>
                  </a:txBody>
                  <a:tcPr/>
                </a:tc>
              </a:tr>
              <a:tr h="464058">
                <a:tc vMerge="1">
                  <a:txBody>
                    <a:bodyPr/>
                    <a:lstStyle/>
                    <a:p>
                      <a:endParaRPr lang="en-US" dirty="0"/>
                    </a:p>
                  </a:txBody>
                  <a:tcPr/>
                </a:tc>
                <a:tc>
                  <a:txBody>
                    <a:bodyPr/>
                    <a:lstStyle/>
                    <a:p>
                      <a:r>
                        <a:rPr lang="en-US" dirty="0" smtClean="0"/>
                        <a:t>UPDATE</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Updates data in Database.</a:t>
                      </a:r>
                    </a:p>
                  </a:txBody>
                  <a:tcPr/>
                </a:tc>
              </a:tr>
              <a:tr h="464058">
                <a:tc rowSpan="2">
                  <a:txBody>
                    <a:bodyPr/>
                    <a:lstStyle/>
                    <a:p>
                      <a:r>
                        <a:rPr lang="en-US" dirty="0" smtClean="0"/>
                        <a:t>TCL</a:t>
                      </a:r>
                      <a:r>
                        <a:rPr lang="en-US" baseline="0" dirty="0" smtClean="0"/>
                        <a:t> – Transaction Control Language.</a:t>
                      </a:r>
                      <a:endParaRPr lang="en-US" dirty="0"/>
                    </a:p>
                  </a:txBody>
                  <a:tcPr/>
                </a:tc>
                <a:tc>
                  <a:txBody>
                    <a:bodyPr/>
                    <a:lstStyle/>
                    <a:p>
                      <a:r>
                        <a:rPr lang="en-US" dirty="0" smtClean="0"/>
                        <a:t>Commit</a:t>
                      </a:r>
                      <a:endParaRPr lang="en-US" dirty="0"/>
                    </a:p>
                  </a:txBody>
                  <a:tcPr/>
                </a:tc>
                <a:tc>
                  <a:txBody>
                    <a:bodyPr/>
                    <a:lstStyle/>
                    <a:p>
                      <a:r>
                        <a:rPr lang="en-US" dirty="0" smtClean="0"/>
                        <a:t>This will commit the transaction</a:t>
                      </a:r>
                      <a:endParaRPr lang="en-US" dirty="0"/>
                    </a:p>
                  </a:txBody>
                  <a:tcPr/>
                </a:tc>
              </a:tr>
              <a:tr h="464058">
                <a:tc vMerge="1">
                  <a:txBody>
                    <a:bodyPr/>
                    <a:lstStyle/>
                    <a:p>
                      <a:endParaRPr lang="en-US" dirty="0"/>
                    </a:p>
                  </a:txBody>
                  <a:tcPr/>
                </a:tc>
                <a:tc>
                  <a:txBody>
                    <a:bodyPr/>
                    <a:lstStyle/>
                    <a:p>
                      <a:r>
                        <a:rPr lang="en-US" dirty="0" smtClean="0"/>
                        <a:t>Rollback</a:t>
                      </a:r>
                      <a:endParaRPr lang="en-US" dirty="0"/>
                    </a:p>
                  </a:txBody>
                  <a:tcPr/>
                </a:tc>
                <a:tc>
                  <a:txBody>
                    <a:bodyPr/>
                    <a:lstStyle/>
                    <a:p>
                      <a:r>
                        <a:rPr lang="en-US" dirty="0" smtClean="0"/>
                        <a:t>This will cancel the transaction</a:t>
                      </a:r>
                      <a:endParaRPr lang="en-US" dirty="0"/>
                    </a:p>
                  </a:txBody>
                  <a:tcPr/>
                </a:tc>
              </a:tr>
            </a:tbl>
          </a:graphicData>
        </a:graphic>
      </p:graphicFrame>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600200" y="838200"/>
            <a:ext cx="6172200" cy="495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16858370"/>
      </p:ext>
    </p:extLst>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295400"/>
            <a:ext cx="8229600" cy="29569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0685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latin typeface="Algerian" pitchFamily="82" charset="0"/>
              </a:rPr>
              <a:t>PYTHON OPERATORS</a:t>
            </a:r>
            <a:endParaRPr lang="en-US" dirty="0">
              <a:latin typeface="Algerian" pitchFamily="82" charset="0"/>
            </a:endParaRPr>
          </a:p>
        </p:txBody>
      </p:sp>
      <p:pic>
        <p:nvPicPr>
          <p:cNvPr id="4" name="Content Placeholder 3" descr="image13.jpg"/>
          <p:cNvPicPr>
            <a:picLocks noGrp="1" noChangeAspect="1"/>
          </p:cNvPicPr>
          <p:nvPr>
            <p:ph idx="1"/>
          </p:nvPr>
        </p:nvPicPr>
        <p:blipFill>
          <a:blip r:embed="rId2"/>
          <a:stretch>
            <a:fillRect/>
          </a:stretch>
        </p:blipFill>
        <p:spPr>
          <a:xfrm>
            <a:off x="457200" y="1976469"/>
            <a:ext cx="8229600" cy="4306824"/>
          </a:xfrm>
        </p:spPr>
      </p:pic>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33400" y="1524000"/>
            <a:ext cx="8229600" cy="39649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19111771"/>
      </p:ext>
    </p:extLst>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371600"/>
            <a:ext cx="8686800" cy="4389120"/>
          </a:xfrm>
        </p:spPr>
        <p:txBody>
          <a:bodyPr>
            <a:normAutofit/>
          </a:bodyPr>
          <a:lstStyle/>
          <a:p>
            <a:pPr marL="0" indent="0">
              <a:buNone/>
            </a:pPr>
            <a:r>
              <a:rPr lang="en-US" sz="2000" dirty="0"/>
              <a:t>create database </a:t>
            </a:r>
            <a:r>
              <a:rPr lang="en-US" sz="2000" dirty="0" err="1"/>
              <a:t>mounika</a:t>
            </a:r>
            <a:r>
              <a:rPr lang="en-US" sz="2000" dirty="0" smtClean="0"/>
              <a:t>;</a:t>
            </a:r>
          </a:p>
          <a:p>
            <a:pPr marL="0" indent="0">
              <a:buNone/>
            </a:pPr>
            <a:r>
              <a:rPr lang="en-US" sz="2000" dirty="0" smtClean="0"/>
              <a:t>show </a:t>
            </a:r>
            <a:r>
              <a:rPr lang="en-US" sz="2000" dirty="0"/>
              <a:t>databases</a:t>
            </a:r>
            <a:r>
              <a:rPr lang="en-US" sz="2000" dirty="0" smtClean="0"/>
              <a:t>;</a:t>
            </a:r>
          </a:p>
          <a:p>
            <a:pPr marL="0" indent="0">
              <a:buNone/>
            </a:pPr>
            <a:r>
              <a:rPr lang="en-US" sz="2000" dirty="0" smtClean="0"/>
              <a:t>use </a:t>
            </a:r>
            <a:r>
              <a:rPr lang="en-US" sz="2000" dirty="0" err="1"/>
              <a:t>mounika</a:t>
            </a:r>
            <a:r>
              <a:rPr lang="en-US" sz="2000" dirty="0" smtClean="0"/>
              <a:t>;</a:t>
            </a:r>
          </a:p>
          <a:p>
            <a:pPr marL="0" indent="0">
              <a:buNone/>
            </a:pPr>
            <a:r>
              <a:rPr lang="en-US" sz="2000" dirty="0" smtClean="0"/>
              <a:t>create </a:t>
            </a:r>
            <a:r>
              <a:rPr lang="en-US" sz="2000" dirty="0"/>
              <a:t>table enquiry(name varchar(20),age </a:t>
            </a:r>
            <a:r>
              <a:rPr lang="en-US" sz="2000" dirty="0" err="1" smtClean="0"/>
              <a:t>int,email</a:t>
            </a:r>
            <a:r>
              <a:rPr lang="en-US" sz="2000" dirty="0" smtClean="0"/>
              <a:t>  </a:t>
            </a:r>
            <a:r>
              <a:rPr lang="en-US" sz="2000" dirty="0"/>
              <a:t>varchar(30</a:t>
            </a:r>
            <a:r>
              <a:rPr lang="en-US" sz="2000" dirty="0" smtClean="0"/>
              <a:t>));</a:t>
            </a:r>
          </a:p>
          <a:p>
            <a:pPr marL="0" indent="0">
              <a:buNone/>
            </a:pPr>
            <a:r>
              <a:rPr lang="en-US" sz="2000" dirty="0" smtClean="0"/>
              <a:t>select </a:t>
            </a:r>
            <a:r>
              <a:rPr lang="en-US" sz="2000" dirty="0"/>
              <a:t>* from enquiry</a:t>
            </a:r>
            <a:r>
              <a:rPr lang="en-US" sz="2000" dirty="0" smtClean="0"/>
              <a:t>;</a:t>
            </a:r>
          </a:p>
          <a:p>
            <a:pPr marL="0" indent="0">
              <a:buNone/>
            </a:pPr>
            <a:r>
              <a:rPr lang="en-US" sz="2000" dirty="0" smtClean="0"/>
              <a:t>insert </a:t>
            </a:r>
            <a:r>
              <a:rPr lang="en-US" sz="2000" dirty="0"/>
              <a:t>into enquiry values('mouni',20,'mouni@gmail.com',2);</a:t>
            </a: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 y="3886200"/>
            <a:ext cx="4686300" cy="2047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046278329"/>
      </p:ext>
    </p:extLst>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13</a:t>
            </a:r>
            <a:endParaRPr lang="en-US" dirty="0"/>
          </a:p>
        </p:txBody>
      </p:sp>
      <p:sp>
        <p:nvSpPr>
          <p:cNvPr id="3" name="Content Placeholder 2"/>
          <p:cNvSpPr>
            <a:spLocks noGrp="1"/>
          </p:cNvSpPr>
          <p:nvPr>
            <p:ph idx="1"/>
          </p:nvPr>
        </p:nvSpPr>
        <p:spPr/>
        <p:txBody>
          <a:bodyPr/>
          <a:lstStyle/>
          <a:p>
            <a:r>
              <a:rPr lang="en-US" dirty="0" smtClean="0"/>
              <a:t>Create a Database and use all the keywords you've studied.</a:t>
            </a:r>
          </a:p>
          <a:p>
            <a:endParaRPr lang="en-US" dirty="0"/>
          </a:p>
        </p:txBody>
      </p:sp>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Connectivity</a:t>
            </a:r>
            <a:endParaRPr lang="en-US" dirty="0"/>
          </a:p>
        </p:txBody>
      </p:sp>
      <p:sp>
        <p:nvSpPr>
          <p:cNvPr id="3" name="Content Placeholder 2"/>
          <p:cNvSpPr>
            <a:spLocks noGrp="1"/>
          </p:cNvSpPr>
          <p:nvPr>
            <p:ph idx="1"/>
          </p:nvPr>
        </p:nvSpPr>
        <p:spPr/>
        <p:txBody>
          <a:bodyPr>
            <a:normAutofit lnSpcReduction="10000"/>
          </a:bodyPr>
          <a:lstStyle/>
          <a:p>
            <a:r>
              <a:rPr lang="en-US" dirty="0" smtClean="0"/>
              <a:t>Import </a:t>
            </a:r>
            <a:r>
              <a:rPr lang="en-US" dirty="0" err="1" smtClean="0"/>
              <a:t>mysql.connector</a:t>
            </a:r>
            <a:r>
              <a:rPr lang="en-US" dirty="0" smtClean="0"/>
              <a:t> module</a:t>
            </a:r>
          </a:p>
          <a:p>
            <a:r>
              <a:rPr lang="en-US" dirty="0" smtClean="0"/>
              <a:t>Create the connection object.</a:t>
            </a:r>
          </a:p>
          <a:p>
            <a:pPr lvl="1"/>
            <a:r>
              <a:rPr lang="en-US" dirty="0" smtClean="0">
                <a:solidFill>
                  <a:srgbClr val="FF0000"/>
                </a:solidFill>
              </a:rPr>
              <a:t>Connection-Object =  </a:t>
            </a:r>
            <a:r>
              <a:rPr lang="en-US" dirty="0" err="1" smtClean="0">
                <a:solidFill>
                  <a:srgbClr val="FF0000"/>
                </a:solidFill>
              </a:rPr>
              <a:t>mysql.connector.connect</a:t>
            </a:r>
            <a:r>
              <a:rPr lang="en-US" dirty="0" smtClean="0">
                <a:solidFill>
                  <a:srgbClr val="FF0000"/>
                </a:solidFill>
              </a:rPr>
              <a:t>(host = &lt;host-name&gt; , user = &lt;username&gt; , </a:t>
            </a:r>
            <a:r>
              <a:rPr lang="en-US" dirty="0" err="1" smtClean="0">
                <a:solidFill>
                  <a:srgbClr val="FF0000"/>
                </a:solidFill>
              </a:rPr>
              <a:t>passwd</a:t>
            </a:r>
            <a:r>
              <a:rPr lang="en-US" dirty="0" smtClean="0">
                <a:solidFill>
                  <a:srgbClr val="FF0000"/>
                </a:solidFill>
              </a:rPr>
              <a:t> = &lt;password&gt;, db=&lt;database name&gt; )</a:t>
            </a:r>
            <a:r>
              <a:rPr lang="en-US" dirty="0" smtClean="0"/>
              <a:t>  </a:t>
            </a:r>
          </a:p>
          <a:p>
            <a:r>
              <a:rPr lang="en-US" dirty="0" smtClean="0"/>
              <a:t>Create the cursor object</a:t>
            </a:r>
          </a:p>
          <a:p>
            <a:pPr lvl="1"/>
            <a:r>
              <a:rPr lang="en-US" dirty="0" smtClean="0">
                <a:solidFill>
                  <a:srgbClr val="FF0000"/>
                </a:solidFill>
              </a:rPr>
              <a:t>&lt;</a:t>
            </a:r>
            <a:r>
              <a:rPr lang="en-US" dirty="0" err="1" smtClean="0">
                <a:solidFill>
                  <a:srgbClr val="FF0000"/>
                </a:solidFill>
              </a:rPr>
              <a:t>my_cur</a:t>
            </a:r>
            <a:r>
              <a:rPr lang="en-US" dirty="0" smtClean="0">
                <a:solidFill>
                  <a:srgbClr val="FF0000"/>
                </a:solidFill>
              </a:rPr>
              <a:t>&gt;  = </a:t>
            </a:r>
            <a:r>
              <a:rPr lang="en-US" dirty="0" err="1" smtClean="0">
                <a:solidFill>
                  <a:srgbClr val="FF0000"/>
                </a:solidFill>
              </a:rPr>
              <a:t>conn.cursor</a:t>
            </a:r>
            <a:r>
              <a:rPr lang="en-US" dirty="0" smtClean="0">
                <a:solidFill>
                  <a:srgbClr val="FF0000"/>
                </a:solidFill>
              </a:rPr>
              <a:t>()  </a:t>
            </a:r>
            <a:r>
              <a:rPr lang="en-US" dirty="0" smtClean="0">
                <a:solidFill>
                  <a:srgbClr val="FF0000"/>
                </a:solidFill>
                <a:sym typeface="Wingdings" pitchFamily="2" charset="2"/>
              </a:rPr>
              <a:t>(</a:t>
            </a:r>
            <a:r>
              <a:rPr lang="en-US" dirty="0" err="1" smtClean="0">
                <a:solidFill>
                  <a:srgbClr val="FF0000"/>
                </a:solidFill>
                <a:sym typeface="Wingdings" pitchFamily="2" charset="2"/>
              </a:rPr>
              <a:t>conn</a:t>
            </a:r>
            <a:r>
              <a:rPr lang="en-US" dirty="0" smtClean="0">
                <a:solidFill>
                  <a:srgbClr val="FF0000"/>
                </a:solidFill>
                <a:sym typeface="Wingdings" pitchFamily="2" charset="2"/>
              </a:rPr>
              <a:t>-&gt; connection object)</a:t>
            </a:r>
            <a:endParaRPr lang="en-US" dirty="0" smtClean="0">
              <a:solidFill>
                <a:srgbClr val="FF0000"/>
              </a:solidFill>
            </a:endParaRPr>
          </a:p>
          <a:p>
            <a:r>
              <a:rPr lang="en-US" dirty="0" smtClean="0"/>
              <a:t>Execute the query</a:t>
            </a:r>
          </a:p>
          <a:p>
            <a:pPr lvl="1"/>
            <a:r>
              <a:rPr lang="en-US" dirty="0" err="1" smtClean="0">
                <a:solidFill>
                  <a:srgbClr val="FF0000"/>
                </a:solidFill>
              </a:rPr>
              <a:t>Obj</a:t>
            </a:r>
            <a:r>
              <a:rPr lang="en-US" dirty="0" smtClean="0">
                <a:solidFill>
                  <a:srgbClr val="FF0000"/>
                </a:solidFill>
              </a:rPr>
              <a:t>  = </a:t>
            </a:r>
            <a:r>
              <a:rPr lang="en-US" dirty="0" err="1" smtClean="0">
                <a:solidFill>
                  <a:srgbClr val="FF0000"/>
                </a:solidFill>
              </a:rPr>
              <a:t>my_cur.execute</a:t>
            </a:r>
            <a:r>
              <a:rPr lang="en-US" dirty="0" smtClean="0">
                <a:solidFill>
                  <a:srgbClr val="FF0000"/>
                </a:solidFill>
              </a:rPr>
              <a:t>()</a:t>
            </a:r>
            <a:endParaRPr lang="en-US" dirty="0">
              <a:solidFill>
                <a:srgbClr val="FF0000"/>
              </a:solidFill>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685800"/>
          </a:xfrm>
        </p:spPr>
        <p:txBody>
          <a:bodyPr>
            <a:normAutofit fontScale="90000"/>
          </a:bodyPr>
          <a:lstStyle/>
          <a:p>
            <a:r>
              <a:rPr lang="en-US" dirty="0" smtClean="0"/>
              <a:t>Mini Project</a:t>
            </a:r>
            <a:endParaRPr lang="en-US" dirty="0"/>
          </a:p>
        </p:txBody>
      </p:sp>
      <p:sp>
        <p:nvSpPr>
          <p:cNvPr id="3" name="Content Placeholder 2"/>
          <p:cNvSpPr>
            <a:spLocks noGrp="1"/>
          </p:cNvSpPr>
          <p:nvPr>
            <p:ph idx="1"/>
          </p:nvPr>
        </p:nvSpPr>
        <p:spPr>
          <a:xfrm>
            <a:off x="457200" y="1066800"/>
            <a:ext cx="8229600" cy="5257800"/>
          </a:xfrm>
        </p:spPr>
        <p:txBody>
          <a:bodyPr/>
          <a:lstStyle/>
          <a:p>
            <a:r>
              <a:rPr lang="en-US" dirty="0" smtClean="0"/>
              <a:t>Create a simple form using </a:t>
            </a:r>
            <a:r>
              <a:rPr lang="en-US" dirty="0" err="1" smtClean="0"/>
              <a:t>Tkinter</a:t>
            </a:r>
            <a:r>
              <a:rPr lang="en-US" dirty="0" smtClean="0"/>
              <a:t> and get values from the user and save those  in a database.</a:t>
            </a:r>
          </a:p>
          <a:p>
            <a:endParaRPr lang="en-US" dirty="0"/>
          </a:p>
        </p:txBody>
      </p:sp>
      <p:pic>
        <p:nvPicPr>
          <p:cNvPr id="4" name="Picture 3" descr="java-awt-registration-form-2.jfif"/>
          <p:cNvPicPr>
            <a:picLocks noChangeAspect="1"/>
          </p:cNvPicPr>
          <p:nvPr/>
        </p:nvPicPr>
        <p:blipFill>
          <a:blip r:embed="rId2"/>
          <a:stretch>
            <a:fillRect/>
          </a:stretch>
        </p:blipFill>
        <p:spPr>
          <a:xfrm>
            <a:off x="685800" y="2057400"/>
            <a:ext cx="7277100" cy="4419600"/>
          </a:xfrm>
          <a:prstGeom prst="rect">
            <a:avLst/>
          </a:prstGeom>
        </p:spPr>
      </p:pic>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Py</a:t>
            </a:r>
            <a:r>
              <a:rPr lang="en-US" dirty="0" smtClean="0"/>
              <a:t> to Exe</a:t>
            </a:r>
            <a:endParaRPr lang="en-US" dirty="0"/>
          </a:p>
        </p:txBody>
      </p:sp>
      <p:sp>
        <p:nvSpPr>
          <p:cNvPr id="3" name="Content Placeholder 2"/>
          <p:cNvSpPr>
            <a:spLocks noGrp="1"/>
          </p:cNvSpPr>
          <p:nvPr>
            <p:ph idx="1"/>
          </p:nvPr>
        </p:nvSpPr>
        <p:spPr/>
        <p:txBody>
          <a:bodyPr/>
          <a:lstStyle/>
          <a:p>
            <a:r>
              <a:rPr lang="en-US" dirty="0" smtClean="0"/>
              <a:t>To make your python file as exe, open command prompt and type as,</a:t>
            </a:r>
          </a:p>
          <a:p>
            <a:pPr lvl="1"/>
            <a:r>
              <a:rPr lang="en-US" dirty="0" smtClean="0"/>
              <a:t>auto-</a:t>
            </a:r>
            <a:r>
              <a:rPr lang="en-US" dirty="0" err="1" smtClean="0"/>
              <a:t>py</a:t>
            </a:r>
            <a:r>
              <a:rPr lang="en-US" dirty="0" smtClean="0"/>
              <a:t>-to-exe</a:t>
            </a:r>
          </a:p>
          <a:p>
            <a:endParaRPr lang="en-US" dirty="0" smtClean="0"/>
          </a:p>
          <a:p>
            <a:r>
              <a:rPr lang="en-US" dirty="0" smtClean="0"/>
              <a:t>Now, run the command auto-</a:t>
            </a:r>
            <a:r>
              <a:rPr lang="en-US" dirty="0" err="1" smtClean="0"/>
              <a:t>py</a:t>
            </a:r>
            <a:r>
              <a:rPr lang="en-US" dirty="0" smtClean="0"/>
              <a:t>-to-exe.</a:t>
            </a:r>
          </a:p>
          <a:p>
            <a:r>
              <a:rPr lang="en-US" dirty="0" smtClean="0"/>
              <a:t>Window will be opened, add the script location, make it as </a:t>
            </a:r>
            <a:r>
              <a:rPr lang="en-US" dirty="0" err="1" smtClean="0"/>
              <a:t>onfile</a:t>
            </a:r>
            <a:r>
              <a:rPr lang="en-US" dirty="0" smtClean="0"/>
              <a:t> and window based. </a:t>
            </a:r>
            <a:r>
              <a:rPr lang="en-US" dirty="0" smtClean="0">
                <a:sym typeface="Wingdings" pitchFamily="2" charset="2"/>
              </a:rPr>
              <a:t> Convert Exe</a:t>
            </a:r>
          </a:p>
          <a:p>
            <a:endParaRPr lang="en-US" dirty="0" smtClean="0"/>
          </a:p>
          <a:p>
            <a:endParaRPr 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Turtle:</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7030A0"/>
                </a:solidFill>
              </a:rPr>
              <a:t>What is Turtle?</a:t>
            </a:r>
          </a:p>
          <a:p>
            <a:pPr marL="0" indent="0">
              <a:buNone/>
            </a:pPr>
            <a:r>
              <a:rPr lang="en-US" dirty="0"/>
              <a:t>The Turtle graphics library, which allows you to control a virtual "turtle" to create drawings and designs, has several practical applications beyond just learning </a:t>
            </a:r>
            <a:r>
              <a:rPr lang="en-US" dirty="0" smtClean="0"/>
              <a:t>pro</a:t>
            </a:r>
          </a:p>
          <a:p>
            <a:pPr marL="0" indent="0">
              <a:buNone/>
            </a:pPr>
            <a:r>
              <a:rPr lang="en-US" dirty="0" smtClean="0"/>
              <a:t>-</a:t>
            </a:r>
            <a:r>
              <a:rPr lang="en-US" dirty="0" err="1" smtClean="0"/>
              <a:t>gramming</a:t>
            </a:r>
            <a:r>
              <a:rPr lang="en-US" dirty="0" smtClean="0"/>
              <a:t> </a:t>
            </a:r>
            <a:r>
              <a:rPr lang="en-US" dirty="0"/>
              <a:t>concepts. </a:t>
            </a:r>
            <a:endParaRPr lang="en-US" dirty="0" smtClean="0"/>
          </a:p>
          <a:p>
            <a:pPr marL="0" indent="0">
              <a:buNone/>
            </a:pPr>
            <a:r>
              <a:rPr lang="en-US" dirty="0" smtClean="0"/>
              <a:t>step:1</a:t>
            </a:r>
            <a:r>
              <a:rPr lang="en-US" dirty="0" smtClean="0">
                <a:sym typeface="Wingdings" panose="05000000000000000000" pitchFamily="2" charset="2"/>
              </a:rPr>
              <a:t>import the turtle module</a:t>
            </a:r>
          </a:p>
          <a:p>
            <a:pPr marL="0" indent="0">
              <a:buNone/>
            </a:pPr>
            <a:r>
              <a:rPr lang="en-US" dirty="0" smtClean="0">
                <a:solidFill>
                  <a:srgbClr val="D44F1A"/>
                </a:solidFill>
                <a:sym typeface="Wingdings" panose="05000000000000000000" pitchFamily="2" charset="2"/>
              </a:rPr>
              <a:t>import</a:t>
            </a:r>
            <a:r>
              <a:rPr lang="en-US" dirty="0" smtClean="0">
                <a:sym typeface="Wingdings" panose="05000000000000000000" pitchFamily="2" charset="2"/>
              </a:rPr>
              <a:t> turtle</a:t>
            </a:r>
          </a:p>
          <a:p>
            <a:pPr marL="0" indent="0">
              <a:buNone/>
            </a:pPr>
            <a:r>
              <a:rPr lang="en-US" dirty="0" smtClean="0">
                <a:sym typeface="Wingdings" panose="05000000000000000000" pitchFamily="2" charset="2"/>
              </a:rPr>
              <a:t>step:2create a Turtle.</a:t>
            </a:r>
          </a:p>
          <a:p>
            <a:pPr marL="0" indent="0">
              <a:buNone/>
            </a:pPr>
            <a:r>
              <a:rPr lang="en-US" dirty="0" smtClean="0">
                <a:sym typeface="Wingdings" panose="05000000000000000000" pitchFamily="2" charset="2"/>
              </a:rPr>
              <a:t>t=</a:t>
            </a:r>
            <a:r>
              <a:rPr lang="en-US" dirty="0" err="1" smtClean="0">
                <a:sym typeface="Wingdings" panose="05000000000000000000" pitchFamily="2" charset="2"/>
              </a:rPr>
              <a:t>turtle.Turtle</a:t>
            </a:r>
            <a:r>
              <a:rPr lang="en-US" dirty="0" smtClean="0">
                <a:sym typeface="Wingdings" panose="05000000000000000000" pitchFamily="2" charset="2"/>
              </a:rPr>
              <a:t>()</a:t>
            </a:r>
            <a:endParaRPr lang="en-US" dirty="0"/>
          </a:p>
        </p:txBody>
      </p:sp>
    </p:spTree>
    <p:extLst>
      <p:ext uri="{BB962C8B-B14F-4D97-AF65-F5344CB8AC3E}">
        <p14:creationId xmlns:p14="http://schemas.microsoft.com/office/powerpoint/2010/main" val="1819542867"/>
      </p:ext>
    </p:extLst>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Commands:</a:t>
            </a:r>
            <a:endParaRPr lang="en-US" dirty="0"/>
          </a:p>
        </p:txBody>
      </p:sp>
      <p:sp>
        <p:nvSpPr>
          <p:cNvPr id="3" name="Content Placeholder 2"/>
          <p:cNvSpPr>
            <a:spLocks noGrp="1"/>
          </p:cNvSpPr>
          <p:nvPr>
            <p:ph idx="1"/>
          </p:nvPr>
        </p:nvSpPr>
        <p:spPr/>
        <p:txBody>
          <a:bodyPr>
            <a:normAutofit fontScale="92500" lnSpcReduction="10000"/>
          </a:bodyPr>
          <a:lstStyle/>
          <a:p>
            <a:r>
              <a:rPr lang="en-US" dirty="0" err="1">
                <a:solidFill>
                  <a:srgbClr val="0070C0"/>
                </a:solidFill>
              </a:rPr>
              <a:t>t.forward</a:t>
            </a:r>
            <a:r>
              <a:rPr lang="en-US" dirty="0">
                <a:solidFill>
                  <a:srgbClr val="0070C0"/>
                </a:solidFill>
              </a:rPr>
              <a:t>(distance): </a:t>
            </a:r>
            <a:r>
              <a:rPr lang="en-US" dirty="0"/>
              <a:t>Moves the turtle forward by the specified distance.</a:t>
            </a:r>
          </a:p>
          <a:p>
            <a:r>
              <a:rPr lang="en-US" dirty="0" err="1">
                <a:solidFill>
                  <a:srgbClr val="0070C0"/>
                </a:solidFill>
              </a:rPr>
              <a:t>t.backward</a:t>
            </a:r>
            <a:r>
              <a:rPr lang="en-US" dirty="0">
                <a:solidFill>
                  <a:srgbClr val="0070C0"/>
                </a:solidFill>
              </a:rPr>
              <a:t>(distance): </a:t>
            </a:r>
            <a:r>
              <a:rPr lang="en-US" dirty="0"/>
              <a:t>Moves the turtle backward.</a:t>
            </a:r>
          </a:p>
          <a:p>
            <a:r>
              <a:rPr lang="en-US" dirty="0" err="1">
                <a:solidFill>
                  <a:srgbClr val="0070C0"/>
                </a:solidFill>
              </a:rPr>
              <a:t>t.left</a:t>
            </a:r>
            <a:r>
              <a:rPr lang="en-US" dirty="0">
                <a:solidFill>
                  <a:srgbClr val="0070C0"/>
                </a:solidFill>
              </a:rPr>
              <a:t>(angle): </a:t>
            </a:r>
            <a:r>
              <a:rPr lang="en-US" dirty="0"/>
              <a:t>Turns the turtle left by the specified angle (in degrees).</a:t>
            </a:r>
          </a:p>
          <a:p>
            <a:r>
              <a:rPr lang="en-US" dirty="0" err="1">
                <a:solidFill>
                  <a:srgbClr val="0070C0"/>
                </a:solidFill>
              </a:rPr>
              <a:t>t.right</a:t>
            </a:r>
            <a:r>
              <a:rPr lang="en-US" dirty="0">
                <a:solidFill>
                  <a:srgbClr val="0070C0"/>
                </a:solidFill>
              </a:rPr>
              <a:t>(angle): </a:t>
            </a:r>
            <a:r>
              <a:rPr lang="en-US" dirty="0"/>
              <a:t>Turns the turtle right.</a:t>
            </a:r>
          </a:p>
          <a:p>
            <a:r>
              <a:rPr lang="en-US" dirty="0" err="1">
                <a:solidFill>
                  <a:srgbClr val="0070C0"/>
                </a:solidFill>
              </a:rPr>
              <a:t>t.penup</a:t>
            </a:r>
            <a:r>
              <a:rPr lang="en-US" dirty="0">
                <a:solidFill>
                  <a:srgbClr val="0070C0"/>
                </a:solidFill>
              </a:rPr>
              <a:t>(): </a:t>
            </a:r>
            <a:r>
              <a:rPr lang="en-US" dirty="0"/>
              <a:t>Lifts the pen, so the turtle can move without drawing.</a:t>
            </a:r>
          </a:p>
          <a:p>
            <a:r>
              <a:rPr lang="en-US" dirty="0" err="1">
                <a:solidFill>
                  <a:srgbClr val="0070C0"/>
                </a:solidFill>
              </a:rPr>
              <a:t>t.pendown</a:t>
            </a:r>
            <a:r>
              <a:rPr lang="en-US" dirty="0">
                <a:solidFill>
                  <a:srgbClr val="0070C0"/>
                </a:solidFill>
              </a:rPr>
              <a:t>(): </a:t>
            </a:r>
            <a:r>
              <a:rPr lang="en-US" dirty="0"/>
              <a:t>Puts the pen down to resume drawing.</a:t>
            </a:r>
          </a:p>
          <a:p>
            <a:r>
              <a:rPr lang="en-US" dirty="0" err="1">
                <a:solidFill>
                  <a:srgbClr val="0070C0"/>
                </a:solidFill>
              </a:rPr>
              <a:t>t.pencolor</a:t>
            </a:r>
            <a:r>
              <a:rPr lang="en-US" dirty="0">
                <a:solidFill>
                  <a:srgbClr val="0070C0"/>
                </a:solidFill>
              </a:rPr>
              <a:t>(color): </a:t>
            </a:r>
            <a:r>
              <a:rPr lang="en-US" dirty="0"/>
              <a:t>Changes the pen color.</a:t>
            </a:r>
          </a:p>
          <a:p>
            <a:r>
              <a:rPr lang="en-US" dirty="0" err="1" smtClean="0">
                <a:solidFill>
                  <a:srgbClr val="0070C0"/>
                </a:solidFill>
              </a:rPr>
              <a:t>t.shapesize</a:t>
            </a:r>
            <a:r>
              <a:rPr lang="en-US" dirty="0" smtClean="0">
                <a:solidFill>
                  <a:srgbClr val="0070C0"/>
                </a:solidFill>
              </a:rPr>
              <a:t>(size</a:t>
            </a:r>
            <a:r>
              <a:rPr lang="en-US" dirty="0">
                <a:solidFill>
                  <a:srgbClr val="0070C0"/>
                </a:solidFill>
              </a:rPr>
              <a:t>): </a:t>
            </a:r>
            <a:r>
              <a:rPr lang="en-US" dirty="0"/>
              <a:t>Changes the pen size.</a:t>
            </a:r>
          </a:p>
          <a:p>
            <a:pPr marL="0" indent="0">
              <a:buNone/>
            </a:pPr>
            <a:endParaRPr lang="en-US" dirty="0"/>
          </a:p>
        </p:txBody>
      </p:sp>
    </p:spTree>
    <p:extLst>
      <p:ext uri="{BB962C8B-B14F-4D97-AF65-F5344CB8AC3E}">
        <p14:creationId xmlns:p14="http://schemas.microsoft.com/office/powerpoint/2010/main" val="2186990749"/>
      </p:ext>
    </p:extLst>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533400"/>
            <a:ext cx="8686800" cy="6096000"/>
          </a:xfrm>
        </p:spPr>
        <p:txBody>
          <a:bodyPr/>
          <a:lstStyle/>
          <a:p>
            <a:r>
              <a:rPr lang="en-US" sz="2400" dirty="0" err="1">
                <a:solidFill>
                  <a:srgbClr val="0070C0"/>
                </a:solidFill>
              </a:rPr>
              <a:t>t.colour</a:t>
            </a:r>
            <a:r>
              <a:rPr lang="en-US" sz="2400" dirty="0">
                <a:solidFill>
                  <a:srgbClr val="0070C0"/>
                </a:solidFill>
              </a:rPr>
              <a:t>(outline </a:t>
            </a:r>
            <a:r>
              <a:rPr lang="en-US" sz="2400" dirty="0" err="1">
                <a:solidFill>
                  <a:srgbClr val="0070C0"/>
                </a:solidFill>
              </a:rPr>
              <a:t>colour</a:t>
            </a:r>
            <a:r>
              <a:rPr lang="en-US" sz="2400" dirty="0">
                <a:solidFill>
                  <a:srgbClr val="0070C0"/>
                </a:solidFill>
              </a:rPr>
              <a:t>, fill </a:t>
            </a:r>
            <a:r>
              <a:rPr lang="en-US" sz="2400" dirty="0" err="1">
                <a:solidFill>
                  <a:srgbClr val="0070C0"/>
                </a:solidFill>
              </a:rPr>
              <a:t>colour</a:t>
            </a:r>
            <a:r>
              <a:rPr lang="en-US" sz="2400" dirty="0">
                <a:solidFill>
                  <a:srgbClr val="0070C0"/>
                </a:solidFill>
              </a:rPr>
              <a:t>)</a:t>
            </a:r>
            <a:r>
              <a:rPr lang="en-US" sz="2400" dirty="0">
                <a:solidFill>
                  <a:srgbClr val="0070C0"/>
                </a:solidFill>
                <a:sym typeface="Wingdings" panose="05000000000000000000" pitchFamily="2" charset="2"/>
              </a:rPr>
              <a:t></a:t>
            </a:r>
            <a:r>
              <a:rPr lang="en-US" dirty="0" smtClean="0">
                <a:sym typeface="Wingdings" panose="05000000000000000000" pitchFamily="2" charset="2"/>
              </a:rPr>
              <a:t>to change both outline and fill </a:t>
            </a:r>
            <a:r>
              <a:rPr lang="en-US" dirty="0" err="1" smtClean="0">
                <a:sym typeface="Wingdings" panose="05000000000000000000" pitchFamily="2" charset="2"/>
              </a:rPr>
              <a:t>colour</a:t>
            </a:r>
            <a:r>
              <a:rPr lang="en-US" dirty="0" smtClean="0">
                <a:sym typeface="Wingdings" panose="05000000000000000000" pitchFamily="2" charset="2"/>
              </a:rPr>
              <a:t>.</a:t>
            </a:r>
          </a:p>
          <a:p>
            <a:r>
              <a:rPr lang="en-US" sz="2400" dirty="0" err="1">
                <a:solidFill>
                  <a:srgbClr val="0070C0"/>
                </a:solidFill>
                <a:sym typeface="Wingdings" panose="05000000000000000000" pitchFamily="2" charset="2"/>
              </a:rPr>
              <a:t>t.fillcolor</a:t>
            </a:r>
            <a:r>
              <a:rPr lang="en-US" sz="2400" dirty="0">
                <a:solidFill>
                  <a:srgbClr val="0070C0"/>
                </a:solidFill>
                <a:sym typeface="Wingdings" panose="05000000000000000000" pitchFamily="2" charset="2"/>
              </a:rPr>
              <a:t>(</a:t>
            </a:r>
            <a:r>
              <a:rPr lang="en-US" sz="2400" dirty="0" err="1">
                <a:solidFill>
                  <a:srgbClr val="0070C0"/>
                </a:solidFill>
                <a:sym typeface="Wingdings" panose="05000000000000000000" pitchFamily="2" charset="2"/>
              </a:rPr>
              <a:t>colour</a:t>
            </a:r>
            <a:r>
              <a:rPr lang="en-US" sz="2400" dirty="0">
                <a:solidFill>
                  <a:srgbClr val="0070C0"/>
                </a:solidFill>
                <a:sym typeface="Wingdings" panose="05000000000000000000" pitchFamily="2" charset="2"/>
              </a:rPr>
              <a:t>)</a:t>
            </a:r>
            <a:r>
              <a:rPr lang="en-US" dirty="0" smtClean="0">
                <a:sym typeface="Wingdings" panose="05000000000000000000" pitchFamily="2" charset="2"/>
              </a:rPr>
              <a:t> to </a:t>
            </a:r>
            <a:r>
              <a:rPr lang="en-US" dirty="0">
                <a:sym typeface="Wingdings" panose="05000000000000000000" pitchFamily="2" charset="2"/>
              </a:rPr>
              <a:t>change</a:t>
            </a:r>
            <a:r>
              <a:rPr lang="en-US" dirty="0" smtClean="0">
                <a:sym typeface="Wingdings" panose="05000000000000000000" pitchFamily="2" charset="2"/>
              </a:rPr>
              <a:t> the fill </a:t>
            </a:r>
            <a:r>
              <a:rPr lang="en-US" dirty="0" err="1" smtClean="0">
                <a:sym typeface="Wingdings" panose="05000000000000000000" pitchFamily="2" charset="2"/>
              </a:rPr>
              <a:t>colour</a:t>
            </a:r>
            <a:endParaRPr lang="en-US" dirty="0" smtClean="0">
              <a:sym typeface="Wingdings" panose="05000000000000000000" pitchFamily="2" charset="2"/>
            </a:endParaRPr>
          </a:p>
          <a:p>
            <a:r>
              <a:rPr lang="en-US" sz="2400" dirty="0" err="1">
                <a:solidFill>
                  <a:srgbClr val="0070C0"/>
                </a:solidFill>
                <a:sym typeface="Wingdings" panose="05000000000000000000" pitchFamily="2" charset="2"/>
              </a:rPr>
              <a:t>t.goto</a:t>
            </a:r>
            <a:r>
              <a:rPr lang="en-US" sz="2400" dirty="0">
                <a:solidFill>
                  <a:srgbClr val="0070C0"/>
                </a:solidFill>
                <a:sym typeface="Wingdings" panose="05000000000000000000" pitchFamily="2" charset="2"/>
              </a:rPr>
              <a:t>(</a:t>
            </a:r>
            <a:r>
              <a:rPr lang="en-US" sz="2400" dirty="0" err="1">
                <a:solidFill>
                  <a:srgbClr val="0070C0"/>
                </a:solidFill>
                <a:sym typeface="Wingdings" panose="05000000000000000000" pitchFamily="2" charset="2"/>
              </a:rPr>
              <a:t>x,y</a:t>
            </a:r>
            <a:r>
              <a:rPr lang="en-US" sz="2400" dirty="0">
                <a:solidFill>
                  <a:srgbClr val="0070C0"/>
                </a:solidFill>
                <a:sym typeface="Wingdings" panose="05000000000000000000" pitchFamily="2" charset="2"/>
              </a:rPr>
              <a:t>)</a:t>
            </a:r>
            <a:r>
              <a:rPr lang="en-US" dirty="0" smtClean="0">
                <a:sym typeface="Wingdings" panose="05000000000000000000" pitchFamily="2" charset="2"/>
              </a:rPr>
              <a:t>to change the position of pen.</a:t>
            </a:r>
          </a:p>
          <a:p>
            <a:r>
              <a:rPr lang="en-US" sz="2400" dirty="0">
                <a:solidFill>
                  <a:srgbClr val="0070C0"/>
                </a:solidFill>
                <a:sym typeface="Wingdings" panose="05000000000000000000" pitchFamily="2" charset="2"/>
              </a:rPr>
              <a:t>t.shape(shape)</a:t>
            </a:r>
            <a:r>
              <a:rPr lang="en-US" dirty="0" smtClean="0">
                <a:sym typeface="Wingdings" panose="05000000000000000000" pitchFamily="2" charset="2"/>
              </a:rPr>
              <a:t> to change the shape of pen.(</a:t>
            </a:r>
            <a:r>
              <a:rPr lang="en-US" dirty="0" err="1" smtClean="0">
                <a:sym typeface="Wingdings" panose="05000000000000000000" pitchFamily="2" charset="2"/>
              </a:rPr>
              <a:t>arrow,classic,circle,turtle</a:t>
            </a:r>
            <a:r>
              <a:rPr lang="en-US" dirty="0" smtClean="0">
                <a:sym typeface="Wingdings" panose="05000000000000000000" pitchFamily="2" charset="2"/>
              </a:rPr>
              <a:t>)</a:t>
            </a:r>
          </a:p>
          <a:p>
            <a:r>
              <a:rPr lang="en-US" sz="2400" dirty="0" err="1">
                <a:solidFill>
                  <a:srgbClr val="0070C0"/>
                </a:solidFill>
                <a:sym typeface="Wingdings" panose="05000000000000000000" pitchFamily="2" charset="2"/>
              </a:rPr>
              <a:t>t.circle</a:t>
            </a:r>
            <a:r>
              <a:rPr lang="en-US" sz="2400" dirty="0">
                <a:solidFill>
                  <a:srgbClr val="0070C0"/>
                </a:solidFill>
                <a:sym typeface="Wingdings" panose="05000000000000000000" pitchFamily="2" charset="2"/>
              </a:rPr>
              <a:t>(radius)</a:t>
            </a:r>
            <a:r>
              <a:rPr lang="en-US" dirty="0" smtClean="0">
                <a:sym typeface="Wingdings" panose="05000000000000000000" pitchFamily="2" charset="2"/>
              </a:rPr>
              <a:t>to draw circle</a:t>
            </a:r>
          </a:p>
          <a:p>
            <a:r>
              <a:rPr lang="en-US" sz="2400" dirty="0">
                <a:solidFill>
                  <a:srgbClr val="0070C0"/>
                </a:solidFill>
                <a:sym typeface="Wingdings" panose="05000000000000000000" pitchFamily="2" charset="2"/>
              </a:rPr>
              <a:t>t.dot(radius)</a:t>
            </a:r>
            <a:r>
              <a:rPr lang="en-US" dirty="0" smtClean="0">
                <a:sym typeface="Wingdings" panose="05000000000000000000" pitchFamily="2" charset="2"/>
              </a:rPr>
              <a:t>to create dot.</a:t>
            </a:r>
          </a:p>
          <a:p>
            <a:r>
              <a:rPr lang="en-US" sz="2400" dirty="0" err="1">
                <a:solidFill>
                  <a:srgbClr val="0070C0"/>
                </a:solidFill>
                <a:sym typeface="Wingdings" panose="05000000000000000000" pitchFamily="2" charset="2"/>
              </a:rPr>
              <a:t>turtle.title</a:t>
            </a:r>
            <a:r>
              <a:rPr lang="en-US" sz="2400" dirty="0">
                <a:solidFill>
                  <a:srgbClr val="0070C0"/>
                </a:solidFill>
                <a:sym typeface="Wingdings" panose="05000000000000000000" pitchFamily="2" charset="2"/>
              </a:rPr>
              <a:t></a:t>
            </a:r>
            <a:r>
              <a:rPr lang="en-US" dirty="0">
                <a:sym typeface="Wingdings" panose="05000000000000000000" pitchFamily="2" charset="2"/>
              </a:rPr>
              <a:t> </a:t>
            </a:r>
            <a:r>
              <a:rPr lang="en-US" dirty="0" smtClean="0">
                <a:sym typeface="Wingdings" panose="05000000000000000000" pitchFamily="2" charset="2"/>
              </a:rPr>
              <a:t>to give a title for turtle window</a:t>
            </a:r>
          </a:p>
          <a:p>
            <a:r>
              <a:rPr lang="en-US" sz="2400" dirty="0" err="1">
                <a:solidFill>
                  <a:srgbClr val="0070C0"/>
                </a:solidFill>
                <a:sym typeface="Wingdings" panose="05000000000000000000" pitchFamily="2" charset="2"/>
              </a:rPr>
              <a:t>turtle.bgcolor</a:t>
            </a:r>
            <a:r>
              <a:rPr lang="en-US" sz="2400" dirty="0">
                <a:solidFill>
                  <a:srgbClr val="0070C0"/>
                </a:solidFill>
                <a:sym typeface="Wingdings" panose="05000000000000000000" pitchFamily="2" charset="2"/>
              </a:rPr>
              <a:t>(</a:t>
            </a:r>
            <a:r>
              <a:rPr lang="en-US" sz="2400" dirty="0" err="1">
                <a:solidFill>
                  <a:srgbClr val="0070C0"/>
                </a:solidFill>
                <a:sym typeface="Wingdings" panose="05000000000000000000" pitchFamily="2" charset="2"/>
              </a:rPr>
              <a:t>colour</a:t>
            </a:r>
            <a:r>
              <a:rPr lang="en-US" sz="2400" dirty="0">
                <a:solidFill>
                  <a:srgbClr val="0070C0"/>
                </a:solidFill>
                <a:sym typeface="Wingdings" panose="05000000000000000000" pitchFamily="2" charset="2"/>
              </a:rPr>
              <a:t>)</a:t>
            </a:r>
            <a:r>
              <a:rPr lang="en-US" dirty="0" smtClean="0">
                <a:sym typeface="Wingdings" panose="05000000000000000000" pitchFamily="2" charset="2"/>
              </a:rPr>
              <a:t> to change the </a:t>
            </a:r>
            <a:r>
              <a:rPr lang="en-US" dirty="0" err="1" smtClean="0">
                <a:sym typeface="Wingdings" panose="05000000000000000000" pitchFamily="2" charset="2"/>
              </a:rPr>
              <a:t>colour</a:t>
            </a:r>
            <a:r>
              <a:rPr lang="en-US" dirty="0" smtClean="0">
                <a:sym typeface="Wingdings" panose="05000000000000000000" pitchFamily="2" charset="2"/>
              </a:rPr>
              <a:t> for window</a:t>
            </a:r>
          </a:p>
          <a:p>
            <a:r>
              <a:rPr lang="en-US" sz="2400" dirty="0" err="1">
                <a:solidFill>
                  <a:srgbClr val="0070C0"/>
                </a:solidFill>
                <a:sym typeface="Wingdings" panose="05000000000000000000" pitchFamily="2" charset="2"/>
              </a:rPr>
              <a:t>turtle.bgpic</a:t>
            </a:r>
            <a:r>
              <a:rPr lang="en-US" sz="2400" dirty="0">
                <a:solidFill>
                  <a:srgbClr val="0070C0"/>
                </a:solidFill>
                <a:sym typeface="Wingdings" panose="05000000000000000000" pitchFamily="2" charset="2"/>
              </a:rPr>
              <a:t>(path)</a:t>
            </a:r>
            <a:r>
              <a:rPr lang="en-US" dirty="0" smtClean="0">
                <a:sym typeface="Wingdings" panose="05000000000000000000" pitchFamily="2" charset="2"/>
              </a:rPr>
              <a:t> to set a image as background(it supports PNG and GIF format)</a:t>
            </a:r>
          </a:p>
          <a:p>
            <a:endParaRPr lang="en-US" dirty="0" smtClean="0">
              <a:sym typeface="Wingdings" panose="05000000000000000000" pitchFamily="2" charset="2"/>
            </a:endParaRPr>
          </a:p>
          <a:p>
            <a:endParaRPr lang="en-US" dirty="0" smtClean="0">
              <a:sym typeface="Wingdings" panose="05000000000000000000" pitchFamily="2" charset="2"/>
            </a:endParaRPr>
          </a:p>
          <a:p>
            <a:endParaRPr lang="en-US" dirty="0"/>
          </a:p>
        </p:txBody>
      </p:sp>
    </p:spTree>
    <p:extLst>
      <p:ext uri="{BB962C8B-B14F-4D97-AF65-F5344CB8AC3E}">
        <p14:creationId xmlns:p14="http://schemas.microsoft.com/office/powerpoint/2010/main" val="2169606718"/>
      </p:ext>
    </p:extLst>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457200"/>
            <a:ext cx="8686800" cy="6248400"/>
          </a:xfrm>
        </p:spPr>
        <p:txBody>
          <a:bodyPr/>
          <a:lstStyle/>
          <a:p>
            <a:r>
              <a:rPr lang="en-US" sz="2400" dirty="0" err="1">
                <a:solidFill>
                  <a:srgbClr val="0070C0"/>
                </a:solidFill>
                <a:sym typeface="Wingdings" panose="05000000000000000000" pitchFamily="2" charset="2"/>
              </a:rPr>
              <a:t>tt</a:t>
            </a:r>
            <a:r>
              <a:rPr lang="en-US" sz="2400" dirty="0">
                <a:solidFill>
                  <a:srgbClr val="0070C0"/>
                </a:solidFill>
                <a:sym typeface="Wingdings" panose="05000000000000000000" pitchFamily="2" charset="2"/>
              </a:rPr>
              <a:t>=</a:t>
            </a:r>
            <a:r>
              <a:rPr lang="en-US" sz="2400" dirty="0" err="1">
                <a:solidFill>
                  <a:srgbClr val="0070C0"/>
                </a:solidFill>
                <a:sym typeface="Wingdings" panose="05000000000000000000" pitchFamily="2" charset="2"/>
              </a:rPr>
              <a:t>t.getscreen</a:t>
            </a:r>
            <a:r>
              <a:rPr lang="en-US" sz="2400" dirty="0">
                <a:solidFill>
                  <a:srgbClr val="0070C0"/>
                </a:solidFill>
                <a:sym typeface="Wingdings" panose="05000000000000000000" pitchFamily="2" charset="2"/>
              </a:rPr>
              <a:t>()</a:t>
            </a:r>
          </a:p>
          <a:p>
            <a:r>
              <a:rPr lang="en-US" sz="2400" dirty="0" err="1">
                <a:solidFill>
                  <a:srgbClr val="0070C0"/>
                </a:solidFill>
              </a:rPr>
              <a:t>tt.setup</a:t>
            </a:r>
            <a:r>
              <a:rPr lang="en-US" sz="2400" dirty="0">
                <a:solidFill>
                  <a:srgbClr val="0070C0"/>
                </a:solidFill>
              </a:rPr>
              <a:t>(width=500,height=500) </a:t>
            </a:r>
            <a:r>
              <a:rPr lang="en-US" sz="2400" dirty="0">
                <a:solidFill>
                  <a:srgbClr val="0070C0"/>
                </a:solidFill>
                <a:sym typeface="Wingdings" panose="05000000000000000000" pitchFamily="2" charset="2"/>
              </a:rPr>
              <a:t> </a:t>
            </a:r>
            <a:r>
              <a:rPr lang="en-US" dirty="0" smtClean="0">
                <a:sym typeface="Wingdings" panose="05000000000000000000" pitchFamily="2" charset="2"/>
              </a:rPr>
              <a:t>these two commands are use to set size for window.</a:t>
            </a:r>
          </a:p>
          <a:p>
            <a:r>
              <a:rPr lang="en-US" sz="2400" dirty="0" err="1">
                <a:solidFill>
                  <a:srgbClr val="0070C0"/>
                </a:solidFill>
                <a:sym typeface="Wingdings" panose="05000000000000000000" pitchFamily="2" charset="2"/>
              </a:rPr>
              <a:t>tt.exitonclick</a:t>
            </a:r>
            <a:r>
              <a:rPr lang="en-US" sz="2400" dirty="0">
                <a:solidFill>
                  <a:srgbClr val="0070C0"/>
                </a:solidFill>
                <a:sym typeface="Wingdings" panose="05000000000000000000" pitchFamily="2" charset="2"/>
              </a:rPr>
              <a:t>()</a:t>
            </a:r>
            <a:r>
              <a:rPr lang="en-US" dirty="0"/>
              <a:t>Close the turtle graphics window on </a:t>
            </a:r>
            <a:r>
              <a:rPr lang="en-US" dirty="0" smtClean="0"/>
              <a:t>click</a:t>
            </a:r>
          </a:p>
          <a:p>
            <a:r>
              <a:rPr lang="en-US" sz="2400" dirty="0" err="1">
                <a:solidFill>
                  <a:srgbClr val="0070C0"/>
                </a:solidFill>
              </a:rPr>
              <a:t>t.speed</a:t>
            </a:r>
            <a:r>
              <a:rPr lang="en-US" sz="2400" dirty="0">
                <a:solidFill>
                  <a:srgbClr val="0070C0"/>
                </a:solidFill>
              </a:rPr>
              <a:t>(1)</a:t>
            </a:r>
            <a:r>
              <a:rPr lang="en-US" sz="2400" dirty="0">
                <a:solidFill>
                  <a:srgbClr val="0070C0"/>
                </a:solidFill>
                <a:sym typeface="Wingdings" panose="05000000000000000000" pitchFamily="2" charset="2"/>
              </a:rPr>
              <a:t></a:t>
            </a:r>
            <a:r>
              <a:rPr lang="en-US" dirty="0" smtClean="0">
                <a:sym typeface="Wingdings" panose="05000000000000000000" pitchFamily="2" charset="2"/>
              </a:rPr>
              <a:t>to set the speed for pen.</a:t>
            </a:r>
          </a:p>
          <a:p>
            <a:pPr marL="0" indent="0">
              <a:buNone/>
            </a:pPr>
            <a:r>
              <a:rPr lang="en-US" dirty="0" smtClean="0">
                <a:sym typeface="Wingdings" panose="05000000000000000000" pitchFamily="2" charset="2"/>
              </a:rPr>
              <a:t>0</a:t>
            </a:r>
            <a:r>
              <a:rPr lang="en-US" sz="2400" dirty="0">
                <a:solidFill>
                  <a:srgbClr val="0070C0"/>
                </a:solidFill>
                <a:sym typeface="Wingdings" panose="05000000000000000000" pitchFamily="2" charset="2"/>
              </a:rPr>
              <a:t></a:t>
            </a:r>
            <a:r>
              <a:rPr lang="en-US" dirty="0" smtClean="0">
                <a:sym typeface="Wingdings" panose="05000000000000000000" pitchFamily="2" charset="2"/>
              </a:rPr>
              <a:t>fastest    </a:t>
            </a:r>
            <a:r>
              <a:rPr lang="en-US" sz="2400" dirty="0">
                <a:solidFill>
                  <a:srgbClr val="0070C0"/>
                </a:solidFill>
                <a:sym typeface="Wingdings" panose="05000000000000000000" pitchFamily="2" charset="2"/>
              </a:rPr>
              <a:t>10</a:t>
            </a:r>
            <a:r>
              <a:rPr lang="en-US" dirty="0" smtClean="0">
                <a:sym typeface="Wingdings" panose="05000000000000000000" pitchFamily="2" charset="2"/>
              </a:rPr>
              <a:t>fast	</a:t>
            </a:r>
            <a:r>
              <a:rPr lang="en-US" sz="2400" dirty="0">
                <a:solidFill>
                  <a:srgbClr val="0070C0"/>
                </a:solidFill>
                <a:sym typeface="Wingdings" panose="05000000000000000000" pitchFamily="2" charset="2"/>
              </a:rPr>
              <a:t>6</a:t>
            </a:r>
            <a:r>
              <a:rPr lang="en-US" dirty="0" smtClean="0">
                <a:sym typeface="Wingdings" panose="05000000000000000000" pitchFamily="2" charset="2"/>
              </a:rPr>
              <a:t> normal	3</a:t>
            </a:r>
            <a:r>
              <a:rPr lang="en-US" sz="2400" dirty="0">
                <a:solidFill>
                  <a:srgbClr val="0070C0"/>
                </a:solidFill>
                <a:sym typeface="Wingdings" panose="05000000000000000000" pitchFamily="2" charset="2"/>
              </a:rPr>
              <a:t></a:t>
            </a:r>
            <a:r>
              <a:rPr lang="en-US" dirty="0" smtClean="0">
                <a:sym typeface="Wingdings" panose="05000000000000000000" pitchFamily="2" charset="2"/>
              </a:rPr>
              <a:t>slow  1</a:t>
            </a:r>
            <a:r>
              <a:rPr lang="en-US" sz="2400" dirty="0">
                <a:solidFill>
                  <a:srgbClr val="0070C0"/>
                </a:solidFill>
                <a:sym typeface="Wingdings" panose="05000000000000000000" pitchFamily="2" charset="2"/>
              </a:rPr>
              <a:t></a:t>
            </a:r>
            <a:r>
              <a:rPr lang="en-US" dirty="0" smtClean="0">
                <a:sym typeface="Wingdings" panose="05000000000000000000" pitchFamily="2" charset="2"/>
              </a:rPr>
              <a:t>slowest</a:t>
            </a:r>
          </a:p>
          <a:p>
            <a:pPr>
              <a:buSzPct val="150000"/>
              <a:buFont typeface="Arial" panose="020B0604020202020204" pitchFamily="34" charset="0"/>
              <a:buChar char="•"/>
            </a:pPr>
            <a:r>
              <a:rPr lang="en-US" sz="2400" dirty="0" err="1">
                <a:solidFill>
                  <a:srgbClr val="0070C0"/>
                </a:solidFill>
                <a:sym typeface="Wingdings" panose="05000000000000000000" pitchFamily="2" charset="2"/>
              </a:rPr>
              <a:t>t.pensize</a:t>
            </a:r>
            <a:r>
              <a:rPr lang="en-US" sz="2400" dirty="0">
                <a:solidFill>
                  <a:srgbClr val="0070C0"/>
                </a:solidFill>
                <a:sym typeface="Wingdings" panose="05000000000000000000" pitchFamily="2" charset="2"/>
              </a:rPr>
              <a:t>(size)</a:t>
            </a:r>
            <a:r>
              <a:rPr lang="en-US" dirty="0" smtClean="0">
                <a:sym typeface="Wingdings" panose="05000000000000000000" pitchFamily="2" charset="2"/>
              </a:rPr>
              <a:t>to set the size of outline.</a:t>
            </a:r>
          </a:p>
          <a:p>
            <a:pPr>
              <a:buSzPct val="150000"/>
              <a:buFont typeface="Arial" panose="020B0604020202020204" pitchFamily="34" charset="0"/>
              <a:buChar char="•"/>
            </a:pPr>
            <a:r>
              <a:rPr lang="en-US" sz="2400" dirty="0" err="1">
                <a:solidFill>
                  <a:srgbClr val="0070C0"/>
                </a:solidFill>
                <a:sym typeface="Wingdings" panose="05000000000000000000" pitchFamily="2" charset="2"/>
              </a:rPr>
              <a:t>t.begin_fill</a:t>
            </a:r>
            <a:r>
              <a:rPr lang="en-US" sz="2400" dirty="0">
                <a:solidFill>
                  <a:srgbClr val="0070C0"/>
                </a:solidFill>
                <a:sym typeface="Wingdings" panose="05000000000000000000" pitchFamily="2" charset="2"/>
              </a:rPr>
              <a:t>()</a:t>
            </a:r>
          </a:p>
          <a:p>
            <a:pPr>
              <a:buSzPct val="150000"/>
              <a:buFont typeface="Arial" panose="020B0604020202020204" pitchFamily="34" charset="0"/>
              <a:buChar char="•"/>
            </a:pPr>
            <a:r>
              <a:rPr lang="en-US" sz="2400" dirty="0" err="1">
                <a:solidFill>
                  <a:srgbClr val="0070C0"/>
                </a:solidFill>
                <a:sym typeface="Wingdings" panose="05000000000000000000" pitchFamily="2" charset="2"/>
              </a:rPr>
              <a:t>t.end_fill</a:t>
            </a:r>
            <a:r>
              <a:rPr lang="en-US" sz="2400" dirty="0">
                <a:solidFill>
                  <a:srgbClr val="0070C0"/>
                </a:solidFill>
                <a:sym typeface="Wingdings" panose="05000000000000000000" pitchFamily="2" charset="2"/>
              </a:rPr>
              <a:t>()  </a:t>
            </a:r>
            <a:r>
              <a:rPr lang="en-US" dirty="0" smtClean="0">
                <a:sym typeface="Wingdings" panose="05000000000000000000" pitchFamily="2" charset="2"/>
              </a:rPr>
              <a:t> these two commands are use to fill the </a:t>
            </a:r>
            <a:r>
              <a:rPr lang="en-US" dirty="0" err="1" smtClean="0">
                <a:sym typeface="Wingdings" panose="05000000000000000000" pitchFamily="2" charset="2"/>
              </a:rPr>
              <a:t>colour</a:t>
            </a:r>
            <a:r>
              <a:rPr lang="en-US" dirty="0" smtClean="0">
                <a:sym typeface="Wingdings" panose="05000000000000000000" pitchFamily="2" charset="2"/>
              </a:rPr>
              <a:t> for shapes(</a:t>
            </a:r>
            <a:r>
              <a:rPr lang="en-US" dirty="0" err="1" smtClean="0">
                <a:sym typeface="Wingdings" panose="05000000000000000000" pitchFamily="2" charset="2"/>
              </a:rPr>
              <a:t>circle,square,rectangle</a:t>
            </a:r>
            <a:r>
              <a:rPr lang="en-US" dirty="0" smtClean="0">
                <a:sym typeface="Wingdings" panose="05000000000000000000" pitchFamily="2" charset="2"/>
              </a:rPr>
              <a:t>…)</a:t>
            </a:r>
          </a:p>
          <a:p>
            <a:pPr>
              <a:buSzPct val="150000"/>
              <a:buFont typeface="Arial" panose="020B0604020202020204" pitchFamily="34" charset="0"/>
              <a:buChar char="•"/>
            </a:pPr>
            <a:r>
              <a:rPr lang="en-US" sz="2400" dirty="0">
                <a:solidFill>
                  <a:srgbClr val="0070C0"/>
                </a:solidFill>
                <a:sym typeface="Wingdings" panose="05000000000000000000" pitchFamily="2" charset="2"/>
              </a:rPr>
              <a:t>c=</a:t>
            </a:r>
            <a:r>
              <a:rPr lang="en-US" sz="2400" dirty="0" err="1">
                <a:solidFill>
                  <a:srgbClr val="0070C0"/>
                </a:solidFill>
                <a:sym typeface="Wingdings" panose="05000000000000000000" pitchFamily="2" charset="2"/>
              </a:rPr>
              <a:t>t.clone</a:t>
            </a:r>
            <a:r>
              <a:rPr lang="en-US" sz="2400" dirty="0">
                <a:solidFill>
                  <a:srgbClr val="0070C0"/>
                </a:solidFill>
                <a:sym typeface="Wingdings" panose="05000000000000000000" pitchFamily="2" charset="2"/>
              </a:rPr>
              <a:t>()</a:t>
            </a:r>
            <a:r>
              <a:rPr lang="en-US" dirty="0" smtClean="0">
                <a:sym typeface="Wingdings" panose="05000000000000000000" pitchFamily="2" charset="2"/>
              </a:rPr>
              <a:t>use to copy the pen.</a:t>
            </a:r>
          </a:p>
          <a:p>
            <a:pPr>
              <a:buSzPct val="150000"/>
              <a:buFont typeface="Arial" panose="020B0604020202020204" pitchFamily="34" charset="0"/>
              <a:buChar char="•"/>
            </a:pPr>
            <a:r>
              <a:rPr lang="en-US" sz="2400" dirty="0" err="1">
                <a:solidFill>
                  <a:srgbClr val="0070C0"/>
                </a:solidFill>
                <a:sym typeface="Wingdings" panose="05000000000000000000" pitchFamily="2" charset="2"/>
              </a:rPr>
              <a:t>t.clear</a:t>
            </a:r>
            <a:r>
              <a:rPr lang="en-US" sz="2400" dirty="0">
                <a:solidFill>
                  <a:srgbClr val="0070C0"/>
                </a:solidFill>
                <a:sym typeface="Wingdings" panose="05000000000000000000" pitchFamily="2" charset="2"/>
              </a:rPr>
              <a:t>()</a:t>
            </a:r>
            <a:r>
              <a:rPr lang="en-US" dirty="0"/>
              <a:t>Clears the turtle's drawings on the canvas.</a:t>
            </a:r>
            <a:endParaRPr lang="en-US" dirty="0" smtClean="0">
              <a:sym typeface="Wingdings" panose="05000000000000000000" pitchFamily="2" charset="2"/>
            </a:endParaRPr>
          </a:p>
          <a:p>
            <a:pPr marL="0" indent="0">
              <a:buNone/>
            </a:pPr>
            <a:endParaRPr lang="en-US" dirty="0"/>
          </a:p>
        </p:txBody>
      </p:sp>
    </p:spTree>
    <p:extLst>
      <p:ext uri="{BB962C8B-B14F-4D97-AF65-F5344CB8AC3E}">
        <p14:creationId xmlns:p14="http://schemas.microsoft.com/office/powerpoint/2010/main" val="166108031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cs typeface="Times New Roman" pitchFamily="18" charset="0"/>
              </a:rPr>
              <a:t>ARITHMETIC OPERATOR</a:t>
            </a:r>
            <a:endParaRPr lang="en-US" dirty="0">
              <a:latin typeface="Algerian" pitchFamily="82" charset="0"/>
              <a:cs typeface="Times New Roman" pitchFamily="18" charset="0"/>
            </a:endParaRPr>
          </a:p>
        </p:txBody>
      </p:sp>
      <p:graphicFrame>
        <p:nvGraphicFramePr>
          <p:cNvPr id="7" name="Content Placeholder 6"/>
          <p:cNvGraphicFramePr>
            <a:graphicFrameLocks noGrp="1"/>
          </p:cNvGraphicFramePr>
          <p:nvPr>
            <p:ph idx="1"/>
          </p:nvPr>
        </p:nvGraphicFramePr>
        <p:xfrm>
          <a:off x="457200" y="1935163"/>
          <a:ext cx="8229600" cy="4084636"/>
        </p:xfrm>
        <a:graphic>
          <a:graphicData uri="http://schemas.openxmlformats.org/drawingml/2006/table">
            <a:tbl>
              <a:tblPr firstRow="1" bandRow="1">
                <a:tableStyleId>{5C22544A-7EE6-4342-B048-85BDC9FD1C3A}</a:tableStyleId>
              </a:tblPr>
              <a:tblGrid>
                <a:gridCol w="2209800"/>
                <a:gridCol w="3276600"/>
                <a:gridCol w="2743200"/>
              </a:tblGrid>
              <a:tr h="807950">
                <a:tc>
                  <a:txBody>
                    <a:bodyPr/>
                    <a:lstStyle/>
                    <a:p>
                      <a:r>
                        <a:rPr lang="en-US" dirty="0" smtClean="0">
                          <a:latin typeface="+mn-lt"/>
                        </a:rPr>
                        <a:t>Operators</a:t>
                      </a:r>
                      <a:endParaRPr lang="en-US" dirty="0">
                        <a:latin typeface="+mn-lt"/>
                      </a:endParaRPr>
                    </a:p>
                  </a:txBody>
                  <a:tcPr/>
                </a:tc>
                <a:tc>
                  <a:txBody>
                    <a:bodyPr/>
                    <a:lstStyle/>
                    <a:p>
                      <a:r>
                        <a:rPr lang="en-US" dirty="0" smtClean="0">
                          <a:latin typeface="+mn-lt"/>
                        </a:rPr>
                        <a:t>Name</a:t>
                      </a:r>
                      <a:endParaRPr lang="en-US" dirty="0">
                        <a:latin typeface="+mn-lt"/>
                      </a:endParaRPr>
                    </a:p>
                  </a:txBody>
                  <a:tcPr/>
                </a:tc>
                <a:tc>
                  <a:txBody>
                    <a:bodyPr/>
                    <a:lstStyle/>
                    <a:p>
                      <a:r>
                        <a:rPr lang="en-US" dirty="0" smtClean="0">
                          <a:latin typeface="+mn-lt"/>
                        </a:rPr>
                        <a:t>Example</a:t>
                      </a:r>
                    </a:p>
                    <a:p>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cs typeface="Times New Roman" pitchFamily="18" charset="0"/>
                        </a:rPr>
                        <a:t>Addition</a:t>
                      </a:r>
                      <a:endParaRPr lang="en-US" dirty="0">
                        <a:latin typeface="+mn-lt"/>
                        <a:cs typeface="Times New Roman" pitchFamily="18" charset="0"/>
                      </a:endParaRPr>
                    </a:p>
                  </a:txBody>
                  <a:tcPr/>
                </a:tc>
                <a:tc>
                  <a:txBody>
                    <a:bodyPr/>
                    <a:lstStyle/>
                    <a:p>
                      <a:r>
                        <a:rPr lang="en-US" dirty="0" smtClean="0">
                          <a:latin typeface="+mn-lt"/>
                        </a:rPr>
                        <a:t>x</a:t>
                      </a:r>
                      <a:r>
                        <a:rPr lang="en-US" baseline="0" dirty="0" smtClean="0">
                          <a:latin typeface="+mn-lt"/>
                        </a:rPr>
                        <a:t> + y</a:t>
                      </a:r>
                      <a:endParaRPr lang="en-US" dirty="0">
                        <a:latin typeface="+mn-lt"/>
                      </a:endParaRPr>
                    </a:p>
                  </a:txBody>
                  <a:tcPr/>
                </a:tc>
              </a:tr>
              <a:tr h="468098">
                <a:tc>
                  <a:txBody>
                    <a:bodyPr/>
                    <a:lstStyle/>
                    <a:p>
                      <a:r>
                        <a:rPr lang="en-US" dirty="0" smtClean="0">
                          <a:latin typeface="+mn-lt"/>
                        </a:rPr>
                        <a:t>-</a:t>
                      </a:r>
                    </a:p>
                  </a:txBody>
                  <a:tcPr/>
                </a:tc>
                <a:tc>
                  <a:txBody>
                    <a:bodyPr/>
                    <a:lstStyle/>
                    <a:p>
                      <a:r>
                        <a:rPr lang="en-US" dirty="0" smtClean="0">
                          <a:latin typeface="+mn-lt"/>
                        </a:rPr>
                        <a:t>Subtraction</a:t>
                      </a:r>
                      <a:endParaRPr lang="en-US" dirty="0">
                        <a:latin typeface="+mn-lt"/>
                      </a:endParaRPr>
                    </a:p>
                  </a:txBody>
                  <a:tcPr/>
                </a:tc>
                <a:tc>
                  <a:txBody>
                    <a:bodyPr/>
                    <a:lstStyle/>
                    <a:p>
                      <a:r>
                        <a:rPr lang="en-US" dirty="0" smtClean="0">
                          <a:latin typeface="+mn-lt"/>
                        </a:rPr>
                        <a:t>x</a:t>
                      </a:r>
                      <a:r>
                        <a:rPr lang="en-US" baseline="0" dirty="0" smtClean="0">
                          <a:latin typeface="+mn-lt"/>
                        </a:rPr>
                        <a:t>  - y</a:t>
                      </a:r>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rPr>
                        <a:t>Multiplication</a:t>
                      </a:r>
                      <a:endParaRPr lang="en-US" dirty="0">
                        <a:latin typeface="+mn-lt"/>
                      </a:endParaRPr>
                    </a:p>
                  </a:txBody>
                  <a:tcPr/>
                </a:tc>
                <a:tc>
                  <a:txBody>
                    <a:bodyPr/>
                    <a:lstStyle/>
                    <a:p>
                      <a:r>
                        <a:rPr lang="en-US" baseline="0" dirty="0" smtClean="0">
                          <a:latin typeface="+mn-lt"/>
                        </a:rPr>
                        <a:t>x  * y</a:t>
                      </a:r>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rPr>
                        <a:t>Division</a:t>
                      </a:r>
                      <a:endParaRPr lang="en-US" dirty="0">
                        <a:latin typeface="+mn-lt"/>
                      </a:endParaRPr>
                    </a:p>
                  </a:txBody>
                  <a:tcPr/>
                </a:tc>
                <a:tc>
                  <a:txBody>
                    <a:bodyPr/>
                    <a:lstStyle/>
                    <a:p>
                      <a:r>
                        <a:rPr lang="en-US" dirty="0" smtClean="0">
                          <a:latin typeface="+mn-lt"/>
                        </a:rPr>
                        <a:t>x</a:t>
                      </a:r>
                      <a:r>
                        <a:rPr lang="en-US" baseline="0" dirty="0" smtClean="0">
                          <a:latin typeface="+mn-lt"/>
                        </a:rPr>
                        <a:t>  / y</a:t>
                      </a:r>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rPr>
                        <a:t>Modulus</a:t>
                      </a:r>
                      <a:endParaRPr lang="en-US" dirty="0">
                        <a:latin typeface="+mn-lt"/>
                      </a:endParaRPr>
                    </a:p>
                  </a:txBody>
                  <a:tcPr/>
                </a:tc>
                <a:tc>
                  <a:txBody>
                    <a:bodyPr/>
                    <a:lstStyle/>
                    <a:p>
                      <a:r>
                        <a:rPr lang="en-US" dirty="0" smtClean="0">
                          <a:latin typeface="+mn-lt"/>
                        </a:rPr>
                        <a:t>x</a:t>
                      </a:r>
                      <a:r>
                        <a:rPr lang="en-US" baseline="0" dirty="0" smtClean="0">
                          <a:latin typeface="+mn-lt"/>
                        </a:rPr>
                        <a:t> % y</a:t>
                      </a:r>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rPr>
                        <a:t>Exponential</a:t>
                      </a:r>
                      <a:endParaRPr lang="en-US" dirty="0">
                        <a:latin typeface="+mn-lt"/>
                      </a:endParaRPr>
                    </a:p>
                  </a:txBody>
                  <a:tcPr/>
                </a:tc>
                <a:tc>
                  <a:txBody>
                    <a:bodyPr/>
                    <a:lstStyle/>
                    <a:p>
                      <a:r>
                        <a:rPr lang="en-US" dirty="0" smtClean="0">
                          <a:latin typeface="+mn-lt"/>
                        </a:rPr>
                        <a:t>x</a:t>
                      </a:r>
                      <a:r>
                        <a:rPr lang="en-US" baseline="0" dirty="0" smtClean="0">
                          <a:latin typeface="+mn-lt"/>
                        </a:rPr>
                        <a:t> ** y</a:t>
                      </a:r>
                      <a:endParaRPr lang="en-US" dirty="0">
                        <a:latin typeface="+mn-lt"/>
                      </a:endParaRPr>
                    </a:p>
                  </a:txBody>
                  <a:tcPr/>
                </a:tc>
              </a:tr>
              <a:tr h="468098">
                <a:tc>
                  <a:txBody>
                    <a:bodyPr/>
                    <a:lstStyle/>
                    <a:p>
                      <a:r>
                        <a:rPr lang="en-US" dirty="0" smtClean="0">
                          <a:latin typeface="+mn-lt"/>
                        </a:rPr>
                        <a:t>//</a:t>
                      </a:r>
                      <a:endParaRPr lang="en-US" dirty="0">
                        <a:latin typeface="+mn-lt"/>
                      </a:endParaRPr>
                    </a:p>
                  </a:txBody>
                  <a:tcPr/>
                </a:tc>
                <a:tc>
                  <a:txBody>
                    <a:bodyPr/>
                    <a:lstStyle/>
                    <a:p>
                      <a:r>
                        <a:rPr lang="en-US" dirty="0" smtClean="0">
                          <a:latin typeface="+mn-lt"/>
                        </a:rPr>
                        <a:t>Floor division</a:t>
                      </a:r>
                      <a:endParaRPr lang="en-US" dirty="0">
                        <a:latin typeface="+mn-lt"/>
                      </a:endParaRPr>
                    </a:p>
                  </a:txBody>
                  <a:tcPr/>
                </a:tc>
                <a:tc>
                  <a:txBody>
                    <a:bodyPr/>
                    <a:lstStyle/>
                    <a:p>
                      <a:r>
                        <a:rPr lang="en-US" dirty="0" smtClean="0">
                          <a:latin typeface="+mn-lt"/>
                        </a:rPr>
                        <a:t>x</a:t>
                      </a:r>
                      <a:r>
                        <a:rPr lang="en-US" baseline="0" dirty="0" smtClean="0">
                          <a:latin typeface="+mn-lt"/>
                        </a:rPr>
                        <a:t> </a:t>
                      </a:r>
                      <a:r>
                        <a:rPr lang="en-US" dirty="0" smtClean="0">
                          <a:latin typeface="+mn-lt"/>
                        </a:rPr>
                        <a:t>// y</a:t>
                      </a:r>
                      <a:endParaRPr lang="en-US" dirty="0">
                        <a:latin typeface="+mn-lt"/>
                      </a:endParaRPr>
                    </a:p>
                  </a:txBody>
                  <a:tcPr/>
                </a:tc>
              </a:tr>
            </a:tbl>
          </a:graphicData>
        </a:graphic>
      </p:graphicFrame>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0" y="762000"/>
            <a:ext cx="8686800" cy="5867400"/>
          </a:xfrm>
        </p:spPr>
        <p:txBody>
          <a:bodyPr/>
          <a:lstStyle/>
          <a:p>
            <a:r>
              <a:rPr lang="en-US" sz="2400" dirty="0" err="1">
                <a:solidFill>
                  <a:srgbClr val="0070C0"/>
                </a:solidFill>
              </a:rPr>
              <a:t>t.reset</a:t>
            </a:r>
            <a:r>
              <a:rPr lang="en-US" sz="2400" dirty="0">
                <a:solidFill>
                  <a:srgbClr val="0070C0"/>
                </a:solidFill>
              </a:rPr>
              <a:t>()</a:t>
            </a:r>
            <a:r>
              <a:rPr lang="en-US" sz="2400" dirty="0">
                <a:solidFill>
                  <a:srgbClr val="0070C0"/>
                </a:solidFill>
                <a:sym typeface="Wingdings" panose="05000000000000000000" pitchFamily="2" charset="2"/>
              </a:rPr>
              <a:t></a:t>
            </a:r>
            <a:r>
              <a:rPr lang="en-US" dirty="0"/>
              <a:t>Resets the turtle's state, including its position and orientation</a:t>
            </a:r>
            <a:r>
              <a:rPr lang="en-US" dirty="0" smtClean="0"/>
              <a:t>.</a:t>
            </a:r>
          </a:p>
          <a:p>
            <a:r>
              <a:rPr lang="en-US" sz="2400" dirty="0" err="1">
                <a:solidFill>
                  <a:srgbClr val="0070C0"/>
                </a:solidFill>
              </a:rPr>
              <a:t>t.stamp</a:t>
            </a:r>
            <a:r>
              <a:rPr lang="en-US" sz="2400" dirty="0" err="1">
                <a:solidFill>
                  <a:srgbClr val="0070C0"/>
                </a:solidFill>
                <a:sym typeface="Wingdings" panose="05000000000000000000" pitchFamily="2" charset="2"/>
              </a:rPr>
              <a:t></a:t>
            </a:r>
            <a:r>
              <a:rPr lang="en-US" dirty="0" err="1" smtClean="0">
                <a:sym typeface="Wingdings" panose="05000000000000000000" pitchFamily="2" charset="2"/>
              </a:rPr>
              <a:t>this</a:t>
            </a:r>
            <a:r>
              <a:rPr lang="en-US" dirty="0" smtClean="0">
                <a:sym typeface="Wingdings" panose="05000000000000000000" pitchFamily="2" charset="2"/>
              </a:rPr>
              <a:t> is use to stamp the movement of turtle.</a:t>
            </a:r>
          </a:p>
          <a:p>
            <a:r>
              <a:rPr lang="en-US" sz="2400" dirty="0" err="1">
                <a:solidFill>
                  <a:srgbClr val="0070C0"/>
                </a:solidFill>
                <a:sym typeface="Wingdings" panose="05000000000000000000" pitchFamily="2" charset="2"/>
              </a:rPr>
              <a:t>t.hideturtle</a:t>
            </a:r>
            <a:r>
              <a:rPr lang="en-US" sz="2400" dirty="0">
                <a:solidFill>
                  <a:srgbClr val="0070C0"/>
                </a:solidFill>
                <a:sym typeface="Wingdings" panose="05000000000000000000" pitchFamily="2" charset="2"/>
              </a:rPr>
              <a:t>()</a:t>
            </a:r>
            <a:r>
              <a:rPr lang="en-US" dirty="0"/>
              <a:t>Hides the turtle from </a:t>
            </a:r>
            <a:r>
              <a:rPr lang="en-US" dirty="0" smtClean="0"/>
              <a:t>view.</a:t>
            </a:r>
          </a:p>
          <a:p>
            <a:r>
              <a:rPr lang="en-US" sz="2400" dirty="0" err="1">
                <a:solidFill>
                  <a:srgbClr val="0070C0"/>
                </a:solidFill>
              </a:rPr>
              <a:t>t.showturtle</a:t>
            </a:r>
            <a:r>
              <a:rPr lang="en-US" sz="2400" dirty="0">
                <a:solidFill>
                  <a:srgbClr val="0070C0"/>
                </a:solidFill>
              </a:rPr>
              <a:t>()</a:t>
            </a:r>
            <a:r>
              <a:rPr lang="en-US" sz="2400" dirty="0">
                <a:solidFill>
                  <a:srgbClr val="0070C0"/>
                </a:solidFill>
                <a:sym typeface="Wingdings" panose="05000000000000000000" pitchFamily="2" charset="2"/>
              </a:rPr>
              <a:t></a:t>
            </a:r>
            <a:r>
              <a:rPr lang="en-US" dirty="0"/>
              <a:t>Makes the turtle visible again if it was hidden.</a:t>
            </a:r>
            <a:endParaRPr lang="en-US" dirty="0" smtClean="0"/>
          </a:p>
          <a:p>
            <a:endParaRPr lang="en-US" dirty="0" smtClean="0"/>
          </a:p>
        </p:txBody>
      </p:sp>
    </p:spTree>
    <p:extLst>
      <p:ext uri="{BB962C8B-B14F-4D97-AF65-F5344CB8AC3E}">
        <p14:creationId xmlns:p14="http://schemas.microsoft.com/office/powerpoint/2010/main" val="2729961126"/>
      </p:ext>
    </p:extLst>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838200"/>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533400" y="1676400"/>
            <a:ext cx="8229600" cy="4389120"/>
          </a:xfrm>
        </p:spPr>
        <p:txBody>
          <a:bodyPr>
            <a:normAutofit fontScale="77500" lnSpcReduction="20000"/>
          </a:bodyPr>
          <a:lstStyle/>
          <a:p>
            <a:pPr marL="0" indent="0">
              <a:buNone/>
            </a:pPr>
            <a:r>
              <a:rPr lang="en-US" dirty="0"/>
              <a:t>import </a:t>
            </a:r>
            <a:r>
              <a:rPr lang="en-US" dirty="0" smtClean="0"/>
              <a:t>turtle</a:t>
            </a:r>
          </a:p>
          <a:p>
            <a:pPr marL="0" indent="0">
              <a:buNone/>
            </a:pPr>
            <a:r>
              <a:rPr lang="en-US" dirty="0"/>
              <a:t>t=</a:t>
            </a:r>
            <a:r>
              <a:rPr lang="en-US" dirty="0" err="1"/>
              <a:t>turtle.Turtle</a:t>
            </a:r>
            <a:r>
              <a:rPr lang="en-US" dirty="0"/>
              <a:t>()</a:t>
            </a:r>
          </a:p>
          <a:p>
            <a:pPr marL="0" indent="0">
              <a:buNone/>
            </a:pPr>
            <a:r>
              <a:rPr lang="en-US" dirty="0" err="1"/>
              <a:t>t.pencolor</a:t>
            </a:r>
            <a:r>
              <a:rPr lang="en-US" dirty="0"/>
              <a:t>('pink')</a:t>
            </a:r>
          </a:p>
          <a:p>
            <a:pPr marL="0" indent="0">
              <a:buNone/>
            </a:pPr>
            <a:r>
              <a:rPr lang="en-US" dirty="0" err="1"/>
              <a:t>t.color</a:t>
            </a:r>
            <a:r>
              <a:rPr lang="en-US" dirty="0"/>
              <a:t>('</a:t>
            </a:r>
            <a:r>
              <a:rPr lang="en-US" dirty="0" err="1"/>
              <a:t>green','light</a:t>
            </a:r>
            <a:r>
              <a:rPr lang="en-US" dirty="0"/>
              <a:t> blue')</a:t>
            </a:r>
          </a:p>
          <a:p>
            <a:pPr marL="0" indent="0">
              <a:buNone/>
            </a:pPr>
            <a:r>
              <a:rPr lang="en-US" dirty="0" err="1"/>
              <a:t>t.begin_fill</a:t>
            </a:r>
            <a:r>
              <a:rPr lang="en-US" dirty="0" smtClean="0"/>
              <a:t>()</a:t>
            </a:r>
          </a:p>
          <a:p>
            <a:pPr marL="0" indent="0">
              <a:buNone/>
            </a:pPr>
            <a:r>
              <a:rPr lang="en-US" dirty="0" err="1"/>
              <a:t>t.forward</a:t>
            </a:r>
            <a:r>
              <a:rPr lang="en-US" dirty="0"/>
              <a:t>(100)</a:t>
            </a:r>
          </a:p>
          <a:p>
            <a:pPr marL="0" indent="0">
              <a:buNone/>
            </a:pPr>
            <a:r>
              <a:rPr lang="en-US" dirty="0" err="1"/>
              <a:t>t.right</a:t>
            </a:r>
            <a:r>
              <a:rPr lang="en-US" dirty="0"/>
              <a:t>(90)</a:t>
            </a:r>
          </a:p>
          <a:p>
            <a:pPr marL="0" indent="0">
              <a:buNone/>
            </a:pPr>
            <a:r>
              <a:rPr lang="en-US" dirty="0" err="1"/>
              <a:t>t.backward</a:t>
            </a:r>
            <a:r>
              <a:rPr lang="en-US" dirty="0"/>
              <a:t>(100)</a:t>
            </a:r>
          </a:p>
          <a:p>
            <a:pPr marL="0" indent="0">
              <a:buNone/>
            </a:pPr>
            <a:r>
              <a:rPr lang="en-US" dirty="0" err="1"/>
              <a:t>t.left</a:t>
            </a:r>
            <a:r>
              <a:rPr lang="en-US" dirty="0"/>
              <a:t>(90)</a:t>
            </a:r>
          </a:p>
          <a:p>
            <a:pPr marL="0" indent="0">
              <a:buNone/>
            </a:pPr>
            <a:r>
              <a:rPr lang="en-US" dirty="0" err="1"/>
              <a:t>t.backward</a:t>
            </a:r>
            <a:r>
              <a:rPr lang="en-US" dirty="0"/>
              <a:t>(100)</a:t>
            </a:r>
          </a:p>
          <a:p>
            <a:pPr marL="0" indent="0">
              <a:buNone/>
            </a:pPr>
            <a:r>
              <a:rPr lang="en-US" dirty="0" err="1"/>
              <a:t>t.right</a:t>
            </a:r>
            <a:r>
              <a:rPr lang="en-US" dirty="0"/>
              <a:t>(90)</a:t>
            </a:r>
          </a:p>
          <a:p>
            <a:pPr marL="0" indent="0">
              <a:buNone/>
            </a:pPr>
            <a:r>
              <a:rPr lang="en-US" dirty="0" err="1"/>
              <a:t>t.forward</a:t>
            </a:r>
            <a:r>
              <a:rPr lang="en-US" dirty="0"/>
              <a:t>(100)</a:t>
            </a:r>
          </a:p>
          <a:p>
            <a:pPr marL="0" indent="0">
              <a:buNone/>
            </a:pPr>
            <a:r>
              <a:rPr lang="en-US" dirty="0" err="1"/>
              <a:t>t.end_fill</a:t>
            </a:r>
            <a:r>
              <a:rPr lang="en-US" dirty="0"/>
              <a:t>()</a:t>
            </a:r>
          </a:p>
          <a:p>
            <a:pPr marL="0" indent="0">
              <a:buNone/>
            </a:pPr>
            <a:r>
              <a:rPr lang="en-US" dirty="0"/>
              <a:t> </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1678193"/>
            <a:ext cx="4514850" cy="4000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493255193"/>
      </p:ext>
    </p:extLst>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524000"/>
            <a:ext cx="8229600" cy="5181600"/>
          </a:xfrm>
        </p:spPr>
        <p:txBody>
          <a:bodyPr>
            <a:normAutofit fontScale="62500" lnSpcReduction="20000"/>
          </a:bodyPr>
          <a:lstStyle/>
          <a:p>
            <a:pPr marL="0" indent="0">
              <a:buNone/>
            </a:pPr>
            <a:r>
              <a:rPr lang="en-US" dirty="0"/>
              <a:t>import turtle</a:t>
            </a:r>
          </a:p>
          <a:p>
            <a:pPr marL="0" indent="0">
              <a:buNone/>
            </a:pPr>
            <a:r>
              <a:rPr lang="en-US" dirty="0"/>
              <a:t>t=</a:t>
            </a:r>
            <a:r>
              <a:rPr lang="en-US" dirty="0" err="1"/>
              <a:t>turtle.Turtle</a:t>
            </a:r>
            <a:r>
              <a:rPr lang="en-US" dirty="0"/>
              <a:t>()</a:t>
            </a:r>
          </a:p>
          <a:p>
            <a:pPr marL="0" indent="0">
              <a:buNone/>
            </a:pPr>
            <a:r>
              <a:rPr lang="en-US" dirty="0" err="1"/>
              <a:t>t.pencolor</a:t>
            </a:r>
            <a:r>
              <a:rPr lang="en-US" dirty="0"/>
              <a:t>('red')</a:t>
            </a:r>
          </a:p>
          <a:p>
            <a:pPr marL="0" indent="0">
              <a:buNone/>
            </a:pPr>
            <a:r>
              <a:rPr lang="en-US" dirty="0" err="1"/>
              <a:t>t.color</a:t>
            </a:r>
            <a:r>
              <a:rPr lang="en-US" dirty="0"/>
              <a:t>('</a:t>
            </a:r>
            <a:r>
              <a:rPr lang="en-US" dirty="0" err="1"/>
              <a:t>green','blue</a:t>
            </a:r>
            <a:r>
              <a:rPr lang="en-US" dirty="0"/>
              <a:t>')</a:t>
            </a:r>
          </a:p>
          <a:p>
            <a:pPr marL="0" indent="0">
              <a:buNone/>
            </a:pPr>
            <a:r>
              <a:rPr lang="en-US" dirty="0" err="1"/>
              <a:t>t.begin_fill</a:t>
            </a:r>
            <a:r>
              <a:rPr lang="en-US" dirty="0"/>
              <a:t>()</a:t>
            </a:r>
          </a:p>
          <a:p>
            <a:pPr marL="0" indent="0">
              <a:buNone/>
            </a:pPr>
            <a:r>
              <a:rPr lang="en-US" dirty="0" err="1"/>
              <a:t>t.forward</a:t>
            </a:r>
            <a:r>
              <a:rPr lang="en-US" dirty="0"/>
              <a:t>(100)</a:t>
            </a:r>
          </a:p>
          <a:p>
            <a:pPr marL="0" indent="0">
              <a:buNone/>
            </a:pPr>
            <a:r>
              <a:rPr lang="en-US" dirty="0" err="1"/>
              <a:t>t.right</a:t>
            </a:r>
            <a:r>
              <a:rPr lang="en-US" dirty="0"/>
              <a:t>(90)</a:t>
            </a:r>
          </a:p>
          <a:p>
            <a:pPr marL="0" indent="0">
              <a:buNone/>
            </a:pPr>
            <a:r>
              <a:rPr lang="en-US" dirty="0" err="1"/>
              <a:t>t.forward</a:t>
            </a:r>
            <a:r>
              <a:rPr lang="en-US" dirty="0"/>
              <a:t>(100)</a:t>
            </a:r>
          </a:p>
          <a:p>
            <a:pPr marL="0" indent="0">
              <a:buNone/>
            </a:pPr>
            <a:r>
              <a:rPr lang="en-US" dirty="0" err="1"/>
              <a:t>t.right</a:t>
            </a:r>
            <a:r>
              <a:rPr lang="en-US" dirty="0"/>
              <a:t>(90)</a:t>
            </a:r>
          </a:p>
          <a:p>
            <a:pPr marL="0" indent="0">
              <a:buNone/>
            </a:pPr>
            <a:r>
              <a:rPr lang="en-US" dirty="0" err="1"/>
              <a:t>t.forward</a:t>
            </a:r>
            <a:r>
              <a:rPr lang="en-US" dirty="0"/>
              <a:t>(100)</a:t>
            </a:r>
          </a:p>
          <a:p>
            <a:pPr marL="0" indent="0">
              <a:buNone/>
            </a:pPr>
            <a:r>
              <a:rPr lang="en-US" dirty="0" err="1"/>
              <a:t>t.right</a:t>
            </a:r>
            <a:r>
              <a:rPr lang="en-US" dirty="0"/>
              <a:t>(90)</a:t>
            </a:r>
          </a:p>
          <a:p>
            <a:pPr marL="0" indent="0">
              <a:buNone/>
            </a:pPr>
            <a:r>
              <a:rPr lang="en-US" dirty="0" err="1"/>
              <a:t>t.forward</a:t>
            </a:r>
            <a:r>
              <a:rPr lang="en-US" dirty="0"/>
              <a:t>(100)</a:t>
            </a:r>
          </a:p>
          <a:p>
            <a:pPr marL="0" indent="0">
              <a:buNone/>
            </a:pPr>
            <a:r>
              <a:rPr lang="en-US" dirty="0" err="1"/>
              <a:t>t.end_fill</a:t>
            </a:r>
            <a:r>
              <a:rPr lang="en-US" dirty="0"/>
              <a:t>()</a:t>
            </a:r>
          </a:p>
          <a:p>
            <a:pPr marL="0" indent="0">
              <a:buNone/>
            </a:pPr>
            <a:r>
              <a:rPr lang="en-US" dirty="0" err="1"/>
              <a:t>t.penup</a:t>
            </a:r>
            <a:r>
              <a:rPr lang="en-US" dirty="0"/>
              <a:t>()</a:t>
            </a:r>
          </a:p>
          <a:p>
            <a:pPr marL="0" indent="0">
              <a:buNone/>
            </a:pPr>
            <a:r>
              <a:rPr lang="en-US" dirty="0" err="1"/>
              <a:t>t.goto</a:t>
            </a:r>
            <a:r>
              <a:rPr lang="en-US" dirty="0"/>
              <a:t>(100,50)</a:t>
            </a:r>
          </a:p>
          <a:p>
            <a:pPr marL="0" indent="0">
              <a:buNone/>
            </a:pPr>
            <a:r>
              <a:rPr lang="en-US" dirty="0" err="1"/>
              <a:t>t.pendown</a:t>
            </a:r>
            <a:r>
              <a:rPr lang="en-US" dirty="0"/>
              <a:t>()</a:t>
            </a:r>
          </a:p>
          <a:p>
            <a:pPr marL="0" indent="0">
              <a:buNone/>
            </a:pPr>
            <a:r>
              <a:rPr lang="en-US" dirty="0" err="1"/>
              <a:t>t.color</a:t>
            </a:r>
            <a:r>
              <a:rPr lang="en-US" dirty="0"/>
              <a:t>('</a:t>
            </a:r>
            <a:r>
              <a:rPr lang="en-US" dirty="0" err="1"/>
              <a:t>green','pink</a:t>
            </a:r>
            <a:r>
              <a:rPr lang="en-US" dirty="0"/>
              <a:t>')</a:t>
            </a:r>
          </a:p>
          <a:p>
            <a:pPr marL="0" indent="0">
              <a:buNone/>
            </a:pPr>
            <a:r>
              <a:rPr lang="en-US" dirty="0" err="1"/>
              <a:t>t.begin_fill</a:t>
            </a:r>
            <a:r>
              <a:rPr lang="en-US" dirty="0"/>
              <a:t>()</a:t>
            </a:r>
          </a:p>
          <a:p>
            <a:pPr marL="0" indent="0">
              <a:buNone/>
            </a:pPr>
            <a:r>
              <a:rPr lang="en-US" dirty="0" err="1"/>
              <a:t>t.circle</a:t>
            </a:r>
            <a:r>
              <a:rPr lang="en-US" dirty="0"/>
              <a:t>(100)</a:t>
            </a:r>
          </a:p>
          <a:p>
            <a:pPr marL="0" indent="0">
              <a:buNone/>
            </a:pPr>
            <a:r>
              <a:rPr lang="en-US" dirty="0" err="1"/>
              <a:t>t.end_fill</a:t>
            </a:r>
            <a:r>
              <a:rPr lang="en-US" dirty="0"/>
              <a:t>()</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1400" y="1905000"/>
            <a:ext cx="4933950" cy="4162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49527096"/>
      </p:ext>
    </p:extLst>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38800" y="694730"/>
            <a:ext cx="3133725" cy="2133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533400" y="838200"/>
            <a:ext cx="4572000" cy="923330"/>
          </a:xfrm>
          <a:prstGeom prst="rect">
            <a:avLst/>
          </a:prstGeom>
        </p:spPr>
        <p:txBody>
          <a:bodyPr>
            <a:spAutoFit/>
          </a:bodyPr>
          <a:lstStyle/>
          <a:p>
            <a:r>
              <a:rPr lang="en-US" dirty="0"/>
              <a:t>import turtle</a:t>
            </a:r>
          </a:p>
          <a:p>
            <a:r>
              <a:rPr lang="en-US" dirty="0"/>
              <a:t>t=</a:t>
            </a:r>
            <a:r>
              <a:rPr lang="en-US" dirty="0" err="1"/>
              <a:t>turtle.Turtle</a:t>
            </a:r>
            <a:r>
              <a:rPr lang="en-US" dirty="0"/>
              <a:t>()</a:t>
            </a:r>
          </a:p>
          <a:p>
            <a:r>
              <a:rPr lang="en-US" dirty="0" err="1"/>
              <a:t>turtle.bgcolor</a:t>
            </a:r>
            <a:r>
              <a:rPr lang="en-US" dirty="0"/>
              <a:t>('yellow')</a:t>
            </a:r>
          </a:p>
        </p:txBody>
      </p:sp>
    </p:spTree>
    <p:extLst>
      <p:ext uri="{BB962C8B-B14F-4D97-AF65-F5344CB8AC3E}">
        <p14:creationId xmlns:p14="http://schemas.microsoft.com/office/powerpoint/2010/main" val="3165700632"/>
      </p:ext>
    </p:extLst>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85800" y="685800"/>
            <a:ext cx="8229600" cy="4389120"/>
          </a:xfrm>
        </p:spPr>
        <p:txBody>
          <a:bodyPr>
            <a:normAutofit fontScale="92500" lnSpcReduction="20000"/>
          </a:bodyPr>
          <a:lstStyle/>
          <a:p>
            <a:pPr marL="0" indent="0">
              <a:buNone/>
            </a:pPr>
            <a:r>
              <a:rPr lang="en-US" dirty="0"/>
              <a:t>import turtle</a:t>
            </a:r>
          </a:p>
          <a:p>
            <a:pPr marL="0" indent="0">
              <a:buNone/>
            </a:pPr>
            <a:r>
              <a:rPr lang="en-US" dirty="0"/>
              <a:t>t=</a:t>
            </a:r>
            <a:r>
              <a:rPr lang="en-US" dirty="0" err="1"/>
              <a:t>turtle.Turtle</a:t>
            </a:r>
            <a:r>
              <a:rPr lang="en-US" dirty="0"/>
              <a:t>()</a:t>
            </a:r>
          </a:p>
          <a:p>
            <a:pPr marL="0" indent="0">
              <a:buNone/>
            </a:pPr>
            <a:r>
              <a:rPr lang="en-US" dirty="0" err="1"/>
              <a:t>t.width</a:t>
            </a:r>
            <a:r>
              <a:rPr lang="en-US" dirty="0"/>
              <a:t>(2) </a:t>
            </a:r>
          </a:p>
          <a:p>
            <a:pPr marL="0" indent="0">
              <a:buNone/>
            </a:pPr>
            <a:r>
              <a:rPr lang="en-US" dirty="0" err="1"/>
              <a:t>t.speed</a:t>
            </a:r>
            <a:r>
              <a:rPr lang="en-US" dirty="0"/>
              <a:t>(10)</a:t>
            </a:r>
          </a:p>
          <a:p>
            <a:pPr marL="0" indent="0">
              <a:buNone/>
            </a:pPr>
            <a:endParaRPr lang="en-US" dirty="0"/>
          </a:p>
          <a:p>
            <a:pPr marL="0" indent="0">
              <a:buNone/>
            </a:pPr>
            <a:r>
              <a:rPr lang="en-US" dirty="0" err="1"/>
              <a:t>t.color</a:t>
            </a:r>
            <a:r>
              <a:rPr lang="en-US" dirty="0"/>
              <a:t>('</a:t>
            </a:r>
            <a:r>
              <a:rPr lang="en-US" dirty="0" err="1"/>
              <a:t>green','light</a:t>
            </a:r>
            <a:r>
              <a:rPr lang="en-US" dirty="0"/>
              <a:t> blue')</a:t>
            </a:r>
          </a:p>
          <a:p>
            <a:pPr marL="0" indent="0">
              <a:buNone/>
            </a:pPr>
            <a:r>
              <a:rPr lang="en-US" dirty="0" err="1"/>
              <a:t>t.begin_fill</a:t>
            </a:r>
            <a:r>
              <a:rPr lang="en-US" dirty="0"/>
              <a:t>()</a:t>
            </a:r>
          </a:p>
          <a:p>
            <a:pPr marL="0" indent="0">
              <a:buNone/>
            </a:pPr>
            <a:r>
              <a:rPr lang="en-US" dirty="0"/>
              <a:t>for </a:t>
            </a:r>
            <a:r>
              <a:rPr lang="en-US" dirty="0" err="1"/>
              <a:t>i</a:t>
            </a:r>
            <a:r>
              <a:rPr lang="en-US" dirty="0"/>
              <a:t> in range(10): </a:t>
            </a:r>
          </a:p>
          <a:p>
            <a:pPr marL="0" indent="0">
              <a:buNone/>
            </a:pPr>
            <a:r>
              <a:rPr lang="en-US" dirty="0"/>
              <a:t>    </a:t>
            </a:r>
            <a:r>
              <a:rPr lang="en-US" dirty="0" err="1"/>
              <a:t>t.circle</a:t>
            </a:r>
            <a:r>
              <a:rPr lang="en-US" dirty="0"/>
              <a:t>(40) </a:t>
            </a:r>
          </a:p>
          <a:p>
            <a:pPr marL="0" indent="0">
              <a:buNone/>
            </a:pPr>
            <a:r>
              <a:rPr lang="en-US" dirty="0"/>
              <a:t>    </a:t>
            </a:r>
            <a:r>
              <a:rPr lang="en-US" dirty="0" err="1"/>
              <a:t>t.right</a:t>
            </a:r>
            <a:r>
              <a:rPr lang="en-US" dirty="0"/>
              <a:t>(36)</a:t>
            </a:r>
          </a:p>
          <a:p>
            <a:pPr marL="0" indent="0">
              <a:buNone/>
            </a:pPr>
            <a:r>
              <a:rPr lang="en-US" dirty="0" err="1"/>
              <a:t>t.end_fill</a:t>
            </a:r>
            <a:r>
              <a:rPr lang="en-US" dirty="0"/>
              <a:t>()</a:t>
            </a: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6205" y="1085850"/>
            <a:ext cx="4219575" cy="2343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34035756"/>
      </p:ext>
    </p:extLst>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Installation:</a:t>
            </a:r>
          </a:p>
          <a:p>
            <a:pPr marL="0" indent="0">
              <a:buNone/>
            </a:pPr>
            <a:r>
              <a:rPr lang="en-US" dirty="0" smtClean="0"/>
              <a:t>command  </a:t>
            </a:r>
            <a:r>
              <a:rPr lang="en-US" dirty="0" err="1" smtClean="0"/>
              <a:t>prompt</a:t>
            </a:r>
            <a:r>
              <a:rPr lang="en-US" dirty="0" err="1" smtClean="0">
                <a:sym typeface="Wingdings" panose="05000000000000000000" pitchFamily="2" charset="2"/>
              </a:rPr>
              <a:t>pip</a:t>
            </a:r>
            <a:r>
              <a:rPr lang="en-US" dirty="0" smtClean="0">
                <a:sym typeface="Wingdings" panose="05000000000000000000" pitchFamily="2" charset="2"/>
              </a:rPr>
              <a:t> install </a:t>
            </a:r>
            <a:r>
              <a:rPr lang="en-US" dirty="0" err="1" smtClean="0">
                <a:sym typeface="Wingdings" panose="05000000000000000000" pitchFamily="2" charset="2"/>
              </a:rPr>
              <a:t>scipy</a:t>
            </a:r>
            <a:endParaRPr lang="en-US" dirty="0" smtClean="0">
              <a:sym typeface="Wingdings" panose="05000000000000000000" pitchFamily="2" charset="2"/>
            </a:endParaRPr>
          </a:p>
          <a:p>
            <a:pPr marL="0" indent="0">
              <a:buNone/>
            </a:pPr>
            <a:r>
              <a:rPr lang="en-US" dirty="0" err="1" smtClean="0">
                <a:sym typeface="Wingdings" panose="05000000000000000000" pitchFamily="2" charset="2"/>
              </a:rPr>
              <a:t>Matplotlib</a:t>
            </a:r>
            <a:r>
              <a:rPr lang="en-US" dirty="0" smtClean="0">
                <a:sym typeface="Wingdings" panose="05000000000000000000" pitchFamily="2" charset="2"/>
              </a:rPr>
              <a:t> is a </a:t>
            </a:r>
            <a:r>
              <a:rPr lang="en-US" dirty="0" err="1" smtClean="0">
                <a:sym typeface="Wingdings" panose="05000000000000000000" pitchFamily="2" charset="2"/>
              </a:rPr>
              <a:t>visulization</a:t>
            </a:r>
            <a:r>
              <a:rPr lang="en-US" dirty="0" smtClean="0">
                <a:sym typeface="Wingdings" panose="05000000000000000000" pitchFamily="2" charset="2"/>
              </a:rPr>
              <a:t> library that allows us to plot simple graphs in Python. </a:t>
            </a:r>
            <a:r>
              <a:rPr lang="en-US" dirty="0" err="1" smtClean="0">
                <a:sym typeface="Wingdings" panose="05000000000000000000" pitchFamily="2" charset="2"/>
              </a:rPr>
              <a:t>Matplotlib</a:t>
            </a:r>
            <a:r>
              <a:rPr lang="en-US" dirty="0" smtClean="0">
                <a:sym typeface="Wingdings" panose="05000000000000000000" pitchFamily="2" charset="2"/>
              </a:rPr>
              <a:t> will allow us to understand and visualize </a:t>
            </a:r>
            <a:r>
              <a:rPr lang="en-US" dirty="0" err="1" smtClean="0">
                <a:sym typeface="Wingdings" panose="05000000000000000000" pitchFamily="2" charset="2"/>
              </a:rPr>
              <a:t>SciPy’s</a:t>
            </a:r>
            <a:r>
              <a:rPr lang="en-US" dirty="0" smtClean="0">
                <a:sym typeface="Wingdings" panose="05000000000000000000" pitchFamily="2" charset="2"/>
              </a:rPr>
              <a:t> algorithms.</a:t>
            </a:r>
          </a:p>
          <a:p>
            <a:pPr marL="0" indent="0">
              <a:buNone/>
            </a:pPr>
            <a:r>
              <a:rPr lang="en-US" dirty="0" smtClean="0">
                <a:sym typeface="Wingdings" panose="05000000000000000000" pitchFamily="2" charset="2"/>
              </a:rPr>
              <a:t>pip install </a:t>
            </a:r>
            <a:r>
              <a:rPr lang="en-US" dirty="0" err="1" smtClean="0">
                <a:sym typeface="Wingdings" panose="05000000000000000000" pitchFamily="2" charset="2"/>
              </a:rPr>
              <a:t>matplotlib</a:t>
            </a:r>
            <a:endParaRPr lang="en-US" dirty="0" smtClean="0">
              <a:sym typeface="Wingdings" panose="05000000000000000000" pitchFamily="2" charset="2"/>
            </a:endParaRPr>
          </a:p>
          <a:p>
            <a:pPr marL="0" indent="0">
              <a:buNone/>
            </a:pPr>
            <a:r>
              <a:rPr lang="en-US" dirty="0" smtClean="0">
                <a:sym typeface="Wingdings" panose="05000000000000000000" pitchFamily="2" charset="2"/>
              </a:rPr>
              <a:t>Check installation:</a:t>
            </a:r>
          </a:p>
          <a:p>
            <a:pPr marL="0" indent="0">
              <a:buNone/>
            </a:pPr>
            <a:r>
              <a:rPr lang="en-US" dirty="0" smtClean="0">
                <a:sym typeface="Wingdings" panose="05000000000000000000" pitchFamily="2" charset="2"/>
              </a:rPr>
              <a:t>import </a:t>
            </a:r>
            <a:r>
              <a:rPr lang="en-US" dirty="0" err="1" smtClean="0">
                <a:sym typeface="Wingdings" panose="05000000000000000000" pitchFamily="2" charset="2"/>
              </a:rPr>
              <a:t>scipy</a:t>
            </a:r>
            <a:r>
              <a:rPr lang="en-US" dirty="0" smtClean="0">
                <a:sym typeface="Wingdings" panose="05000000000000000000" pitchFamily="2" charset="2"/>
              </a:rPr>
              <a:t> as </a:t>
            </a:r>
            <a:r>
              <a:rPr lang="en-US" dirty="0" err="1" smtClean="0">
                <a:sym typeface="Wingdings" panose="05000000000000000000" pitchFamily="2" charset="2"/>
              </a:rPr>
              <a:t>sp</a:t>
            </a:r>
            <a:endParaRPr lang="en-US" dirty="0" smtClean="0">
              <a:sym typeface="Wingdings" panose="05000000000000000000" pitchFamily="2" charset="2"/>
            </a:endParaRPr>
          </a:p>
          <a:p>
            <a:pPr marL="0" indent="0">
              <a:buNone/>
            </a:pPr>
            <a:r>
              <a:rPr lang="en-US" dirty="0" smtClean="0">
                <a:sym typeface="Wingdings" panose="05000000000000000000" pitchFamily="2" charset="2"/>
              </a:rPr>
              <a:t>print(</a:t>
            </a:r>
            <a:r>
              <a:rPr lang="en-US" dirty="0" err="1" smtClean="0">
                <a:sym typeface="Wingdings" panose="05000000000000000000" pitchFamily="2" charset="2"/>
              </a:rPr>
              <a:t>sp</a:t>
            </a:r>
            <a:r>
              <a:rPr lang="en-US" dirty="0" smtClean="0">
                <a:sym typeface="Wingdings" panose="05000000000000000000" pitchFamily="2" charset="2"/>
              </a:rPr>
              <a:t>.__version__)</a:t>
            </a:r>
            <a:endParaRPr lang="en-US" dirty="0"/>
          </a:p>
        </p:txBody>
      </p:sp>
    </p:spTree>
    <p:extLst>
      <p:ext uri="{BB962C8B-B14F-4D97-AF65-F5344CB8AC3E}">
        <p14:creationId xmlns:p14="http://schemas.microsoft.com/office/powerpoint/2010/main" val="3542148034"/>
      </p:ext>
    </p:extLst>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152400"/>
            <a:ext cx="8229600" cy="1143000"/>
          </a:xfrm>
        </p:spPr>
        <p:txBody>
          <a:bodyPr/>
          <a:lstStyle/>
          <a:p>
            <a:r>
              <a:rPr lang="en-US" dirty="0" err="1" smtClean="0"/>
              <a:t>SciPy</a:t>
            </a:r>
            <a:r>
              <a:rPr lang="en-US" dirty="0" smtClean="0"/>
              <a:t> </a:t>
            </a:r>
            <a:r>
              <a:rPr lang="en-US" dirty="0" err="1" smtClean="0"/>
              <a:t>subpackages</a:t>
            </a:r>
            <a:r>
              <a:rPr lang="en-US" dirty="0" smtClean="0"/>
              <a:t>:</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0203950"/>
              </p:ext>
            </p:extLst>
          </p:nvPr>
        </p:nvGraphicFramePr>
        <p:xfrm>
          <a:off x="457200" y="1447800"/>
          <a:ext cx="8229600" cy="573024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err="1" smtClean="0"/>
                        <a:t>Subpackages</a:t>
                      </a:r>
                      <a:endParaRPr lang="en-US" dirty="0"/>
                    </a:p>
                  </a:txBody>
                  <a:tcPr/>
                </a:tc>
                <a:tc>
                  <a:txBody>
                    <a:bodyPr/>
                    <a:lstStyle/>
                    <a:p>
                      <a:r>
                        <a:rPr lang="en-US" dirty="0" smtClean="0"/>
                        <a:t>Description</a:t>
                      </a:r>
                      <a:endParaRPr lang="en-US" dirty="0"/>
                    </a:p>
                  </a:txBody>
                  <a:tcPr/>
                </a:tc>
              </a:tr>
              <a:tr h="370840">
                <a:tc>
                  <a:txBody>
                    <a:bodyPr/>
                    <a:lstStyle/>
                    <a:p>
                      <a:r>
                        <a:rPr lang="en-US" dirty="0" smtClean="0"/>
                        <a:t>Cluster</a:t>
                      </a:r>
                      <a:endParaRPr lang="en-US" dirty="0"/>
                    </a:p>
                  </a:txBody>
                  <a:tcPr/>
                </a:tc>
                <a:tc>
                  <a:txBody>
                    <a:bodyPr/>
                    <a:lstStyle/>
                    <a:p>
                      <a:r>
                        <a:rPr lang="en-US" dirty="0" smtClean="0"/>
                        <a:t>Clustering</a:t>
                      </a:r>
                      <a:r>
                        <a:rPr lang="en-US" baseline="0" dirty="0" smtClean="0"/>
                        <a:t> algorithm</a:t>
                      </a:r>
                      <a:endParaRPr lang="en-US" dirty="0"/>
                    </a:p>
                  </a:txBody>
                  <a:tcPr/>
                </a:tc>
              </a:tr>
              <a:tr h="370840">
                <a:tc>
                  <a:txBody>
                    <a:bodyPr/>
                    <a:lstStyle/>
                    <a:p>
                      <a:r>
                        <a:rPr lang="en-US" dirty="0" smtClean="0"/>
                        <a:t>Constants</a:t>
                      </a:r>
                      <a:endParaRPr lang="en-US" dirty="0"/>
                    </a:p>
                  </a:txBody>
                  <a:tcPr/>
                </a:tc>
                <a:tc>
                  <a:txBody>
                    <a:bodyPr/>
                    <a:lstStyle/>
                    <a:p>
                      <a:r>
                        <a:rPr lang="en-US" dirty="0" smtClean="0"/>
                        <a:t>Physical and Mathematical constants</a:t>
                      </a:r>
                      <a:endParaRPr lang="en-US" dirty="0"/>
                    </a:p>
                  </a:txBody>
                  <a:tcPr/>
                </a:tc>
              </a:tr>
              <a:tr h="370840">
                <a:tc>
                  <a:txBody>
                    <a:bodyPr/>
                    <a:lstStyle/>
                    <a:p>
                      <a:r>
                        <a:rPr lang="en-US" dirty="0" err="1" smtClean="0"/>
                        <a:t>Fftpack</a:t>
                      </a:r>
                      <a:endParaRPr lang="en-US" dirty="0"/>
                    </a:p>
                  </a:txBody>
                  <a:tcPr/>
                </a:tc>
                <a:tc>
                  <a:txBody>
                    <a:bodyPr/>
                    <a:lstStyle/>
                    <a:p>
                      <a:r>
                        <a:rPr lang="en-US" dirty="0" smtClean="0"/>
                        <a:t>Fast</a:t>
                      </a:r>
                      <a:r>
                        <a:rPr lang="en-US" baseline="0" dirty="0" smtClean="0"/>
                        <a:t> </a:t>
                      </a:r>
                      <a:r>
                        <a:rPr lang="en-US" baseline="0" dirty="0" err="1" smtClean="0"/>
                        <a:t>Fouirer</a:t>
                      </a:r>
                      <a:r>
                        <a:rPr lang="en-US" baseline="0" dirty="0" smtClean="0"/>
                        <a:t> Transform routines</a:t>
                      </a:r>
                      <a:endParaRPr lang="en-US" dirty="0"/>
                    </a:p>
                  </a:txBody>
                  <a:tcPr/>
                </a:tc>
              </a:tr>
              <a:tr h="370840">
                <a:tc>
                  <a:txBody>
                    <a:bodyPr/>
                    <a:lstStyle/>
                    <a:p>
                      <a:r>
                        <a:rPr lang="en-US" dirty="0" smtClean="0"/>
                        <a:t>Integrate</a:t>
                      </a:r>
                      <a:endParaRPr lang="en-US" dirty="0"/>
                    </a:p>
                  </a:txBody>
                  <a:tcPr/>
                </a:tc>
                <a:tc>
                  <a:txBody>
                    <a:bodyPr/>
                    <a:lstStyle/>
                    <a:p>
                      <a:r>
                        <a:rPr lang="en-US" dirty="0" smtClean="0"/>
                        <a:t>Integration and ordinary</a:t>
                      </a:r>
                      <a:r>
                        <a:rPr lang="en-US" baseline="0" dirty="0" smtClean="0"/>
                        <a:t> differential equation solvers</a:t>
                      </a:r>
                      <a:endParaRPr lang="en-US" dirty="0"/>
                    </a:p>
                  </a:txBody>
                  <a:tcPr/>
                </a:tc>
              </a:tr>
              <a:tr h="370840">
                <a:tc>
                  <a:txBody>
                    <a:bodyPr/>
                    <a:lstStyle/>
                    <a:p>
                      <a:r>
                        <a:rPr lang="en-US" dirty="0" smtClean="0"/>
                        <a:t>Interpolate</a:t>
                      </a:r>
                      <a:endParaRPr lang="en-US" dirty="0"/>
                    </a:p>
                  </a:txBody>
                  <a:tcPr/>
                </a:tc>
                <a:tc>
                  <a:txBody>
                    <a:bodyPr/>
                    <a:lstStyle/>
                    <a:p>
                      <a:r>
                        <a:rPr lang="en-US" dirty="0" smtClean="0"/>
                        <a:t>Interpolation</a:t>
                      </a:r>
                      <a:r>
                        <a:rPr lang="en-US" baseline="0" dirty="0" smtClean="0"/>
                        <a:t> and smoothing splines</a:t>
                      </a:r>
                      <a:endParaRPr lang="en-US" dirty="0"/>
                    </a:p>
                  </a:txBody>
                  <a:tcPr/>
                </a:tc>
              </a:tr>
              <a:tr h="370840">
                <a:tc>
                  <a:txBody>
                    <a:bodyPr/>
                    <a:lstStyle/>
                    <a:p>
                      <a:r>
                        <a:rPr lang="en-US" dirty="0" smtClean="0"/>
                        <a:t>Io</a:t>
                      </a:r>
                      <a:endParaRPr lang="en-US" dirty="0"/>
                    </a:p>
                  </a:txBody>
                  <a:tcPr/>
                </a:tc>
                <a:tc>
                  <a:txBody>
                    <a:bodyPr/>
                    <a:lstStyle/>
                    <a:p>
                      <a:r>
                        <a:rPr lang="en-US" dirty="0" smtClean="0"/>
                        <a:t>Input and output</a:t>
                      </a:r>
                      <a:endParaRPr lang="en-US" dirty="0"/>
                    </a:p>
                  </a:txBody>
                  <a:tcPr/>
                </a:tc>
              </a:tr>
              <a:tr h="370840">
                <a:tc>
                  <a:txBody>
                    <a:bodyPr/>
                    <a:lstStyle/>
                    <a:p>
                      <a:r>
                        <a:rPr lang="en-US" dirty="0" err="1" smtClean="0"/>
                        <a:t>Linalg</a:t>
                      </a:r>
                      <a:endParaRPr lang="en-US" dirty="0"/>
                    </a:p>
                  </a:txBody>
                  <a:tcPr/>
                </a:tc>
                <a:tc>
                  <a:txBody>
                    <a:bodyPr/>
                    <a:lstStyle/>
                    <a:p>
                      <a:r>
                        <a:rPr lang="en-US" dirty="0" smtClean="0"/>
                        <a:t>Linear</a:t>
                      </a:r>
                      <a:r>
                        <a:rPr lang="en-US" baseline="0" dirty="0" smtClean="0"/>
                        <a:t> algebra</a:t>
                      </a:r>
                      <a:endParaRPr lang="en-US" dirty="0"/>
                    </a:p>
                  </a:txBody>
                  <a:tcPr/>
                </a:tc>
              </a:tr>
              <a:tr h="370840">
                <a:tc>
                  <a:txBody>
                    <a:bodyPr/>
                    <a:lstStyle/>
                    <a:p>
                      <a:r>
                        <a:rPr lang="en-US" dirty="0" err="1" smtClean="0"/>
                        <a:t>Ndimage</a:t>
                      </a:r>
                      <a:endParaRPr lang="en-US" dirty="0"/>
                    </a:p>
                  </a:txBody>
                  <a:tcPr/>
                </a:tc>
                <a:tc>
                  <a:txBody>
                    <a:bodyPr/>
                    <a:lstStyle/>
                    <a:p>
                      <a:r>
                        <a:rPr lang="en-US" dirty="0" smtClean="0"/>
                        <a:t>N-dimensional</a:t>
                      </a:r>
                      <a:r>
                        <a:rPr lang="en-US" baseline="0" dirty="0" smtClean="0"/>
                        <a:t> image processing</a:t>
                      </a:r>
                      <a:endParaRPr lang="en-US" dirty="0"/>
                    </a:p>
                  </a:txBody>
                  <a:tcPr/>
                </a:tc>
              </a:tr>
              <a:tr h="370840">
                <a:tc>
                  <a:txBody>
                    <a:bodyPr/>
                    <a:lstStyle/>
                    <a:p>
                      <a:r>
                        <a:rPr lang="en-US" dirty="0" err="1" smtClean="0"/>
                        <a:t>Odr</a:t>
                      </a:r>
                      <a:endParaRPr lang="en-US" dirty="0"/>
                    </a:p>
                  </a:txBody>
                  <a:tcPr/>
                </a:tc>
                <a:tc>
                  <a:txBody>
                    <a:bodyPr/>
                    <a:lstStyle/>
                    <a:p>
                      <a:r>
                        <a:rPr lang="en-US" dirty="0" smtClean="0"/>
                        <a:t>Orthogonal distance regression</a:t>
                      </a:r>
                      <a:endParaRPr lang="en-US" dirty="0"/>
                    </a:p>
                  </a:txBody>
                  <a:tcPr/>
                </a:tc>
              </a:tr>
              <a:tr h="370840">
                <a:tc>
                  <a:txBody>
                    <a:bodyPr/>
                    <a:lstStyle/>
                    <a:p>
                      <a:r>
                        <a:rPr lang="en-US" dirty="0" smtClean="0"/>
                        <a:t>Optimize</a:t>
                      </a:r>
                      <a:r>
                        <a:rPr lang="en-US" baseline="0" dirty="0" smtClean="0"/>
                        <a:t> </a:t>
                      </a:r>
                      <a:endParaRPr lang="en-US" dirty="0"/>
                    </a:p>
                  </a:txBody>
                  <a:tcPr/>
                </a:tc>
                <a:tc>
                  <a:txBody>
                    <a:bodyPr/>
                    <a:lstStyle/>
                    <a:p>
                      <a:r>
                        <a:rPr lang="en-US" dirty="0" smtClean="0"/>
                        <a:t>Optimization and root finding routines</a:t>
                      </a:r>
                      <a:endParaRPr lang="en-US" dirty="0"/>
                    </a:p>
                  </a:txBody>
                  <a:tcPr/>
                </a:tc>
              </a:tr>
              <a:tr h="370840">
                <a:tc>
                  <a:txBody>
                    <a:bodyPr/>
                    <a:lstStyle/>
                    <a:p>
                      <a:r>
                        <a:rPr lang="en-US" dirty="0" smtClean="0"/>
                        <a:t>Signal</a:t>
                      </a:r>
                      <a:endParaRPr lang="en-US" dirty="0"/>
                    </a:p>
                  </a:txBody>
                  <a:tcPr/>
                </a:tc>
                <a:tc>
                  <a:txBody>
                    <a:bodyPr/>
                    <a:lstStyle/>
                    <a:p>
                      <a:r>
                        <a:rPr lang="en-US" dirty="0" smtClean="0"/>
                        <a:t>Signal </a:t>
                      </a:r>
                      <a:r>
                        <a:rPr lang="en-US" dirty="0" err="1" smtClean="0"/>
                        <a:t>procissing</a:t>
                      </a:r>
                      <a:endParaRPr lang="en-US" dirty="0"/>
                    </a:p>
                  </a:txBody>
                  <a:tcPr/>
                </a:tc>
              </a:tr>
              <a:tr h="370840">
                <a:tc>
                  <a:txBody>
                    <a:bodyPr/>
                    <a:lstStyle/>
                    <a:p>
                      <a:r>
                        <a:rPr lang="en-US" dirty="0" smtClean="0"/>
                        <a:t>Sparse</a:t>
                      </a:r>
                      <a:endParaRPr lang="en-US" dirty="0"/>
                    </a:p>
                  </a:txBody>
                  <a:tcPr/>
                </a:tc>
                <a:tc>
                  <a:txBody>
                    <a:bodyPr/>
                    <a:lstStyle/>
                    <a:p>
                      <a:r>
                        <a:rPr lang="en-US" dirty="0" smtClean="0"/>
                        <a:t>Sparse</a:t>
                      </a:r>
                      <a:r>
                        <a:rPr lang="en-US" baseline="0" dirty="0" smtClean="0"/>
                        <a:t> matrices  and associated routines</a:t>
                      </a:r>
                      <a:endParaRPr lang="en-US" dirty="0"/>
                    </a:p>
                  </a:txBody>
                  <a:tcPr/>
                </a:tc>
              </a:tr>
              <a:tr h="370840">
                <a:tc>
                  <a:txBody>
                    <a:bodyPr/>
                    <a:lstStyle/>
                    <a:p>
                      <a:r>
                        <a:rPr lang="en-US" dirty="0" smtClean="0"/>
                        <a:t>Spatial</a:t>
                      </a:r>
                      <a:endParaRPr lang="en-US" dirty="0"/>
                    </a:p>
                  </a:txBody>
                  <a:tcPr/>
                </a:tc>
                <a:tc>
                  <a:txBody>
                    <a:bodyPr/>
                    <a:lstStyle/>
                    <a:p>
                      <a:r>
                        <a:rPr lang="en-US" dirty="0" smtClean="0"/>
                        <a:t>Spatial</a:t>
                      </a:r>
                      <a:r>
                        <a:rPr lang="en-US" baseline="0" dirty="0" smtClean="0"/>
                        <a:t> data structures and algorithms</a:t>
                      </a:r>
                      <a:endParaRPr lang="en-US" dirty="0"/>
                    </a:p>
                  </a:txBody>
                  <a:tcPr/>
                </a:tc>
              </a:tr>
            </a:tbl>
          </a:graphicData>
        </a:graphic>
      </p:graphicFrame>
    </p:spTree>
    <p:extLst>
      <p:ext uri="{BB962C8B-B14F-4D97-AF65-F5344CB8AC3E}">
        <p14:creationId xmlns:p14="http://schemas.microsoft.com/office/powerpoint/2010/main" val="4034381922"/>
      </p:ext>
    </p:extLst>
  </p:cSld>
  <p:clrMapOvr>
    <a:masterClrMapping/>
  </p:clrMapOvr>
</p:sld>
</file>

<file path=ppt/slides/slide4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 packages of constants:</a:t>
            </a:r>
            <a:endParaRPr lang="en-US" dirty="0"/>
          </a:p>
        </p:txBody>
      </p:sp>
      <p:sp>
        <p:nvSpPr>
          <p:cNvPr id="3" name="Content Placeholder 2"/>
          <p:cNvSpPr>
            <a:spLocks noGrp="1"/>
          </p:cNvSpPr>
          <p:nvPr>
            <p:ph idx="1"/>
          </p:nvPr>
        </p:nvSpPr>
        <p:spPr/>
        <p:txBody>
          <a:bodyPr>
            <a:normAutofit fontScale="85000" lnSpcReduction="20000"/>
          </a:bodyPr>
          <a:lstStyle/>
          <a:p>
            <a:r>
              <a:rPr lang="en-US" dirty="0"/>
              <a:t>Metric</a:t>
            </a:r>
          </a:p>
          <a:p>
            <a:r>
              <a:rPr lang="en-US" dirty="0"/>
              <a:t>Binary</a:t>
            </a:r>
          </a:p>
          <a:p>
            <a:r>
              <a:rPr lang="en-US" dirty="0"/>
              <a:t>Mass</a:t>
            </a:r>
          </a:p>
          <a:p>
            <a:r>
              <a:rPr lang="en-US" dirty="0"/>
              <a:t>Angle</a:t>
            </a:r>
          </a:p>
          <a:p>
            <a:r>
              <a:rPr lang="en-US" dirty="0"/>
              <a:t>Time</a:t>
            </a:r>
          </a:p>
          <a:p>
            <a:r>
              <a:rPr lang="en-US" dirty="0"/>
              <a:t>Length</a:t>
            </a:r>
          </a:p>
          <a:p>
            <a:r>
              <a:rPr lang="en-US" dirty="0"/>
              <a:t>Pressure</a:t>
            </a:r>
          </a:p>
          <a:p>
            <a:r>
              <a:rPr lang="en-US" dirty="0"/>
              <a:t>Volume</a:t>
            </a:r>
          </a:p>
          <a:p>
            <a:r>
              <a:rPr lang="en-US" dirty="0"/>
              <a:t>Speed</a:t>
            </a:r>
          </a:p>
          <a:p>
            <a:r>
              <a:rPr lang="en-US" dirty="0"/>
              <a:t>Temperature</a:t>
            </a:r>
          </a:p>
          <a:p>
            <a:r>
              <a:rPr lang="en-US" dirty="0"/>
              <a:t>Energy</a:t>
            </a:r>
          </a:p>
          <a:p>
            <a:r>
              <a:rPr lang="en-US" dirty="0"/>
              <a:t>Power</a:t>
            </a:r>
          </a:p>
          <a:p>
            <a:r>
              <a:rPr lang="en-US" dirty="0"/>
              <a:t>Force</a:t>
            </a:r>
          </a:p>
          <a:p>
            <a:endParaRPr lang="en-US" dirty="0"/>
          </a:p>
        </p:txBody>
      </p:sp>
    </p:spTree>
    <p:extLst>
      <p:ext uri="{BB962C8B-B14F-4D97-AF65-F5344CB8AC3E}">
        <p14:creationId xmlns:p14="http://schemas.microsoft.com/office/powerpoint/2010/main" val="2121317626"/>
      </p:ext>
    </p:extLst>
  </p:cSld>
  <p:clrMapOvr>
    <a:masterClrMapping/>
  </p:clrMapOvr>
</p:sld>
</file>

<file path=ppt/slides/slide4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constants </a:t>
            </a:r>
            <a:r>
              <a:rPr lang="en-US" dirty="0" err="1" smtClean="0"/>
              <a:t>subpackage</a:t>
            </a:r>
            <a:r>
              <a:rPr lang="en-US" dirty="0" smtClean="0"/>
              <a:t>	</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921474472"/>
              </p:ext>
            </p:extLst>
          </p:nvPr>
        </p:nvGraphicFramePr>
        <p:xfrm>
          <a:off x="457200" y="1935163"/>
          <a:ext cx="8229600" cy="4079240"/>
        </p:xfrm>
        <a:graphic>
          <a:graphicData uri="http://schemas.openxmlformats.org/drawingml/2006/table">
            <a:tbl>
              <a:tblPr firstRow="1" bandRow="1">
                <a:tableStyleId>{5C22544A-7EE6-4342-B048-85BDC9FD1C3A}</a:tableStyleId>
              </a:tblPr>
              <a:tblGrid>
                <a:gridCol w="4114800"/>
                <a:gridCol w="4114800"/>
              </a:tblGrid>
              <a:tr h="370840">
                <a:tc>
                  <a:txBody>
                    <a:bodyPr/>
                    <a:lstStyle/>
                    <a:p>
                      <a:r>
                        <a:rPr lang="en-US" dirty="0" smtClean="0"/>
                        <a:t>Constant</a:t>
                      </a:r>
                      <a:endParaRPr lang="en-US" dirty="0"/>
                    </a:p>
                  </a:txBody>
                  <a:tcPr/>
                </a:tc>
                <a:tc>
                  <a:txBody>
                    <a:bodyPr/>
                    <a:lstStyle/>
                    <a:p>
                      <a:r>
                        <a:rPr lang="en-US" dirty="0" smtClean="0"/>
                        <a:t>Description</a:t>
                      </a:r>
                      <a:endParaRPr lang="en-US" dirty="0"/>
                    </a:p>
                  </a:txBody>
                  <a:tcPr/>
                </a:tc>
              </a:tr>
              <a:tr h="370840">
                <a:tc>
                  <a:txBody>
                    <a:bodyPr/>
                    <a:lstStyle/>
                    <a:p>
                      <a:r>
                        <a:rPr lang="en-US" dirty="0" smtClean="0"/>
                        <a:t>C</a:t>
                      </a:r>
                      <a:endParaRPr lang="en-US" dirty="0"/>
                    </a:p>
                  </a:txBody>
                  <a:tcPr/>
                </a:tc>
                <a:tc>
                  <a:txBody>
                    <a:bodyPr/>
                    <a:lstStyle/>
                    <a:p>
                      <a:r>
                        <a:rPr lang="en-US" dirty="0" smtClean="0"/>
                        <a:t>Speed of light in </a:t>
                      </a:r>
                      <a:r>
                        <a:rPr lang="en-US" dirty="0" err="1" smtClean="0"/>
                        <a:t>vaccum</a:t>
                      </a:r>
                      <a:endParaRPr lang="en-US" dirty="0"/>
                    </a:p>
                  </a:txBody>
                  <a:tcPr/>
                </a:tc>
              </a:tr>
              <a:tr h="370840">
                <a:tc>
                  <a:txBody>
                    <a:bodyPr/>
                    <a:lstStyle/>
                    <a:p>
                      <a:r>
                        <a:rPr lang="en-US" dirty="0" smtClean="0"/>
                        <a:t>H</a:t>
                      </a:r>
                      <a:endParaRPr lang="en-US" dirty="0"/>
                    </a:p>
                  </a:txBody>
                  <a:tcPr/>
                </a:tc>
                <a:tc>
                  <a:txBody>
                    <a:bodyPr/>
                    <a:lstStyle/>
                    <a:p>
                      <a:r>
                        <a:rPr lang="en-US" dirty="0" smtClean="0"/>
                        <a:t>Planck constant</a:t>
                      </a:r>
                      <a:endParaRPr lang="en-US" dirty="0"/>
                    </a:p>
                  </a:txBody>
                  <a:tcPr/>
                </a:tc>
              </a:tr>
              <a:tr h="370840">
                <a:tc>
                  <a:txBody>
                    <a:bodyPr/>
                    <a:lstStyle/>
                    <a:p>
                      <a:r>
                        <a:rPr lang="en-US" dirty="0" smtClean="0"/>
                        <a:t>G</a:t>
                      </a:r>
                      <a:endParaRPr lang="en-US" dirty="0"/>
                    </a:p>
                  </a:txBody>
                  <a:tcPr/>
                </a:tc>
                <a:tc>
                  <a:txBody>
                    <a:bodyPr/>
                    <a:lstStyle/>
                    <a:p>
                      <a:r>
                        <a:rPr lang="en-US" dirty="0" smtClean="0"/>
                        <a:t>Newton’s gravitational</a:t>
                      </a:r>
                      <a:r>
                        <a:rPr lang="en-US" baseline="0" dirty="0" smtClean="0"/>
                        <a:t> constant</a:t>
                      </a:r>
                      <a:endParaRPr lang="en-US" dirty="0"/>
                    </a:p>
                  </a:txBody>
                  <a:tcPr/>
                </a:tc>
              </a:tr>
              <a:tr h="370840">
                <a:tc>
                  <a:txBody>
                    <a:bodyPr/>
                    <a:lstStyle/>
                    <a:p>
                      <a:r>
                        <a:rPr lang="en-US" dirty="0" smtClean="0"/>
                        <a:t>E</a:t>
                      </a:r>
                      <a:endParaRPr lang="en-US" dirty="0"/>
                    </a:p>
                  </a:txBody>
                  <a:tcPr/>
                </a:tc>
                <a:tc>
                  <a:txBody>
                    <a:bodyPr/>
                    <a:lstStyle/>
                    <a:p>
                      <a:r>
                        <a:rPr lang="en-US" dirty="0" smtClean="0"/>
                        <a:t>Elementary charge</a:t>
                      </a:r>
                      <a:endParaRPr lang="en-US" dirty="0"/>
                    </a:p>
                  </a:txBody>
                  <a:tcPr/>
                </a:tc>
              </a:tr>
              <a:tr h="370840">
                <a:tc>
                  <a:txBody>
                    <a:bodyPr/>
                    <a:lstStyle/>
                    <a:p>
                      <a:r>
                        <a:rPr lang="en-US" dirty="0" smtClean="0"/>
                        <a:t>R</a:t>
                      </a:r>
                      <a:endParaRPr lang="en-US" dirty="0"/>
                    </a:p>
                  </a:txBody>
                  <a:tcPr/>
                </a:tc>
                <a:tc>
                  <a:txBody>
                    <a:bodyPr/>
                    <a:lstStyle/>
                    <a:p>
                      <a:r>
                        <a:rPr lang="en-US" dirty="0" smtClean="0"/>
                        <a:t>Molar gas constant</a:t>
                      </a:r>
                      <a:endParaRPr lang="en-US" dirty="0"/>
                    </a:p>
                  </a:txBody>
                  <a:tcPr/>
                </a:tc>
              </a:tr>
              <a:tr h="370840">
                <a:tc>
                  <a:txBody>
                    <a:bodyPr/>
                    <a:lstStyle/>
                    <a:p>
                      <a:r>
                        <a:rPr lang="en-US" dirty="0" smtClean="0"/>
                        <a:t>Avogadro</a:t>
                      </a:r>
                      <a:endParaRPr lang="en-US" dirty="0"/>
                    </a:p>
                  </a:txBody>
                  <a:tcPr/>
                </a:tc>
                <a:tc>
                  <a:txBody>
                    <a:bodyPr/>
                    <a:lstStyle/>
                    <a:p>
                      <a:r>
                        <a:rPr lang="en-US" dirty="0" err="1" smtClean="0"/>
                        <a:t>Avogradro</a:t>
                      </a:r>
                      <a:r>
                        <a:rPr lang="en-US" dirty="0" smtClean="0"/>
                        <a:t> constant</a:t>
                      </a:r>
                      <a:endParaRPr lang="en-US" dirty="0"/>
                    </a:p>
                  </a:txBody>
                  <a:tcPr/>
                </a:tc>
              </a:tr>
              <a:tr h="370840">
                <a:tc>
                  <a:txBody>
                    <a:bodyPr/>
                    <a:lstStyle/>
                    <a:p>
                      <a:r>
                        <a:rPr lang="en-US" dirty="0" smtClean="0"/>
                        <a:t>K</a:t>
                      </a:r>
                      <a:endParaRPr lang="en-US" dirty="0"/>
                    </a:p>
                  </a:txBody>
                  <a:tcPr/>
                </a:tc>
                <a:tc>
                  <a:txBody>
                    <a:bodyPr/>
                    <a:lstStyle/>
                    <a:p>
                      <a:r>
                        <a:rPr lang="en-US" dirty="0" smtClean="0"/>
                        <a:t>Boltzmann constant</a:t>
                      </a:r>
                      <a:endParaRPr lang="en-US" dirty="0"/>
                    </a:p>
                  </a:txBody>
                  <a:tcPr/>
                </a:tc>
              </a:tr>
              <a:tr h="370840">
                <a:tc>
                  <a:txBody>
                    <a:bodyPr/>
                    <a:lstStyle/>
                    <a:p>
                      <a:r>
                        <a:rPr lang="en-US" dirty="0" err="1" smtClean="0"/>
                        <a:t>M_e</a:t>
                      </a:r>
                      <a:endParaRPr lang="en-US" dirty="0"/>
                    </a:p>
                  </a:txBody>
                  <a:tcPr/>
                </a:tc>
                <a:tc>
                  <a:txBody>
                    <a:bodyPr/>
                    <a:lstStyle/>
                    <a:p>
                      <a:r>
                        <a:rPr lang="en-US" dirty="0" smtClean="0"/>
                        <a:t>Mass of electron</a:t>
                      </a:r>
                      <a:endParaRPr lang="en-US" dirty="0"/>
                    </a:p>
                  </a:txBody>
                  <a:tcPr/>
                </a:tc>
              </a:tr>
              <a:tr h="370840">
                <a:tc>
                  <a:txBody>
                    <a:bodyPr/>
                    <a:lstStyle/>
                    <a:p>
                      <a:r>
                        <a:rPr lang="en-US" dirty="0" err="1" smtClean="0"/>
                        <a:t>M_p</a:t>
                      </a:r>
                      <a:endParaRPr lang="en-US" dirty="0"/>
                    </a:p>
                  </a:txBody>
                  <a:tcPr/>
                </a:tc>
                <a:tc>
                  <a:txBody>
                    <a:bodyPr/>
                    <a:lstStyle/>
                    <a:p>
                      <a:r>
                        <a:rPr lang="en-US" dirty="0" smtClean="0"/>
                        <a:t>Mass of proton</a:t>
                      </a:r>
                      <a:endParaRPr lang="en-US" dirty="0"/>
                    </a:p>
                  </a:txBody>
                  <a:tcPr/>
                </a:tc>
              </a:tr>
              <a:tr h="370840">
                <a:tc>
                  <a:txBody>
                    <a:bodyPr/>
                    <a:lstStyle/>
                    <a:p>
                      <a:r>
                        <a:rPr lang="en-US" dirty="0" err="1" smtClean="0"/>
                        <a:t>M_n</a:t>
                      </a:r>
                      <a:endParaRPr lang="en-US" dirty="0"/>
                    </a:p>
                  </a:txBody>
                  <a:tcPr/>
                </a:tc>
                <a:tc>
                  <a:txBody>
                    <a:bodyPr/>
                    <a:lstStyle/>
                    <a:p>
                      <a:r>
                        <a:rPr lang="en-US" dirty="0" smtClean="0"/>
                        <a:t>Mass of neutron</a:t>
                      </a:r>
                      <a:endParaRPr lang="en-US" dirty="0"/>
                    </a:p>
                  </a:txBody>
                  <a:tcPr/>
                </a:tc>
              </a:tr>
            </a:tbl>
          </a:graphicData>
        </a:graphic>
      </p:graphicFrame>
    </p:spTree>
    <p:extLst>
      <p:ext uri="{BB962C8B-B14F-4D97-AF65-F5344CB8AC3E}">
        <p14:creationId xmlns:p14="http://schemas.microsoft.com/office/powerpoint/2010/main" val="3944050115"/>
      </p:ext>
    </p:extLst>
  </p:cSld>
  <p:clrMapOvr>
    <a:masterClrMapping/>
  </p:clrMapOvr>
</p:sld>
</file>

<file path=ppt/slides/slide4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363048943"/>
              </p:ext>
            </p:extLst>
          </p:nvPr>
        </p:nvGraphicFramePr>
        <p:xfrm>
          <a:off x="457200" y="1935163"/>
          <a:ext cx="7793673" cy="4079240"/>
        </p:xfrm>
        <a:graphic>
          <a:graphicData uri="http://schemas.openxmlformats.org/drawingml/2006/table">
            <a:tbl>
              <a:tblPr firstRow="1" bandRow="1">
                <a:tableStyleId>{5C22544A-7EE6-4342-B048-85BDC9FD1C3A}</a:tableStyleId>
              </a:tblPr>
              <a:tblGrid>
                <a:gridCol w="1503299"/>
                <a:gridCol w="1642174"/>
                <a:gridCol w="4648200"/>
              </a:tblGrid>
              <a:tr h="370840">
                <a:tc>
                  <a:txBody>
                    <a:bodyPr/>
                    <a:lstStyle/>
                    <a:p>
                      <a:r>
                        <a:rPr lang="en-US" dirty="0" smtClean="0"/>
                        <a:t>Category</a:t>
                      </a:r>
                      <a:r>
                        <a:rPr lang="en-US" baseline="0" dirty="0" smtClean="0"/>
                        <a:t> </a:t>
                      </a:r>
                      <a:endParaRPr lang="en-US" dirty="0"/>
                    </a:p>
                  </a:txBody>
                  <a:tcPr/>
                </a:tc>
                <a:tc>
                  <a:txBody>
                    <a:bodyPr/>
                    <a:lstStyle/>
                    <a:p>
                      <a:r>
                        <a:rPr lang="en-US" dirty="0" smtClean="0"/>
                        <a:t>Units</a:t>
                      </a:r>
                      <a:endParaRPr lang="en-US" dirty="0"/>
                    </a:p>
                  </a:txBody>
                  <a:tcPr/>
                </a:tc>
                <a:tc>
                  <a:txBody>
                    <a:bodyPr/>
                    <a:lstStyle/>
                    <a:p>
                      <a:r>
                        <a:rPr lang="en-US" dirty="0" smtClean="0"/>
                        <a:t>Example</a:t>
                      </a:r>
                      <a:endParaRPr lang="en-US" dirty="0"/>
                    </a:p>
                  </a:txBody>
                  <a:tcPr/>
                </a:tc>
              </a:tr>
              <a:tr h="370840">
                <a:tc>
                  <a:txBody>
                    <a:bodyPr/>
                    <a:lstStyle/>
                    <a:p>
                      <a:r>
                        <a:rPr lang="en-US" dirty="0" smtClean="0"/>
                        <a:t>Metric</a:t>
                      </a:r>
                      <a:endParaRPr lang="en-US" dirty="0"/>
                    </a:p>
                  </a:txBody>
                  <a:tcPr/>
                </a:tc>
                <a:tc>
                  <a:txBody>
                    <a:bodyPr/>
                    <a:lstStyle/>
                    <a:p>
                      <a:r>
                        <a:rPr lang="en-US" dirty="0" smtClean="0"/>
                        <a:t>Meter</a:t>
                      </a:r>
                      <a:endParaRPr lang="en-US" dirty="0"/>
                    </a:p>
                  </a:txBody>
                  <a:tcPr/>
                </a:tc>
                <a:tc>
                  <a:txBody>
                    <a:bodyPr/>
                    <a:lstStyle/>
                    <a:p>
                      <a:r>
                        <a:rPr lang="en-US" dirty="0" err="1" smtClean="0"/>
                        <a:t>Mega,giga,milli,centi,kilo,micro,nano,deci</a:t>
                      </a:r>
                      <a:r>
                        <a:rPr lang="en-US" dirty="0" smtClean="0"/>
                        <a:t>…</a:t>
                      </a:r>
                      <a:endParaRPr lang="en-US" dirty="0"/>
                    </a:p>
                  </a:txBody>
                  <a:tcPr/>
                </a:tc>
              </a:tr>
              <a:tr h="370840">
                <a:tc>
                  <a:txBody>
                    <a:bodyPr/>
                    <a:lstStyle/>
                    <a:p>
                      <a:r>
                        <a:rPr lang="en-US" dirty="0" smtClean="0"/>
                        <a:t>Binary</a:t>
                      </a:r>
                      <a:endParaRPr lang="en-US" dirty="0"/>
                    </a:p>
                  </a:txBody>
                  <a:tcPr/>
                </a:tc>
                <a:tc>
                  <a:txBody>
                    <a:bodyPr/>
                    <a:lstStyle/>
                    <a:p>
                      <a:r>
                        <a:rPr lang="en-US" dirty="0" smtClean="0"/>
                        <a:t>Bytes</a:t>
                      </a:r>
                      <a:endParaRPr lang="en-US" dirty="0"/>
                    </a:p>
                  </a:txBody>
                  <a:tcPr/>
                </a:tc>
                <a:tc>
                  <a:txBody>
                    <a:bodyPr/>
                    <a:lstStyle/>
                    <a:p>
                      <a:r>
                        <a:rPr kumimoji="0" lang="en-US" b="0" i="0" kern="1200" dirty="0" err="1" smtClean="0">
                          <a:solidFill>
                            <a:schemeClr val="dk1"/>
                          </a:solidFill>
                          <a:effectLst/>
                          <a:latin typeface="+mn-lt"/>
                          <a:ea typeface="+mn-ea"/>
                          <a:cs typeface="+mn-cs"/>
                        </a:rPr>
                        <a:t>Kibi</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mebi</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tebi</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gibi</a:t>
                      </a:r>
                      <a:endParaRPr lang="en-US" dirty="0"/>
                    </a:p>
                  </a:txBody>
                  <a:tcPr/>
                </a:tc>
              </a:tr>
              <a:tr h="370840">
                <a:tc>
                  <a:txBody>
                    <a:bodyPr/>
                    <a:lstStyle/>
                    <a:p>
                      <a:r>
                        <a:rPr lang="en-US" dirty="0" smtClean="0"/>
                        <a:t>Mass</a:t>
                      </a:r>
                      <a:endParaRPr lang="en-US" dirty="0"/>
                    </a:p>
                  </a:txBody>
                  <a:tcPr/>
                </a:tc>
                <a:tc>
                  <a:txBody>
                    <a:bodyPr/>
                    <a:lstStyle/>
                    <a:p>
                      <a:r>
                        <a:rPr lang="en-US" dirty="0" smtClean="0"/>
                        <a:t>Kg</a:t>
                      </a:r>
                      <a:endParaRPr lang="en-US" dirty="0"/>
                    </a:p>
                  </a:txBody>
                  <a:tcPr/>
                </a:tc>
                <a:tc>
                  <a:txBody>
                    <a:bodyPr/>
                    <a:lstStyle/>
                    <a:p>
                      <a:r>
                        <a:rPr lang="en-US" dirty="0" err="1" smtClean="0"/>
                        <a:t>Gram,grain,carrot,pound</a:t>
                      </a:r>
                      <a:r>
                        <a:rPr lang="en-US" dirty="0" smtClean="0"/>
                        <a:t>…</a:t>
                      </a:r>
                      <a:endParaRPr lang="en-US" dirty="0"/>
                    </a:p>
                  </a:txBody>
                  <a:tcPr/>
                </a:tc>
              </a:tr>
              <a:tr h="370840">
                <a:tc>
                  <a:txBody>
                    <a:bodyPr/>
                    <a:lstStyle/>
                    <a:p>
                      <a:r>
                        <a:rPr lang="en-US" dirty="0" smtClean="0"/>
                        <a:t>Time</a:t>
                      </a:r>
                      <a:endParaRPr lang="en-US" dirty="0"/>
                    </a:p>
                  </a:txBody>
                  <a:tcPr/>
                </a:tc>
                <a:tc>
                  <a:txBody>
                    <a:bodyPr/>
                    <a:lstStyle/>
                    <a:p>
                      <a:r>
                        <a:rPr lang="en-US" dirty="0" smtClean="0"/>
                        <a:t>Seconds</a:t>
                      </a:r>
                      <a:endParaRPr lang="en-US" dirty="0"/>
                    </a:p>
                  </a:txBody>
                  <a:tcPr/>
                </a:tc>
                <a:tc>
                  <a:txBody>
                    <a:bodyPr/>
                    <a:lstStyle/>
                    <a:p>
                      <a:r>
                        <a:rPr lang="en-US" dirty="0" err="1" smtClean="0"/>
                        <a:t>Minute,hour,day,week,year</a:t>
                      </a:r>
                      <a:endParaRPr lang="en-US" dirty="0"/>
                    </a:p>
                  </a:txBody>
                  <a:tcPr/>
                </a:tc>
              </a:tr>
              <a:tr h="370840">
                <a:tc>
                  <a:txBody>
                    <a:bodyPr/>
                    <a:lstStyle/>
                    <a:p>
                      <a:r>
                        <a:rPr lang="en-US" dirty="0" smtClean="0"/>
                        <a:t>Length</a:t>
                      </a:r>
                      <a:endParaRPr lang="en-US" dirty="0"/>
                    </a:p>
                  </a:txBody>
                  <a:tcPr/>
                </a:tc>
                <a:tc>
                  <a:txBody>
                    <a:bodyPr/>
                    <a:lstStyle/>
                    <a:p>
                      <a:r>
                        <a:rPr lang="en-US" dirty="0" smtClean="0"/>
                        <a:t>Meters</a:t>
                      </a:r>
                      <a:endParaRPr lang="en-US" dirty="0"/>
                    </a:p>
                  </a:txBody>
                  <a:tcPr/>
                </a:tc>
                <a:tc>
                  <a:txBody>
                    <a:bodyPr/>
                    <a:lstStyle/>
                    <a:p>
                      <a:r>
                        <a:rPr lang="en-US" dirty="0" err="1" smtClean="0"/>
                        <a:t>Foot,inch,mile,light_year</a:t>
                      </a:r>
                      <a:r>
                        <a:rPr lang="en-US" dirty="0" smtClean="0"/>
                        <a:t>…</a:t>
                      </a:r>
                      <a:endParaRPr lang="en-US" dirty="0"/>
                    </a:p>
                  </a:txBody>
                  <a:tcPr/>
                </a:tc>
              </a:tr>
              <a:tr h="370840">
                <a:tc>
                  <a:txBody>
                    <a:bodyPr/>
                    <a:lstStyle/>
                    <a:p>
                      <a:r>
                        <a:rPr lang="en-US" dirty="0" smtClean="0"/>
                        <a:t>Area</a:t>
                      </a:r>
                      <a:endParaRPr lang="en-US" dirty="0"/>
                    </a:p>
                  </a:txBody>
                  <a:tcPr/>
                </a:tc>
                <a:tc>
                  <a:txBody>
                    <a:bodyPr/>
                    <a:lstStyle/>
                    <a:p>
                      <a:r>
                        <a:rPr lang="en-US" dirty="0" smtClean="0"/>
                        <a:t>Square</a:t>
                      </a:r>
                      <a:r>
                        <a:rPr lang="en-US" baseline="0" dirty="0" smtClean="0"/>
                        <a:t> meters</a:t>
                      </a:r>
                      <a:endParaRPr lang="en-US" dirty="0"/>
                    </a:p>
                  </a:txBody>
                  <a:tcPr/>
                </a:tc>
                <a:tc>
                  <a:txBody>
                    <a:bodyPr/>
                    <a:lstStyle/>
                    <a:p>
                      <a:r>
                        <a:rPr kumimoji="0" lang="en-US" b="0" i="0" kern="1200" dirty="0" smtClean="0">
                          <a:solidFill>
                            <a:schemeClr val="dk1"/>
                          </a:solidFill>
                          <a:effectLst/>
                          <a:latin typeface="+mn-lt"/>
                          <a:ea typeface="+mn-ea"/>
                          <a:cs typeface="+mn-cs"/>
                        </a:rPr>
                        <a:t>Hectare, acre</a:t>
                      </a:r>
                      <a:endParaRPr lang="en-US" dirty="0"/>
                    </a:p>
                  </a:txBody>
                  <a:tcPr/>
                </a:tc>
              </a:tr>
              <a:tr h="370840">
                <a:tc>
                  <a:txBody>
                    <a:bodyPr/>
                    <a:lstStyle/>
                    <a:p>
                      <a:r>
                        <a:rPr lang="en-US" dirty="0" smtClean="0"/>
                        <a:t>Volume</a:t>
                      </a:r>
                      <a:endParaRPr lang="en-US" dirty="0"/>
                    </a:p>
                  </a:txBody>
                  <a:tcPr/>
                </a:tc>
                <a:tc>
                  <a:txBody>
                    <a:bodyPr/>
                    <a:lstStyle/>
                    <a:p>
                      <a:r>
                        <a:rPr lang="en-US" dirty="0" smtClean="0"/>
                        <a:t>Cubic meters</a:t>
                      </a:r>
                      <a:endParaRPr lang="en-US" dirty="0"/>
                    </a:p>
                  </a:txBody>
                  <a:tcPr/>
                </a:tc>
                <a:tc>
                  <a:txBody>
                    <a:bodyPr/>
                    <a:lstStyle/>
                    <a:p>
                      <a:r>
                        <a:rPr kumimoji="0" lang="en-US" b="0" i="0" kern="1200" dirty="0" smtClean="0">
                          <a:solidFill>
                            <a:schemeClr val="dk1"/>
                          </a:solidFill>
                          <a:effectLst/>
                          <a:latin typeface="+mn-lt"/>
                          <a:ea typeface="+mn-ea"/>
                          <a:cs typeface="+mn-cs"/>
                        </a:rPr>
                        <a:t>Liter, barrel..</a:t>
                      </a:r>
                      <a:endParaRPr lang="en-US" dirty="0"/>
                    </a:p>
                  </a:txBody>
                  <a:tcPr/>
                </a:tc>
              </a:tr>
              <a:tr h="370840">
                <a:tc>
                  <a:txBody>
                    <a:bodyPr/>
                    <a:lstStyle/>
                    <a:p>
                      <a:r>
                        <a:rPr lang="en-US" dirty="0" smtClean="0"/>
                        <a:t>Speed</a:t>
                      </a:r>
                      <a:endParaRPr lang="en-US" dirty="0"/>
                    </a:p>
                  </a:txBody>
                  <a:tcPr/>
                </a:tc>
                <a:tc>
                  <a:txBody>
                    <a:bodyPr/>
                    <a:lstStyle/>
                    <a:p>
                      <a:r>
                        <a:rPr lang="en-US" dirty="0" smtClean="0"/>
                        <a:t>Meter</a:t>
                      </a:r>
                      <a:r>
                        <a:rPr lang="en-US" baseline="0" dirty="0" smtClean="0"/>
                        <a:t>/second</a:t>
                      </a:r>
                      <a:endParaRPr lang="en-US" dirty="0"/>
                    </a:p>
                  </a:txBody>
                  <a:tcPr/>
                </a:tc>
                <a:tc>
                  <a:txBody>
                    <a:bodyPr/>
                    <a:lstStyle/>
                    <a:p>
                      <a:r>
                        <a:rPr kumimoji="0" lang="en-US" b="0" i="0" kern="1200" dirty="0" err="1" smtClean="0">
                          <a:solidFill>
                            <a:schemeClr val="dk1"/>
                          </a:solidFill>
                          <a:effectLst/>
                          <a:latin typeface="+mn-lt"/>
                          <a:ea typeface="+mn-ea"/>
                          <a:cs typeface="+mn-cs"/>
                        </a:rPr>
                        <a:t>Kmh</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speed_of_sound</a:t>
                      </a:r>
                      <a:r>
                        <a:rPr kumimoji="0" lang="en-US" b="0" i="0" kern="1200" dirty="0" smtClean="0">
                          <a:solidFill>
                            <a:schemeClr val="dk1"/>
                          </a:solidFill>
                          <a:effectLst/>
                          <a:latin typeface="+mn-lt"/>
                          <a:ea typeface="+mn-ea"/>
                          <a:cs typeface="+mn-cs"/>
                        </a:rPr>
                        <a:t>…</a:t>
                      </a:r>
                      <a:endParaRPr lang="en-US" dirty="0"/>
                    </a:p>
                  </a:txBody>
                  <a:tcPr/>
                </a:tc>
              </a:tr>
              <a:tr h="370840">
                <a:tc>
                  <a:txBody>
                    <a:bodyPr/>
                    <a:lstStyle/>
                    <a:p>
                      <a:r>
                        <a:rPr lang="en-US" dirty="0" smtClean="0"/>
                        <a:t>Temperature</a:t>
                      </a:r>
                      <a:endParaRPr lang="en-US" dirty="0"/>
                    </a:p>
                  </a:txBody>
                  <a:tcPr/>
                </a:tc>
                <a:tc>
                  <a:txBody>
                    <a:bodyPr/>
                    <a:lstStyle/>
                    <a:p>
                      <a:r>
                        <a:rPr lang="en-US" dirty="0" smtClean="0"/>
                        <a:t>Kelvin</a:t>
                      </a:r>
                      <a:endParaRPr lang="en-US" dirty="0"/>
                    </a:p>
                  </a:txBody>
                  <a:tcPr/>
                </a:tc>
                <a:tc>
                  <a:txBody>
                    <a:bodyPr/>
                    <a:lstStyle/>
                    <a:p>
                      <a:r>
                        <a:rPr kumimoji="0" lang="en-US" b="0" i="0" kern="1200" dirty="0" err="1" smtClean="0">
                          <a:solidFill>
                            <a:schemeClr val="dk1"/>
                          </a:solidFill>
                          <a:effectLst/>
                          <a:latin typeface="+mn-lt"/>
                          <a:ea typeface="+mn-ea"/>
                          <a:cs typeface="+mn-cs"/>
                        </a:rPr>
                        <a:t>zero_Celsius</a:t>
                      </a:r>
                      <a:r>
                        <a:rPr kumimoji="0" lang="en-US" b="0" i="0" kern="1200" dirty="0" smtClean="0">
                          <a:solidFill>
                            <a:schemeClr val="dk1"/>
                          </a:solidFill>
                          <a:effectLst/>
                          <a:latin typeface="+mn-lt"/>
                          <a:ea typeface="+mn-ea"/>
                          <a:cs typeface="+mn-cs"/>
                        </a:rPr>
                        <a:t>, </a:t>
                      </a:r>
                      <a:r>
                        <a:rPr kumimoji="0" lang="en-US" b="0" i="0" kern="1200" dirty="0" err="1" smtClean="0">
                          <a:solidFill>
                            <a:schemeClr val="dk1"/>
                          </a:solidFill>
                          <a:effectLst/>
                          <a:latin typeface="+mn-lt"/>
                          <a:ea typeface="+mn-ea"/>
                          <a:cs typeface="+mn-cs"/>
                        </a:rPr>
                        <a:t>degree_Fahrenheit</a:t>
                      </a:r>
                      <a:endParaRPr lang="en-US" dirty="0"/>
                    </a:p>
                  </a:txBody>
                  <a:tcPr/>
                </a:tc>
              </a:tr>
              <a:tr h="370840">
                <a:tc>
                  <a:txBody>
                    <a:bodyPr/>
                    <a:lstStyle/>
                    <a:p>
                      <a:r>
                        <a:rPr lang="en-US" dirty="0" smtClean="0"/>
                        <a:t>Power</a:t>
                      </a:r>
                      <a:endParaRPr lang="en-US" dirty="0"/>
                    </a:p>
                  </a:txBody>
                  <a:tcPr/>
                </a:tc>
                <a:tc>
                  <a:txBody>
                    <a:bodyPr/>
                    <a:lstStyle/>
                    <a:p>
                      <a:r>
                        <a:rPr lang="en-US" dirty="0" smtClean="0"/>
                        <a:t>Watts</a:t>
                      </a:r>
                      <a:endParaRPr lang="en-US" dirty="0"/>
                    </a:p>
                  </a:txBody>
                  <a:tcPr/>
                </a:tc>
                <a:tc>
                  <a:txBody>
                    <a:bodyPr/>
                    <a:lstStyle/>
                    <a:p>
                      <a:r>
                        <a:rPr kumimoji="0" lang="en-US" b="0" i="0" kern="1200" dirty="0" err="1" smtClean="0">
                          <a:solidFill>
                            <a:schemeClr val="dk1"/>
                          </a:solidFill>
                          <a:effectLst/>
                          <a:latin typeface="+mn-lt"/>
                          <a:ea typeface="+mn-ea"/>
                          <a:cs typeface="+mn-cs"/>
                        </a:rPr>
                        <a:t>hp</a:t>
                      </a:r>
                      <a:endParaRPr lang="en-US" dirty="0"/>
                    </a:p>
                  </a:txBody>
                  <a:tcPr/>
                </a:tc>
              </a:tr>
            </a:tbl>
          </a:graphicData>
        </a:graphic>
      </p:graphicFrame>
    </p:spTree>
    <p:extLst>
      <p:ext uri="{BB962C8B-B14F-4D97-AF65-F5344CB8AC3E}">
        <p14:creationId xmlns:p14="http://schemas.microsoft.com/office/powerpoint/2010/main" val="1621073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04800"/>
            <a:ext cx="8229600" cy="1143000"/>
          </a:xfrm>
        </p:spPr>
        <p:txBody>
          <a:bodyPr/>
          <a:lstStyle/>
          <a:p>
            <a:r>
              <a:rPr lang="en-US" dirty="0" smtClean="0"/>
              <a:t>Example:</a:t>
            </a:r>
            <a:endParaRPr lang="en-US" dirty="0"/>
          </a:p>
        </p:txBody>
      </p:sp>
      <p:sp>
        <p:nvSpPr>
          <p:cNvPr id="3" name="Content Placeholder 2"/>
          <p:cNvSpPr>
            <a:spLocks noGrp="1"/>
          </p:cNvSpPr>
          <p:nvPr>
            <p:ph idx="1"/>
          </p:nvPr>
        </p:nvSpPr>
        <p:spPr>
          <a:xfrm>
            <a:off x="685800" y="1219200"/>
            <a:ext cx="8229600" cy="4389120"/>
          </a:xfrm>
        </p:spPr>
        <p:txBody>
          <a:bodyPr>
            <a:normAutofit lnSpcReduction="10000"/>
          </a:bodyPr>
          <a:lstStyle/>
          <a:p>
            <a:pPr marL="0" indent="0">
              <a:buNone/>
            </a:pPr>
            <a:r>
              <a:rPr lang="en-US" dirty="0"/>
              <a:t>a=89</a:t>
            </a:r>
          </a:p>
          <a:p>
            <a:pPr marL="0" indent="0">
              <a:buNone/>
            </a:pPr>
            <a:r>
              <a:rPr lang="en-US" dirty="0"/>
              <a:t>b=45</a:t>
            </a:r>
          </a:p>
          <a:p>
            <a:pPr marL="0" indent="0">
              <a:buNone/>
            </a:pPr>
            <a:r>
              <a:rPr lang="en-US" dirty="0"/>
              <a:t>print(</a:t>
            </a:r>
            <a:r>
              <a:rPr lang="en-US" dirty="0" err="1"/>
              <a:t>a+b</a:t>
            </a:r>
            <a:r>
              <a:rPr lang="en-US" dirty="0"/>
              <a:t>)</a:t>
            </a:r>
          </a:p>
          <a:p>
            <a:pPr marL="0" indent="0">
              <a:buNone/>
            </a:pPr>
            <a:r>
              <a:rPr lang="en-US" dirty="0"/>
              <a:t>print(a-b)</a:t>
            </a:r>
          </a:p>
          <a:p>
            <a:pPr marL="0" indent="0">
              <a:buNone/>
            </a:pPr>
            <a:r>
              <a:rPr lang="en-US" dirty="0"/>
              <a:t>print(a*b)</a:t>
            </a:r>
          </a:p>
          <a:p>
            <a:pPr marL="0" indent="0">
              <a:buNone/>
            </a:pPr>
            <a:r>
              <a:rPr lang="en-US" dirty="0"/>
              <a:t>print(a/b)</a:t>
            </a:r>
          </a:p>
          <a:p>
            <a:pPr marL="0" lvl="0" indent="0">
              <a:buNone/>
            </a:pPr>
            <a:r>
              <a:rPr lang="en-US" dirty="0"/>
              <a:t>print(</a:t>
            </a:r>
            <a:r>
              <a:rPr lang="en-US" dirty="0" err="1"/>
              <a:t>a%b</a:t>
            </a:r>
            <a:r>
              <a:rPr lang="en-US" dirty="0" smtClean="0"/>
              <a:t>)</a:t>
            </a:r>
            <a:r>
              <a:rPr lang="en-US" dirty="0" smtClean="0">
                <a:sym typeface="Wingdings" panose="05000000000000000000" pitchFamily="2" charset="2"/>
              </a:rPr>
              <a:t></a:t>
            </a:r>
            <a:r>
              <a:rPr lang="en-IN" dirty="0"/>
              <a:t>it returns dividend </a:t>
            </a:r>
            <a:r>
              <a:rPr lang="en-IN" dirty="0" smtClean="0"/>
              <a:t>value</a:t>
            </a:r>
            <a:endParaRPr lang="en-US" dirty="0"/>
          </a:p>
          <a:p>
            <a:pPr marL="0" indent="0">
              <a:buNone/>
            </a:pPr>
            <a:r>
              <a:rPr lang="en-US" dirty="0"/>
              <a:t>print(a**b)</a:t>
            </a:r>
          </a:p>
          <a:p>
            <a:pPr marL="0" lvl="0" indent="0">
              <a:buNone/>
            </a:pPr>
            <a:r>
              <a:rPr lang="en-US" dirty="0"/>
              <a:t>print(a//b</a:t>
            </a:r>
            <a:r>
              <a:rPr lang="en-US" dirty="0" smtClean="0"/>
              <a:t>)</a:t>
            </a:r>
            <a:r>
              <a:rPr lang="en-US" dirty="0" smtClean="0">
                <a:sym typeface="Wingdings" panose="05000000000000000000" pitchFamily="2" charset="2"/>
              </a:rPr>
              <a:t></a:t>
            </a:r>
            <a:r>
              <a:rPr lang="en-IN" dirty="0"/>
              <a:t>it returns quotient </a:t>
            </a:r>
            <a:r>
              <a:rPr lang="en-IN" dirty="0" smtClean="0"/>
              <a:t>value</a:t>
            </a:r>
          </a:p>
          <a:p>
            <a:pPr marL="0" lvl="0" indent="0">
              <a:buNone/>
            </a:pPr>
            <a:r>
              <a:rPr lang="en-IN" dirty="0" smtClean="0"/>
              <a:t>a=</a:t>
            </a:r>
            <a:r>
              <a:rPr lang="en-IN" dirty="0" err="1" smtClean="0"/>
              <a:t>int</a:t>
            </a:r>
            <a:r>
              <a:rPr lang="en-IN" dirty="0" smtClean="0"/>
              <a:t>(input(“Enter a:”))</a:t>
            </a:r>
            <a:endParaRPr lang="en-IN" dirty="0"/>
          </a:p>
          <a:p>
            <a:pPr marL="0" indent="0">
              <a:buNone/>
            </a:pPr>
            <a:endParaRPr lang="en-US" dirty="0"/>
          </a:p>
          <a:p>
            <a:pPr marL="0" indent="0">
              <a:buNone/>
            </a:pPr>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600" y="1204833"/>
            <a:ext cx="54102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276600" y="685800"/>
            <a:ext cx="1449436" cy="523220"/>
          </a:xfrm>
          <a:prstGeom prst="rect">
            <a:avLst/>
          </a:prstGeom>
          <a:noFill/>
        </p:spPr>
        <p:txBody>
          <a:bodyPr wrap="none" rtlCol="0">
            <a:spAutoFit/>
          </a:bodyPr>
          <a:lstStyle/>
          <a:p>
            <a:r>
              <a:rPr lang="en-US" sz="2800" b="1" dirty="0" smtClean="0"/>
              <a:t>output:</a:t>
            </a:r>
            <a:endParaRPr lang="en-US" sz="2800" b="1" dirty="0"/>
          </a:p>
        </p:txBody>
      </p:sp>
    </p:spTree>
  </p:cSld>
  <p:clrMapOvr>
    <a:masterClrMapping/>
  </p:clrMapOvr>
</p:sld>
</file>

<file path=ppt/slides/slide4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Example:</a:t>
            </a:r>
          </a:p>
          <a:p>
            <a:pPr marL="0" indent="0">
              <a:buNone/>
            </a:pPr>
            <a:r>
              <a:rPr lang="en-US" dirty="0" smtClean="0"/>
              <a:t>from </a:t>
            </a:r>
            <a:r>
              <a:rPr lang="en-US" dirty="0" err="1" smtClean="0"/>
              <a:t>scipy.constants</a:t>
            </a:r>
            <a:r>
              <a:rPr lang="en-US" dirty="0" smtClean="0"/>
              <a:t> import </a:t>
            </a:r>
            <a:r>
              <a:rPr lang="en-US" dirty="0" err="1" smtClean="0"/>
              <a:t>pi,golden_ratio</a:t>
            </a:r>
            <a:endParaRPr lang="en-US" dirty="0" smtClean="0"/>
          </a:p>
          <a:p>
            <a:pPr marL="0" indent="0">
              <a:buNone/>
            </a:pPr>
            <a:r>
              <a:rPr lang="en-US" dirty="0" smtClean="0"/>
              <a:t>print(</a:t>
            </a:r>
            <a:r>
              <a:rPr lang="en-US" dirty="0" err="1" smtClean="0"/>
              <a:t>constants.pi</a:t>
            </a:r>
            <a:r>
              <a:rPr lang="en-US" dirty="0" smtClean="0"/>
              <a:t>)</a:t>
            </a:r>
          </a:p>
          <a:p>
            <a:pPr marL="0" indent="0">
              <a:buNone/>
            </a:pPr>
            <a:r>
              <a:rPr lang="en-US" dirty="0" smtClean="0"/>
              <a:t>print(</a:t>
            </a:r>
            <a:r>
              <a:rPr lang="en-US" dirty="0" err="1" smtClean="0"/>
              <a:t>constants.golden_ratio</a:t>
            </a:r>
            <a:r>
              <a:rPr lang="en-US" dirty="0" smtClean="0"/>
              <a:t>)</a:t>
            </a:r>
            <a:endParaRPr lang="en-US" dirty="0"/>
          </a:p>
        </p:txBody>
      </p:sp>
    </p:spTree>
    <p:extLst>
      <p:ext uri="{BB962C8B-B14F-4D97-AF65-F5344CB8AC3E}">
        <p14:creationId xmlns:p14="http://schemas.microsoft.com/office/powerpoint/2010/main" val="3218883625"/>
      </p:ext>
    </p:extLst>
  </p:cSld>
  <p:clrMapOvr>
    <a:masterClrMapping/>
  </p:clrMapOvr>
</p:sld>
</file>

<file path=ppt/slides/slide4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Matplotlib</a:t>
            </a:r>
            <a:r>
              <a:rPr lang="en-US" dirty="0" smtClean="0"/>
              <a:t>:</a:t>
            </a:r>
            <a:endParaRPr lang="en-US" dirty="0"/>
          </a:p>
        </p:txBody>
      </p:sp>
      <p:sp>
        <p:nvSpPr>
          <p:cNvPr id="3" name="Content Placeholder 2"/>
          <p:cNvSpPr>
            <a:spLocks noGrp="1"/>
          </p:cNvSpPr>
          <p:nvPr>
            <p:ph idx="1"/>
          </p:nvPr>
        </p:nvSpPr>
        <p:spPr/>
        <p:txBody>
          <a:bodyPr/>
          <a:lstStyle/>
          <a:p>
            <a:r>
              <a:rPr lang="en-US" dirty="0" err="1"/>
              <a:t>Matplotlib</a:t>
            </a:r>
            <a:r>
              <a:rPr lang="en-US" dirty="0"/>
              <a:t> is a low level graph plotting library in </a:t>
            </a:r>
            <a:r>
              <a:rPr lang="en-US" dirty="0" smtClean="0"/>
              <a:t>python </a:t>
            </a:r>
            <a:r>
              <a:rPr lang="en-US" dirty="0"/>
              <a:t>that serves as a visualization utility</a:t>
            </a:r>
            <a:r>
              <a:rPr lang="en-US" dirty="0" smtClean="0"/>
              <a:t>.</a:t>
            </a:r>
          </a:p>
          <a:p>
            <a:pPr marL="0" indent="0">
              <a:buNone/>
            </a:pPr>
            <a:r>
              <a:rPr lang="en-US" dirty="0">
                <a:solidFill>
                  <a:srgbClr val="0070C0"/>
                </a:solidFill>
              </a:rPr>
              <a:t>Installation of </a:t>
            </a:r>
            <a:r>
              <a:rPr lang="en-US" dirty="0" err="1" smtClean="0">
                <a:solidFill>
                  <a:srgbClr val="0070C0"/>
                </a:solidFill>
              </a:rPr>
              <a:t>Matplotlib</a:t>
            </a:r>
            <a:r>
              <a:rPr lang="en-US" dirty="0" smtClean="0">
                <a:solidFill>
                  <a:srgbClr val="0070C0"/>
                </a:solidFill>
              </a:rPr>
              <a:t>:</a:t>
            </a:r>
          </a:p>
          <a:p>
            <a:pPr marL="0" indent="0">
              <a:buNone/>
            </a:pPr>
            <a:r>
              <a:rPr lang="en-US" dirty="0"/>
              <a:t>&gt;pip install </a:t>
            </a:r>
            <a:r>
              <a:rPr lang="en-US" dirty="0" err="1" smtClean="0"/>
              <a:t>matplotlib</a:t>
            </a:r>
            <a:endParaRPr lang="en-US" dirty="0" smtClean="0"/>
          </a:p>
          <a:p>
            <a:pPr marL="0" indent="0">
              <a:buNone/>
            </a:pPr>
            <a:r>
              <a:rPr lang="en-US" dirty="0">
                <a:solidFill>
                  <a:srgbClr val="0070C0"/>
                </a:solidFill>
              </a:rPr>
              <a:t>Checking </a:t>
            </a:r>
            <a:r>
              <a:rPr lang="en-US" dirty="0" err="1">
                <a:solidFill>
                  <a:srgbClr val="0070C0"/>
                </a:solidFill>
              </a:rPr>
              <a:t>Matplotlib</a:t>
            </a:r>
            <a:r>
              <a:rPr lang="en-US" dirty="0">
                <a:solidFill>
                  <a:srgbClr val="0070C0"/>
                </a:solidFill>
              </a:rPr>
              <a:t> </a:t>
            </a:r>
            <a:r>
              <a:rPr lang="en-US" dirty="0" smtClean="0">
                <a:solidFill>
                  <a:srgbClr val="0070C0"/>
                </a:solidFill>
              </a:rPr>
              <a:t>Version:</a:t>
            </a:r>
            <a:endParaRPr lang="en-US" dirty="0">
              <a:solidFill>
                <a:srgbClr val="0070C0"/>
              </a:solidFill>
            </a:endParaRPr>
          </a:p>
          <a:p>
            <a:pPr marL="0" indent="0">
              <a:buNone/>
            </a:pPr>
            <a:r>
              <a:rPr lang="en-US" dirty="0"/>
              <a:t>import </a:t>
            </a:r>
            <a:r>
              <a:rPr lang="en-US" dirty="0" err="1"/>
              <a:t>matplotlib</a:t>
            </a:r>
            <a:r>
              <a:rPr lang="en-US" dirty="0"/>
              <a:t/>
            </a:r>
            <a:br>
              <a:rPr lang="en-US" dirty="0"/>
            </a:br>
            <a:r>
              <a:rPr lang="en-US" dirty="0"/>
              <a:t/>
            </a:r>
            <a:br>
              <a:rPr lang="en-US" dirty="0"/>
            </a:br>
            <a:r>
              <a:rPr lang="en-US" dirty="0"/>
              <a:t>print(</a:t>
            </a:r>
            <a:r>
              <a:rPr lang="en-US" dirty="0" err="1"/>
              <a:t>matplotlib</a:t>
            </a:r>
            <a:r>
              <a:rPr lang="en-US" dirty="0"/>
              <a:t>.__version__)</a:t>
            </a:r>
            <a:endParaRPr lang="en-US" dirty="0">
              <a:solidFill>
                <a:srgbClr val="0070C0"/>
              </a:solidFill>
            </a:endParaRPr>
          </a:p>
          <a:p>
            <a:pPr marL="0" indent="0">
              <a:buNone/>
            </a:pPr>
            <a:endParaRPr lang="en-US" dirty="0"/>
          </a:p>
        </p:txBody>
      </p:sp>
    </p:spTree>
    <p:extLst>
      <p:ext uri="{BB962C8B-B14F-4D97-AF65-F5344CB8AC3E}">
        <p14:creationId xmlns:p14="http://schemas.microsoft.com/office/powerpoint/2010/main" val="2589584062"/>
      </p:ext>
    </p:extLst>
  </p:cSld>
  <p:clrMapOvr>
    <a:masterClrMapping/>
  </p:clrMapOvr>
</p:sld>
</file>

<file path=ppt/slides/slide4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Plot and </a:t>
            </a:r>
            <a:r>
              <a:rPr lang="en-US" dirty="0" err="1" smtClean="0"/>
              <a:t>Pyplot</a:t>
            </a:r>
            <a:r>
              <a:rPr lang="en-US" dirty="0" smtClean="0"/>
              <a:t>:</a:t>
            </a:r>
            <a:endParaRPr lang="en-US" dirty="0"/>
          </a:p>
        </p:txBody>
      </p:sp>
      <p:sp>
        <p:nvSpPr>
          <p:cNvPr id="3" name="Content Placeholder 2"/>
          <p:cNvSpPr>
            <a:spLocks noGrp="1"/>
          </p:cNvSpPr>
          <p:nvPr>
            <p:ph idx="1"/>
          </p:nvPr>
        </p:nvSpPr>
        <p:spPr/>
        <p:txBody>
          <a:bodyPr>
            <a:normAutofit/>
          </a:bodyPr>
          <a:lstStyle/>
          <a:p>
            <a:r>
              <a:rPr lang="en-US" dirty="0"/>
              <a:t>The plot() function is used to draw points (markers) in a diagram.</a:t>
            </a:r>
          </a:p>
          <a:p>
            <a:r>
              <a:rPr lang="en-US" dirty="0"/>
              <a:t>By default, the plot() function draws a line from point to point.</a:t>
            </a:r>
          </a:p>
          <a:p>
            <a:pPr marL="0" indent="0">
              <a:buNone/>
            </a:pPr>
            <a:endParaRPr lang="en-US" dirty="0"/>
          </a:p>
          <a:p>
            <a:pPr marL="0" indent="0">
              <a:buNone/>
            </a:pPr>
            <a:r>
              <a:rPr lang="en-US" sz="3600" dirty="0" err="1">
                <a:solidFill>
                  <a:srgbClr val="0070C0"/>
                </a:solidFill>
              </a:rPr>
              <a:t>Pyplot</a:t>
            </a:r>
            <a:r>
              <a:rPr lang="en-US" sz="3600" dirty="0">
                <a:solidFill>
                  <a:srgbClr val="0070C0"/>
                </a:solidFill>
              </a:rPr>
              <a:t>:</a:t>
            </a:r>
          </a:p>
          <a:p>
            <a:pPr marL="0" indent="0">
              <a:buNone/>
            </a:pPr>
            <a:r>
              <a:rPr lang="en-US" dirty="0"/>
              <a:t>Most of the </a:t>
            </a:r>
            <a:r>
              <a:rPr lang="en-US" dirty="0" err="1"/>
              <a:t>Matplotlib</a:t>
            </a:r>
            <a:r>
              <a:rPr lang="en-US" dirty="0"/>
              <a:t> utilities lies under the </a:t>
            </a:r>
            <a:r>
              <a:rPr lang="en-US" dirty="0" err="1"/>
              <a:t>pyplot</a:t>
            </a:r>
            <a:r>
              <a:rPr lang="en-US" dirty="0"/>
              <a:t> submodule.</a:t>
            </a:r>
          </a:p>
          <a:p>
            <a:pPr marL="0" indent="0">
              <a:buNone/>
            </a:pPr>
            <a:endParaRPr lang="en-US" dirty="0"/>
          </a:p>
        </p:txBody>
      </p:sp>
    </p:spTree>
    <p:extLst>
      <p:ext uri="{BB962C8B-B14F-4D97-AF65-F5344CB8AC3E}">
        <p14:creationId xmlns:p14="http://schemas.microsoft.com/office/powerpoint/2010/main" val="677539090"/>
      </p:ext>
    </p:extLst>
  </p:cSld>
  <p:clrMapOvr>
    <a:masterClrMapping/>
  </p:clrMapOvr>
</p:sld>
</file>

<file path=ppt/slides/slide4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Title and Label:</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67338"/>
                </a:solidFill>
              </a:rPr>
              <a:t>from</a:t>
            </a:r>
            <a:r>
              <a:rPr lang="en-US" dirty="0" smtClean="0"/>
              <a:t> </a:t>
            </a:r>
            <a:r>
              <a:rPr lang="en-US" dirty="0" err="1" smtClean="0"/>
              <a:t>matplotlab.pyplot</a:t>
            </a:r>
            <a:r>
              <a:rPr lang="en-US" dirty="0" smtClean="0"/>
              <a:t> </a:t>
            </a:r>
            <a:r>
              <a:rPr lang="en-US" dirty="0" smtClean="0">
                <a:solidFill>
                  <a:srgbClr val="7030A0"/>
                </a:solidFill>
              </a:rPr>
              <a:t>import</a:t>
            </a:r>
            <a:r>
              <a:rPr lang="en-US" dirty="0" smtClean="0"/>
              <a:t> *</a:t>
            </a:r>
          </a:p>
          <a:p>
            <a:pPr marL="0" indent="0">
              <a:buNone/>
            </a:pPr>
            <a:r>
              <a:rPr lang="en-US" dirty="0" smtClean="0">
                <a:solidFill>
                  <a:srgbClr val="7030A0"/>
                </a:solidFill>
              </a:rPr>
              <a:t>title </a:t>
            </a:r>
            <a:r>
              <a:rPr lang="en-US" dirty="0" smtClean="0">
                <a:solidFill>
                  <a:srgbClr val="00B050"/>
                </a:solidFill>
              </a:rPr>
              <a:t>(“</a:t>
            </a:r>
            <a:r>
              <a:rPr lang="en-US" dirty="0" err="1" smtClean="0">
                <a:solidFill>
                  <a:srgbClr val="00B050"/>
                </a:solidFill>
              </a:rPr>
              <a:t>name_for</a:t>
            </a:r>
            <a:r>
              <a:rPr lang="en-US" dirty="0" smtClean="0">
                <a:solidFill>
                  <a:srgbClr val="00B050"/>
                </a:solidFill>
              </a:rPr>
              <a:t> title”)</a:t>
            </a:r>
          </a:p>
          <a:p>
            <a:pPr marL="0" indent="0">
              <a:buNone/>
            </a:pPr>
            <a:r>
              <a:rPr lang="en-US" dirty="0" err="1" smtClean="0">
                <a:solidFill>
                  <a:srgbClr val="7030A0"/>
                </a:solidFill>
              </a:rPr>
              <a:t>xlabel</a:t>
            </a:r>
            <a:r>
              <a:rPr lang="en-US" dirty="0" smtClean="0">
                <a:solidFill>
                  <a:srgbClr val="7030A0"/>
                </a:solidFill>
              </a:rPr>
              <a:t> </a:t>
            </a:r>
            <a:r>
              <a:rPr lang="en-US" dirty="0" smtClean="0"/>
              <a:t>(</a:t>
            </a:r>
            <a:r>
              <a:rPr lang="en-US" dirty="0" smtClean="0">
                <a:solidFill>
                  <a:srgbClr val="00B050"/>
                </a:solidFill>
              </a:rPr>
              <a:t>“x  axis”</a:t>
            </a:r>
            <a:r>
              <a:rPr lang="en-US" dirty="0" smtClean="0"/>
              <a:t>)</a:t>
            </a:r>
          </a:p>
          <a:p>
            <a:pPr marL="0" indent="0">
              <a:buNone/>
            </a:pPr>
            <a:r>
              <a:rPr lang="en-US" dirty="0" err="1" smtClean="0">
                <a:solidFill>
                  <a:srgbClr val="7030A0"/>
                </a:solidFill>
              </a:rPr>
              <a:t>ylabel</a:t>
            </a:r>
            <a:r>
              <a:rPr lang="en-US" dirty="0" smtClean="0">
                <a:solidFill>
                  <a:srgbClr val="7030A0"/>
                </a:solidFill>
              </a:rPr>
              <a:t> </a:t>
            </a:r>
            <a:r>
              <a:rPr lang="en-US" dirty="0" smtClean="0"/>
              <a:t>(</a:t>
            </a:r>
            <a:r>
              <a:rPr lang="en-US" dirty="0" smtClean="0">
                <a:solidFill>
                  <a:srgbClr val="00B050"/>
                </a:solidFill>
              </a:rPr>
              <a:t>“y axis”</a:t>
            </a:r>
            <a:r>
              <a:rPr lang="en-US" dirty="0" smtClean="0"/>
              <a:t>)</a:t>
            </a:r>
          </a:p>
          <a:p>
            <a:pPr marL="0" indent="0">
              <a:buNone/>
            </a:pPr>
            <a:r>
              <a:rPr lang="en-US" dirty="0" smtClean="0">
                <a:solidFill>
                  <a:srgbClr val="7030A0"/>
                </a:solidFill>
              </a:rPr>
              <a:t>show</a:t>
            </a:r>
            <a:r>
              <a:rPr lang="en-US" dirty="0" smtClean="0"/>
              <a:t>()</a:t>
            </a:r>
          </a:p>
          <a:p>
            <a:pPr marL="0" indent="0">
              <a:buNone/>
            </a:pPr>
            <a:r>
              <a:rPr lang="en-US" dirty="0" smtClean="0">
                <a:solidFill>
                  <a:srgbClr val="7030A0"/>
                </a:solidFill>
              </a:rPr>
              <a:t>close</a:t>
            </a:r>
            <a:r>
              <a:rPr lang="en-US" dirty="0" smtClean="0"/>
              <a:t>()</a:t>
            </a:r>
            <a:endParaRPr lang="en-US" dirty="0"/>
          </a:p>
        </p:txBody>
      </p:sp>
    </p:spTree>
    <p:extLst>
      <p:ext uri="{BB962C8B-B14F-4D97-AF65-F5344CB8AC3E}">
        <p14:creationId xmlns:p14="http://schemas.microsoft.com/office/powerpoint/2010/main" val="1175393197"/>
      </p:ext>
    </p:extLst>
  </p:cSld>
  <p:clrMapOvr>
    <a:masterClrMapping/>
  </p:clrMapOvr>
</p:sld>
</file>

<file path=ppt/slides/slide4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styles: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004236165"/>
              </p:ext>
            </p:extLst>
          </p:nvPr>
        </p:nvGraphicFramePr>
        <p:xfrm>
          <a:off x="457200" y="1935163"/>
          <a:ext cx="5486400" cy="2773680"/>
        </p:xfrm>
        <a:graphic>
          <a:graphicData uri="http://schemas.openxmlformats.org/drawingml/2006/table">
            <a:tbl>
              <a:tblPr firstRow="1" bandRow="1">
                <a:tableStyleId>{5C22544A-7EE6-4342-B048-85BDC9FD1C3A}</a:tableStyleId>
              </a:tblPr>
              <a:tblGrid>
                <a:gridCol w="2743200"/>
                <a:gridCol w="2743200"/>
              </a:tblGrid>
              <a:tr h="370840">
                <a:tc>
                  <a:txBody>
                    <a:bodyPr/>
                    <a:lstStyle/>
                    <a:p>
                      <a:r>
                        <a:rPr lang="en-US" dirty="0" smtClean="0"/>
                        <a:t>Types</a:t>
                      </a:r>
                      <a:r>
                        <a:rPr lang="en-US" baseline="0" dirty="0" smtClean="0"/>
                        <a:t> of line styles</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symbols</a:t>
                      </a:r>
                    </a:p>
                    <a:p>
                      <a:endParaRPr lang="en-US" dirty="0"/>
                    </a:p>
                  </a:txBody>
                  <a:tcPr/>
                </a:tc>
              </a:tr>
              <a:tr h="370840">
                <a:tc>
                  <a:txBody>
                    <a:bodyPr/>
                    <a:lstStyle/>
                    <a:p>
                      <a:pPr algn="l" fontAlgn="t"/>
                      <a:r>
                        <a:rPr lang="en-US" dirty="0">
                          <a:effectLst/>
                        </a:rPr>
                        <a:t>'solid' (default)</a:t>
                      </a:r>
                    </a:p>
                  </a:txBody>
                  <a:tcPr marL="152400" marR="76200" marT="76200" marB="76200"/>
                </a:tc>
                <a:tc>
                  <a:txBody>
                    <a:bodyPr/>
                    <a:lstStyle/>
                    <a:p>
                      <a:pPr algn="l" fontAlgn="t"/>
                      <a:r>
                        <a:rPr lang="en-US" dirty="0">
                          <a:effectLst/>
                        </a:rPr>
                        <a:t>'-'</a:t>
                      </a:r>
                    </a:p>
                  </a:txBody>
                  <a:tcPr marL="76200" marR="76200" marT="76200" marB="76200"/>
                </a:tc>
              </a:tr>
              <a:tr h="370840">
                <a:tc>
                  <a:txBody>
                    <a:bodyPr/>
                    <a:lstStyle/>
                    <a:p>
                      <a:pPr algn="l" fontAlgn="t"/>
                      <a:r>
                        <a:rPr lang="en-US">
                          <a:effectLst/>
                        </a:rPr>
                        <a:t>'dotted'</a:t>
                      </a:r>
                    </a:p>
                  </a:txBody>
                  <a:tcPr marL="152400" marR="76200" marT="76200" marB="76200"/>
                </a:tc>
                <a:tc>
                  <a:txBody>
                    <a:bodyPr/>
                    <a:lstStyle/>
                    <a:p>
                      <a:pPr algn="l" fontAlgn="t"/>
                      <a:r>
                        <a:rPr lang="en-US" dirty="0">
                          <a:effectLst/>
                        </a:rPr>
                        <a:t>':'</a:t>
                      </a:r>
                    </a:p>
                  </a:txBody>
                  <a:tcPr marL="76200" marR="76200" marT="76200" marB="76200"/>
                </a:tc>
              </a:tr>
              <a:tr h="370840">
                <a:tc>
                  <a:txBody>
                    <a:bodyPr/>
                    <a:lstStyle/>
                    <a:p>
                      <a:pPr algn="l" fontAlgn="t"/>
                      <a:r>
                        <a:rPr lang="en-US" dirty="0">
                          <a:effectLst/>
                        </a:rPr>
                        <a:t>'dashed'</a:t>
                      </a:r>
                    </a:p>
                  </a:txBody>
                  <a:tcPr marL="152400" marR="76200" marT="76200" marB="76200"/>
                </a:tc>
                <a:tc>
                  <a:txBody>
                    <a:bodyPr/>
                    <a:lstStyle/>
                    <a:p>
                      <a:pPr algn="l" fontAlgn="t"/>
                      <a:r>
                        <a:rPr lang="en-US" dirty="0">
                          <a:effectLst/>
                        </a:rPr>
                        <a:t>'--'</a:t>
                      </a:r>
                    </a:p>
                  </a:txBody>
                  <a:tcPr marL="76200" marR="76200" marT="76200" marB="76200"/>
                </a:tc>
              </a:tr>
              <a:tr h="370840">
                <a:tc>
                  <a:txBody>
                    <a:bodyPr/>
                    <a:lstStyle/>
                    <a:p>
                      <a:pPr algn="l" fontAlgn="t"/>
                      <a:r>
                        <a:rPr lang="en-US">
                          <a:effectLst/>
                        </a:rPr>
                        <a:t>'dashdot'</a:t>
                      </a:r>
                    </a:p>
                  </a:txBody>
                  <a:tcPr marL="152400" marR="76200" marT="76200" marB="76200"/>
                </a:tc>
                <a:tc>
                  <a:txBody>
                    <a:bodyPr/>
                    <a:lstStyle/>
                    <a:p>
                      <a:pPr algn="l" fontAlgn="t"/>
                      <a:r>
                        <a:rPr lang="en-US" dirty="0">
                          <a:effectLst/>
                        </a:rPr>
                        <a:t>'-.'</a:t>
                      </a:r>
                    </a:p>
                  </a:txBody>
                  <a:tcPr marL="76200" marR="76200" marT="76200" marB="76200"/>
                </a:tc>
              </a:tr>
              <a:tr h="370840">
                <a:tc>
                  <a:txBody>
                    <a:bodyPr/>
                    <a:lstStyle/>
                    <a:p>
                      <a:pPr algn="l" fontAlgn="t"/>
                      <a:r>
                        <a:rPr lang="en-US" dirty="0">
                          <a:effectLst/>
                        </a:rPr>
                        <a:t>'None'</a:t>
                      </a:r>
                    </a:p>
                  </a:txBody>
                  <a:tcPr marL="152400" marR="76200" marT="76200" marB="76200"/>
                </a:tc>
                <a:tc>
                  <a:txBody>
                    <a:bodyPr/>
                    <a:lstStyle/>
                    <a:p>
                      <a:pPr algn="l" fontAlgn="t"/>
                      <a:r>
                        <a:rPr lang="en-US" dirty="0" smtClean="0">
                          <a:effectLst/>
                        </a:rPr>
                        <a:t>‘ ‘</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4153094537"/>
      </p:ext>
    </p:extLst>
  </p:cSld>
  <p:clrMapOvr>
    <a:masterClrMapping/>
  </p:clrMapOvr>
</p:sld>
</file>

<file path=ppt/slides/slide4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 </a:t>
            </a:r>
            <a:r>
              <a:rPr lang="en-US" dirty="0" err="1" smtClean="0"/>
              <a:t>colours</a:t>
            </a:r>
            <a:r>
              <a:rPr lang="en-US" dirty="0" smtClean="0"/>
              <a:t>:</a:t>
            </a:r>
            <a:endParaRPr lang="en-US" dirty="0"/>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1882001526"/>
              </p:ext>
            </p:extLst>
          </p:nvPr>
        </p:nvGraphicFramePr>
        <p:xfrm>
          <a:off x="457200" y="1935163"/>
          <a:ext cx="5486400" cy="3784600"/>
        </p:xfrm>
        <a:graphic>
          <a:graphicData uri="http://schemas.openxmlformats.org/drawingml/2006/table">
            <a:tbl>
              <a:tblPr firstRow="1" bandRow="1">
                <a:tableStyleId>{5C22544A-7EE6-4342-B048-85BDC9FD1C3A}</a:tableStyleId>
              </a:tblPr>
              <a:tblGrid>
                <a:gridCol w="2743200"/>
                <a:gridCol w="2743200"/>
              </a:tblGrid>
              <a:tr h="370840">
                <a:tc>
                  <a:txBody>
                    <a:bodyPr/>
                    <a:lstStyle/>
                    <a:p>
                      <a:r>
                        <a:rPr lang="en-US" dirty="0" err="1" smtClean="0"/>
                        <a:t>Colours</a:t>
                      </a:r>
                      <a:r>
                        <a:rPr lang="en-US" dirty="0" smtClean="0"/>
                        <a:t> syntax</a:t>
                      </a:r>
                      <a:endParaRPr lang="en-US" dirty="0"/>
                    </a:p>
                  </a:txBody>
                  <a:tcPr/>
                </a:tc>
                <a:tc>
                  <a:txBody>
                    <a:bodyPr/>
                    <a:lstStyle/>
                    <a:p>
                      <a:r>
                        <a:rPr lang="en-US" dirty="0" err="1" smtClean="0"/>
                        <a:t>Colours</a:t>
                      </a:r>
                      <a:endParaRPr lang="en-US" dirty="0"/>
                    </a:p>
                  </a:txBody>
                  <a:tcPr/>
                </a:tc>
              </a:tr>
              <a:tr h="370840">
                <a:tc>
                  <a:txBody>
                    <a:bodyPr/>
                    <a:lstStyle/>
                    <a:p>
                      <a:pPr algn="l" fontAlgn="t"/>
                      <a:r>
                        <a:rPr lang="en-US" dirty="0">
                          <a:effectLst/>
                        </a:rPr>
                        <a:t>'r'</a:t>
                      </a:r>
                    </a:p>
                  </a:txBody>
                  <a:tcPr marL="152400" marR="76200" marT="76200" marB="76200"/>
                </a:tc>
                <a:tc>
                  <a:txBody>
                    <a:bodyPr/>
                    <a:lstStyle/>
                    <a:p>
                      <a:pPr algn="l" fontAlgn="t"/>
                      <a:r>
                        <a:rPr lang="en-US">
                          <a:effectLst/>
                        </a:rPr>
                        <a:t>Red</a:t>
                      </a:r>
                    </a:p>
                  </a:txBody>
                  <a:tcPr marL="76200" marR="76200" marT="76200" marB="76200"/>
                </a:tc>
              </a:tr>
              <a:tr h="370840">
                <a:tc>
                  <a:txBody>
                    <a:bodyPr/>
                    <a:lstStyle/>
                    <a:p>
                      <a:pPr algn="l" fontAlgn="t"/>
                      <a:r>
                        <a:rPr lang="en-US" dirty="0">
                          <a:effectLst/>
                        </a:rPr>
                        <a:t>'g'</a:t>
                      </a:r>
                    </a:p>
                  </a:txBody>
                  <a:tcPr marL="152400" marR="76200" marT="76200" marB="76200"/>
                </a:tc>
                <a:tc>
                  <a:txBody>
                    <a:bodyPr/>
                    <a:lstStyle/>
                    <a:p>
                      <a:pPr algn="l" fontAlgn="t"/>
                      <a:r>
                        <a:rPr lang="en-US" dirty="0">
                          <a:effectLst/>
                        </a:rPr>
                        <a:t>Green</a:t>
                      </a:r>
                    </a:p>
                  </a:txBody>
                  <a:tcPr marL="76200" marR="76200" marT="76200" marB="76200"/>
                </a:tc>
              </a:tr>
              <a:tr h="370840">
                <a:tc>
                  <a:txBody>
                    <a:bodyPr/>
                    <a:lstStyle/>
                    <a:p>
                      <a:pPr algn="l" fontAlgn="t"/>
                      <a:r>
                        <a:rPr lang="en-US">
                          <a:effectLst/>
                        </a:rPr>
                        <a:t>'b'</a:t>
                      </a:r>
                    </a:p>
                  </a:txBody>
                  <a:tcPr marL="152400" marR="76200" marT="76200" marB="76200"/>
                </a:tc>
                <a:tc>
                  <a:txBody>
                    <a:bodyPr/>
                    <a:lstStyle/>
                    <a:p>
                      <a:pPr algn="l" fontAlgn="t"/>
                      <a:r>
                        <a:rPr lang="en-US" dirty="0">
                          <a:effectLst/>
                        </a:rPr>
                        <a:t>Blue</a:t>
                      </a:r>
                    </a:p>
                  </a:txBody>
                  <a:tcPr marL="76200" marR="76200" marT="76200" marB="76200"/>
                </a:tc>
              </a:tr>
              <a:tr h="370840">
                <a:tc>
                  <a:txBody>
                    <a:bodyPr/>
                    <a:lstStyle/>
                    <a:p>
                      <a:pPr algn="l" fontAlgn="t"/>
                      <a:r>
                        <a:rPr lang="en-US">
                          <a:effectLst/>
                        </a:rPr>
                        <a:t>'c'</a:t>
                      </a:r>
                    </a:p>
                  </a:txBody>
                  <a:tcPr marL="152400" marR="76200" marT="76200" marB="76200"/>
                </a:tc>
                <a:tc>
                  <a:txBody>
                    <a:bodyPr/>
                    <a:lstStyle/>
                    <a:p>
                      <a:pPr algn="l" fontAlgn="t"/>
                      <a:r>
                        <a:rPr lang="en-US" dirty="0">
                          <a:effectLst/>
                        </a:rPr>
                        <a:t>Cyan</a:t>
                      </a:r>
                    </a:p>
                  </a:txBody>
                  <a:tcPr marL="76200" marR="76200" marT="76200" marB="76200"/>
                </a:tc>
              </a:tr>
              <a:tr h="370840">
                <a:tc>
                  <a:txBody>
                    <a:bodyPr/>
                    <a:lstStyle/>
                    <a:p>
                      <a:pPr algn="l" fontAlgn="t"/>
                      <a:r>
                        <a:rPr lang="en-US">
                          <a:effectLst/>
                        </a:rPr>
                        <a:t>'m'</a:t>
                      </a:r>
                    </a:p>
                  </a:txBody>
                  <a:tcPr marL="152400" marR="76200" marT="76200" marB="76200"/>
                </a:tc>
                <a:tc>
                  <a:txBody>
                    <a:bodyPr/>
                    <a:lstStyle/>
                    <a:p>
                      <a:pPr algn="l" fontAlgn="t"/>
                      <a:r>
                        <a:rPr lang="en-US" dirty="0">
                          <a:effectLst/>
                        </a:rPr>
                        <a:t>Magenta</a:t>
                      </a:r>
                    </a:p>
                  </a:txBody>
                  <a:tcPr marL="76200" marR="76200" marT="76200" marB="76200"/>
                </a:tc>
              </a:tr>
              <a:tr h="370840">
                <a:tc>
                  <a:txBody>
                    <a:bodyPr/>
                    <a:lstStyle/>
                    <a:p>
                      <a:pPr algn="l" fontAlgn="t"/>
                      <a:r>
                        <a:rPr lang="en-US">
                          <a:effectLst/>
                        </a:rPr>
                        <a:t>'y'</a:t>
                      </a:r>
                    </a:p>
                  </a:txBody>
                  <a:tcPr marL="152400" marR="76200" marT="76200" marB="76200"/>
                </a:tc>
                <a:tc>
                  <a:txBody>
                    <a:bodyPr/>
                    <a:lstStyle/>
                    <a:p>
                      <a:pPr algn="l" fontAlgn="t"/>
                      <a:r>
                        <a:rPr lang="en-US" dirty="0">
                          <a:effectLst/>
                        </a:rPr>
                        <a:t>Yellow</a:t>
                      </a:r>
                    </a:p>
                  </a:txBody>
                  <a:tcPr marL="76200" marR="76200" marT="76200" marB="76200"/>
                </a:tc>
              </a:tr>
              <a:tr h="370840">
                <a:tc>
                  <a:txBody>
                    <a:bodyPr/>
                    <a:lstStyle/>
                    <a:p>
                      <a:pPr algn="l" fontAlgn="t"/>
                      <a:r>
                        <a:rPr lang="en-US">
                          <a:effectLst/>
                        </a:rPr>
                        <a:t>'k'</a:t>
                      </a:r>
                    </a:p>
                  </a:txBody>
                  <a:tcPr marL="152400" marR="76200" marT="76200" marB="76200"/>
                </a:tc>
                <a:tc>
                  <a:txBody>
                    <a:bodyPr/>
                    <a:lstStyle/>
                    <a:p>
                      <a:pPr algn="l" fontAlgn="t"/>
                      <a:r>
                        <a:rPr lang="en-US" dirty="0">
                          <a:effectLst/>
                        </a:rPr>
                        <a:t>Black</a:t>
                      </a:r>
                    </a:p>
                  </a:txBody>
                  <a:tcPr marL="76200" marR="76200" marT="76200" marB="76200"/>
                </a:tc>
              </a:tr>
              <a:tr h="370840">
                <a:tc>
                  <a:txBody>
                    <a:bodyPr/>
                    <a:lstStyle/>
                    <a:p>
                      <a:pPr algn="l" fontAlgn="t"/>
                      <a:r>
                        <a:rPr lang="en-US" dirty="0">
                          <a:effectLst/>
                        </a:rPr>
                        <a:t>'w'</a:t>
                      </a:r>
                    </a:p>
                  </a:txBody>
                  <a:tcPr marL="152400" marR="76200" marT="76200" marB="76200"/>
                </a:tc>
                <a:tc>
                  <a:txBody>
                    <a:bodyPr/>
                    <a:lstStyle/>
                    <a:p>
                      <a:pPr algn="l" fontAlgn="t"/>
                      <a:r>
                        <a:rPr lang="en-US" dirty="0">
                          <a:effectLst/>
                        </a:rPr>
                        <a:t>White</a:t>
                      </a:r>
                    </a:p>
                  </a:txBody>
                  <a:tcPr marL="76200" marR="76200" marT="76200" marB="76200"/>
                </a:tc>
              </a:tr>
            </a:tbl>
          </a:graphicData>
        </a:graphic>
      </p:graphicFrame>
    </p:spTree>
    <p:extLst>
      <p:ext uri="{BB962C8B-B14F-4D97-AF65-F5344CB8AC3E}">
        <p14:creationId xmlns:p14="http://schemas.microsoft.com/office/powerpoint/2010/main" val="1608354099"/>
      </p:ext>
    </p:extLst>
  </p:cSld>
  <p:clrMapOvr>
    <a:masterClrMapping/>
  </p:clrMapOvr>
</p:sld>
</file>

<file path=ppt/slides/slide4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Linewidth:</a:t>
            </a:r>
            <a:endParaRPr lang="en-US" dirty="0"/>
          </a:p>
        </p:txBody>
      </p:sp>
      <p:sp>
        <p:nvSpPr>
          <p:cNvPr id="3" name="Content Placeholder 2"/>
          <p:cNvSpPr>
            <a:spLocks noGrp="1"/>
          </p:cNvSpPr>
          <p:nvPr>
            <p:ph idx="1"/>
          </p:nvPr>
        </p:nvSpPr>
        <p:spPr/>
        <p:txBody>
          <a:bodyPr/>
          <a:lstStyle/>
          <a:p>
            <a:r>
              <a:rPr lang="en-US" dirty="0" smtClean="0"/>
              <a:t>plot(</a:t>
            </a:r>
            <a:r>
              <a:rPr lang="en-US" dirty="0" err="1" smtClean="0"/>
              <a:t>y,linewidth</a:t>
            </a:r>
            <a:r>
              <a:rPr lang="en-US" dirty="0" smtClean="0"/>
              <a:t>=5,ls=“</a:t>
            </a:r>
            <a:r>
              <a:rPr lang="en-US" dirty="0" err="1" smtClean="0"/>
              <a:t>solid”,color</a:t>
            </a:r>
            <a:r>
              <a:rPr lang="en-US" dirty="0" smtClean="0"/>
              <a:t>=“r”)</a:t>
            </a:r>
          </a:p>
          <a:p>
            <a:endParaRPr lang="en-US" dirty="0"/>
          </a:p>
          <a:p>
            <a:pPr marL="0" indent="0">
              <a:buNone/>
            </a:pPr>
            <a:r>
              <a:rPr lang="en-US" dirty="0" err="1" smtClean="0">
                <a:solidFill>
                  <a:srgbClr val="0070C0"/>
                </a:solidFill>
              </a:rPr>
              <a:t>Muliple</a:t>
            </a:r>
            <a:r>
              <a:rPr lang="en-US" dirty="0" smtClean="0">
                <a:solidFill>
                  <a:srgbClr val="0070C0"/>
                </a:solidFill>
              </a:rPr>
              <a:t> Lines:</a:t>
            </a:r>
          </a:p>
          <a:p>
            <a:r>
              <a:rPr lang="en-US" dirty="0" smtClean="0"/>
              <a:t>You can draw multiple lines </a:t>
            </a:r>
            <a:r>
              <a:rPr lang="en-US" dirty="0" err="1" smtClean="0"/>
              <a:t>matplotlib</a:t>
            </a:r>
            <a:r>
              <a:rPr lang="en-US" dirty="0" smtClean="0"/>
              <a:t>.</a:t>
            </a:r>
          </a:p>
          <a:p>
            <a:r>
              <a:rPr lang="en-US" dirty="0" smtClean="0"/>
              <a:t>y1=[1,3,4,6]</a:t>
            </a:r>
          </a:p>
          <a:p>
            <a:r>
              <a:rPr lang="en-US" dirty="0" smtClean="0"/>
              <a:t>y2=[7,9,8,9]</a:t>
            </a:r>
          </a:p>
          <a:p>
            <a:pPr marL="0" indent="0">
              <a:buNone/>
            </a:pPr>
            <a:r>
              <a:rPr lang="en-US" dirty="0" smtClean="0"/>
              <a:t>plot(y1,linewidth=5,ls</a:t>
            </a:r>
            <a:r>
              <a:rPr lang="en-US" dirty="0"/>
              <a:t>=“</a:t>
            </a:r>
            <a:r>
              <a:rPr lang="en-US" dirty="0" err="1"/>
              <a:t>solid”,color</a:t>
            </a:r>
            <a:r>
              <a:rPr lang="en-US" dirty="0"/>
              <a:t>=“r</a:t>
            </a:r>
            <a:r>
              <a:rPr lang="en-US" dirty="0" smtClean="0"/>
              <a:t>”)</a:t>
            </a:r>
          </a:p>
          <a:p>
            <a:pPr marL="0" indent="0">
              <a:buNone/>
            </a:pPr>
            <a:r>
              <a:rPr lang="en-US" dirty="0" smtClean="0"/>
              <a:t>plot(y2,linewidth=5,ls</a:t>
            </a:r>
            <a:r>
              <a:rPr lang="en-US" dirty="0"/>
              <a:t>=“</a:t>
            </a:r>
            <a:r>
              <a:rPr lang="en-US" dirty="0" err="1"/>
              <a:t>solid”,color</a:t>
            </a:r>
            <a:r>
              <a:rPr lang="en-US" dirty="0" smtClean="0"/>
              <a:t>=“g”)</a:t>
            </a:r>
            <a:endParaRPr lang="en-US" dirty="0"/>
          </a:p>
          <a:p>
            <a:pPr marL="0" indent="0">
              <a:buNone/>
            </a:pPr>
            <a:endParaRPr lang="en-US" dirty="0"/>
          </a:p>
          <a:p>
            <a:pPr marL="0" indent="0">
              <a:buNone/>
            </a:pPr>
            <a:endParaRPr lang="en-US" dirty="0" smtClean="0"/>
          </a:p>
          <a:p>
            <a:pPr marL="0" indent="0">
              <a:buNone/>
            </a:pPr>
            <a:endParaRPr lang="en-US" dirty="0" smtClean="0"/>
          </a:p>
        </p:txBody>
      </p:sp>
    </p:spTree>
    <p:extLst>
      <p:ext uri="{BB962C8B-B14F-4D97-AF65-F5344CB8AC3E}">
        <p14:creationId xmlns:p14="http://schemas.microsoft.com/office/powerpoint/2010/main" val="1718052230"/>
      </p:ext>
    </p:extLst>
  </p:cSld>
  <p:clrMapOvr>
    <a:masterClrMapping/>
  </p:clrMapOvr>
</p:sld>
</file>

<file path=ppt/slides/slide4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685800"/>
          </a:xfrm>
        </p:spPr>
        <p:txBody>
          <a:bodyPr>
            <a:normAutofit fontScale="90000"/>
          </a:bodyPr>
          <a:lstStyle/>
          <a:p>
            <a:r>
              <a:rPr lang="en-US" dirty="0" smtClean="0"/>
              <a:t>Marker:</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287866402"/>
              </p:ext>
            </p:extLst>
          </p:nvPr>
        </p:nvGraphicFramePr>
        <p:xfrm>
          <a:off x="533400" y="982026"/>
          <a:ext cx="2804541" cy="5856924"/>
        </p:xfrm>
        <a:graphic>
          <a:graphicData uri="http://schemas.openxmlformats.org/drawingml/2006/table">
            <a:tbl>
              <a:tblPr firstRow="1" bandRow="1">
                <a:tableStyleId>{5C22544A-7EE6-4342-B048-85BDC9FD1C3A}</a:tableStyleId>
              </a:tblPr>
              <a:tblGrid>
                <a:gridCol w="1026541"/>
                <a:gridCol w="1778000"/>
              </a:tblGrid>
              <a:tr h="428842">
                <a:tc>
                  <a:txBody>
                    <a:bodyPr/>
                    <a:lstStyle/>
                    <a:p>
                      <a:r>
                        <a:rPr lang="en-US" dirty="0" smtClean="0"/>
                        <a:t>Marker</a:t>
                      </a:r>
                      <a:endParaRPr lang="en-US"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Description</a:t>
                      </a:r>
                    </a:p>
                  </a:txBody>
                  <a:tcPr/>
                </a:tc>
              </a:tr>
              <a:tr h="493462">
                <a:tc>
                  <a:txBody>
                    <a:bodyPr/>
                    <a:lstStyle/>
                    <a:p>
                      <a:pPr algn="l" fontAlgn="t"/>
                      <a:r>
                        <a:rPr lang="en-US" dirty="0">
                          <a:effectLst/>
                        </a:rPr>
                        <a:t>o'</a:t>
                      </a:r>
                    </a:p>
                  </a:txBody>
                  <a:tcPr marL="152400" marR="76200" marT="76200" marB="76200"/>
                </a:tc>
                <a:tc>
                  <a:txBody>
                    <a:bodyPr/>
                    <a:lstStyle/>
                    <a:p>
                      <a:pPr algn="l" fontAlgn="t"/>
                      <a:r>
                        <a:rPr lang="en-US" dirty="0">
                          <a:effectLst/>
                        </a:rPr>
                        <a:t>Circle</a:t>
                      </a:r>
                    </a:p>
                  </a:txBody>
                  <a:tcPr marL="76200" marR="76200" marT="76200" marB="76200"/>
                </a:tc>
              </a:tr>
              <a:tr h="493462">
                <a:tc>
                  <a:txBody>
                    <a:bodyPr/>
                    <a:lstStyle/>
                    <a:p>
                      <a:pPr algn="l" fontAlgn="t"/>
                      <a:r>
                        <a:rPr lang="en-US">
                          <a:effectLst/>
                        </a:rPr>
                        <a:t>'*'</a:t>
                      </a:r>
                    </a:p>
                  </a:txBody>
                  <a:tcPr marL="152400" marR="76200" marT="76200" marB="76200"/>
                </a:tc>
                <a:tc>
                  <a:txBody>
                    <a:bodyPr/>
                    <a:lstStyle/>
                    <a:p>
                      <a:pPr algn="l" fontAlgn="t"/>
                      <a:r>
                        <a:rPr lang="en-US" dirty="0">
                          <a:effectLst/>
                        </a:rPr>
                        <a:t>Star</a:t>
                      </a:r>
                    </a:p>
                  </a:txBody>
                  <a:tcPr marL="76200" marR="76200" marT="76200" marB="76200"/>
                </a:tc>
              </a:tr>
              <a:tr h="493462">
                <a:tc>
                  <a:txBody>
                    <a:bodyPr/>
                    <a:lstStyle/>
                    <a:p>
                      <a:pPr algn="l" fontAlgn="t"/>
                      <a:r>
                        <a:rPr lang="en-US">
                          <a:effectLst/>
                        </a:rPr>
                        <a:t>'.'</a:t>
                      </a:r>
                    </a:p>
                  </a:txBody>
                  <a:tcPr marL="152400" marR="76200" marT="76200" marB="76200"/>
                </a:tc>
                <a:tc>
                  <a:txBody>
                    <a:bodyPr/>
                    <a:lstStyle/>
                    <a:p>
                      <a:pPr algn="l" fontAlgn="t"/>
                      <a:r>
                        <a:rPr lang="en-US" dirty="0">
                          <a:effectLst/>
                        </a:rPr>
                        <a:t>Point</a:t>
                      </a:r>
                    </a:p>
                  </a:txBody>
                  <a:tcPr marL="76200" marR="76200" marT="76200" marB="76200"/>
                </a:tc>
              </a:tr>
              <a:tr h="493462">
                <a:tc>
                  <a:txBody>
                    <a:bodyPr/>
                    <a:lstStyle/>
                    <a:p>
                      <a:pPr algn="l" fontAlgn="t"/>
                      <a:r>
                        <a:rPr lang="en-US">
                          <a:effectLst/>
                        </a:rPr>
                        <a:t>','</a:t>
                      </a:r>
                    </a:p>
                  </a:txBody>
                  <a:tcPr marL="152400" marR="76200" marT="76200" marB="76200"/>
                </a:tc>
                <a:tc>
                  <a:txBody>
                    <a:bodyPr/>
                    <a:lstStyle/>
                    <a:p>
                      <a:pPr algn="l" fontAlgn="t"/>
                      <a:r>
                        <a:rPr lang="en-US" dirty="0">
                          <a:effectLst/>
                        </a:rPr>
                        <a:t>Pixel</a:t>
                      </a:r>
                    </a:p>
                  </a:txBody>
                  <a:tcPr marL="76200" marR="76200" marT="76200" marB="76200"/>
                </a:tc>
              </a:tr>
              <a:tr h="493462">
                <a:tc>
                  <a:txBody>
                    <a:bodyPr/>
                    <a:lstStyle/>
                    <a:p>
                      <a:pPr algn="l" fontAlgn="t"/>
                      <a:r>
                        <a:rPr lang="en-US">
                          <a:effectLst/>
                        </a:rPr>
                        <a:t>'x'</a:t>
                      </a:r>
                    </a:p>
                  </a:txBody>
                  <a:tcPr marL="152400" marR="76200" marT="76200" marB="76200"/>
                </a:tc>
                <a:tc>
                  <a:txBody>
                    <a:bodyPr/>
                    <a:lstStyle/>
                    <a:p>
                      <a:pPr algn="l" fontAlgn="t"/>
                      <a:r>
                        <a:rPr lang="en-US" dirty="0">
                          <a:effectLst/>
                        </a:rPr>
                        <a:t>X</a:t>
                      </a:r>
                    </a:p>
                  </a:txBody>
                  <a:tcPr marL="76200" marR="76200" marT="76200" marB="76200"/>
                </a:tc>
              </a:tr>
              <a:tr h="493462">
                <a:tc>
                  <a:txBody>
                    <a:bodyPr/>
                    <a:lstStyle/>
                    <a:p>
                      <a:pPr algn="l" fontAlgn="t"/>
                      <a:r>
                        <a:rPr lang="en-US">
                          <a:effectLst/>
                        </a:rPr>
                        <a:t>'X'</a:t>
                      </a:r>
                    </a:p>
                  </a:txBody>
                  <a:tcPr marL="152400" marR="76200" marT="76200" marB="76200"/>
                </a:tc>
                <a:tc>
                  <a:txBody>
                    <a:bodyPr/>
                    <a:lstStyle/>
                    <a:p>
                      <a:pPr algn="l" fontAlgn="t"/>
                      <a:r>
                        <a:rPr lang="en-US" dirty="0">
                          <a:effectLst/>
                        </a:rPr>
                        <a:t>X (filled)</a:t>
                      </a:r>
                    </a:p>
                  </a:txBody>
                  <a:tcPr marL="76200" marR="76200" marT="76200" marB="76200"/>
                </a:tc>
              </a:tr>
              <a:tr h="493462">
                <a:tc>
                  <a:txBody>
                    <a:bodyPr/>
                    <a:lstStyle/>
                    <a:p>
                      <a:pPr algn="l" fontAlgn="t"/>
                      <a:r>
                        <a:rPr lang="en-US">
                          <a:effectLst/>
                        </a:rPr>
                        <a:t>'+'</a:t>
                      </a:r>
                    </a:p>
                  </a:txBody>
                  <a:tcPr marL="152400" marR="76200" marT="76200" marB="76200"/>
                </a:tc>
                <a:tc>
                  <a:txBody>
                    <a:bodyPr/>
                    <a:lstStyle/>
                    <a:p>
                      <a:pPr algn="l" fontAlgn="t"/>
                      <a:r>
                        <a:rPr lang="en-US" dirty="0">
                          <a:effectLst/>
                        </a:rPr>
                        <a:t>Plus</a:t>
                      </a:r>
                    </a:p>
                  </a:txBody>
                  <a:tcPr marL="76200" marR="76200" marT="76200" marB="76200"/>
                </a:tc>
              </a:tr>
              <a:tr h="493462">
                <a:tc>
                  <a:txBody>
                    <a:bodyPr/>
                    <a:lstStyle/>
                    <a:p>
                      <a:pPr algn="l" fontAlgn="t"/>
                      <a:r>
                        <a:rPr lang="en-US">
                          <a:effectLst/>
                        </a:rPr>
                        <a:t>'P'</a:t>
                      </a:r>
                    </a:p>
                  </a:txBody>
                  <a:tcPr marL="152400" marR="76200" marT="76200" marB="76200"/>
                </a:tc>
                <a:tc>
                  <a:txBody>
                    <a:bodyPr/>
                    <a:lstStyle/>
                    <a:p>
                      <a:pPr algn="l" fontAlgn="t"/>
                      <a:r>
                        <a:rPr lang="en-US" dirty="0">
                          <a:effectLst/>
                        </a:rPr>
                        <a:t>Plus (filled)</a:t>
                      </a:r>
                    </a:p>
                  </a:txBody>
                  <a:tcPr marL="76200" marR="76200" marT="76200" marB="76200"/>
                </a:tc>
              </a:tr>
              <a:tr h="493462">
                <a:tc>
                  <a:txBody>
                    <a:bodyPr/>
                    <a:lstStyle/>
                    <a:p>
                      <a:pPr algn="l" fontAlgn="t"/>
                      <a:r>
                        <a:rPr lang="en-US">
                          <a:effectLst/>
                        </a:rPr>
                        <a:t>'s'</a:t>
                      </a:r>
                    </a:p>
                  </a:txBody>
                  <a:tcPr marL="152400" marR="76200" marT="76200" marB="76200"/>
                </a:tc>
                <a:tc>
                  <a:txBody>
                    <a:bodyPr/>
                    <a:lstStyle/>
                    <a:p>
                      <a:pPr algn="l" fontAlgn="t"/>
                      <a:r>
                        <a:rPr lang="en-US">
                          <a:effectLst/>
                        </a:rPr>
                        <a:t>Square</a:t>
                      </a:r>
                    </a:p>
                  </a:txBody>
                  <a:tcPr marL="76200" marR="76200" marT="76200" marB="76200"/>
                </a:tc>
              </a:tr>
              <a:tr h="493462">
                <a:tc>
                  <a:txBody>
                    <a:bodyPr/>
                    <a:lstStyle/>
                    <a:p>
                      <a:pPr algn="l" fontAlgn="t"/>
                      <a:r>
                        <a:rPr lang="en-US">
                          <a:effectLst/>
                        </a:rPr>
                        <a:t>'D'</a:t>
                      </a:r>
                    </a:p>
                  </a:txBody>
                  <a:tcPr marL="152400" marR="76200" marT="76200" marB="76200"/>
                </a:tc>
                <a:tc>
                  <a:txBody>
                    <a:bodyPr/>
                    <a:lstStyle/>
                    <a:p>
                      <a:pPr algn="l" fontAlgn="t"/>
                      <a:r>
                        <a:rPr lang="en-US" dirty="0">
                          <a:effectLst/>
                        </a:rPr>
                        <a:t>Diamond</a:t>
                      </a:r>
                    </a:p>
                  </a:txBody>
                  <a:tcPr marL="76200" marR="76200" marT="76200" marB="76200"/>
                </a:tc>
              </a:tr>
              <a:tr h="493462">
                <a:tc>
                  <a:txBody>
                    <a:bodyPr/>
                    <a:lstStyle/>
                    <a:p>
                      <a:pPr algn="l" fontAlgn="t"/>
                      <a:r>
                        <a:rPr lang="en-US">
                          <a:effectLst/>
                        </a:rPr>
                        <a:t>'d'</a:t>
                      </a:r>
                    </a:p>
                  </a:txBody>
                  <a:tcPr marL="152400" marR="76200" marT="76200" marB="76200"/>
                </a:tc>
                <a:tc>
                  <a:txBody>
                    <a:bodyPr/>
                    <a:lstStyle/>
                    <a:p>
                      <a:pPr algn="l" fontAlgn="t"/>
                      <a:r>
                        <a:rPr lang="en-US" dirty="0">
                          <a:effectLst/>
                        </a:rPr>
                        <a:t>Diamond (thin)</a:t>
                      </a:r>
                    </a:p>
                  </a:txBody>
                  <a:tcPr marL="76200" marR="76200" marT="76200" marB="76200"/>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263165527"/>
              </p:ext>
            </p:extLst>
          </p:nvPr>
        </p:nvGraphicFramePr>
        <p:xfrm>
          <a:off x="4800600" y="990600"/>
          <a:ext cx="2686812" cy="5918200"/>
        </p:xfrm>
        <a:graphic>
          <a:graphicData uri="http://schemas.openxmlformats.org/drawingml/2006/table">
            <a:tbl>
              <a:tblPr firstRow="1" bandRow="1">
                <a:tableStyleId>{5C22544A-7EE6-4342-B048-85BDC9FD1C3A}</a:tableStyleId>
              </a:tblPr>
              <a:tblGrid>
                <a:gridCol w="1026541"/>
                <a:gridCol w="1660271"/>
              </a:tblGrid>
              <a:tr h="370840">
                <a:tc>
                  <a:txBody>
                    <a:bodyPr/>
                    <a:lstStyle/>
                    <a:p>
                      <a:r>
                        <a:rPr lang="en-US" dirty="0" smtClean="0"/>
                        <a:t>Marker</a:t>
                      </a:r>
                      <a:endParaRPr lang="en-US" dirty="0"/>
                    </a:p>
                  </a:txBody>
                  <a:tcPr/>
                </a:tc>
                <a:tc>
                  <a:txBody>
                    <a:bodyPr/>
                    <a:lstStyle/>
                    <a:p>
                      <a:r>
                        <a:rPr lang="en-US" dirty="0" smtClean="0"/>
                        <a:t>Description</a:t>
                      </a:r>
                      <a:endParaRPr lang="en-US" dirty="0"/>
                    </a:p>
                  </a:txBody>
                  <a:tcPr/>
                </a:tc>
              </a:tr>
              <a:tr h="370840">
                <a:tc>
                  <a:txBody>
                    <a:bodyPr/>
                    <a:lstStyle/>
                    <a:p>
                      <a:pPr algn="l" fontAlgn="t"/>
                      <a:r>
                        <a:rPr lang="en-US" dirty="0">
                          <a:effectLst/>
                        </a:rPr>
                        <a:t>'p'</a:t>
                      </a:r>
                    </a:p>
                  </a:txBody>
                  <a:tcPr marL="152400" marR="76200" marT="76200" marB="76200"/>
                </a:tc>
                <a:tc>
                  <a:txBody>
                    <a:bodyPr/>
                    <a:lstStyle/>
                    <a:p>
                      <a:pPr algn="l" fontAlgn="t"/>
                      <a:r>
                        <a:rPr lang="en-US" dirty="0">
                          <a:effectLst/>
                        </a:rPr>
                        <a:t>Pentagon</a:t>
                      </a:r>
                    </a:p>
                  </a:txBody>
                  <a:tcPr marL="76200" marR="76200" marT="76200" marB="76200"/>
                </a:tc>
              </a:tr>
              <a:tr h="370840">
                <a:tc>
                  <a:txBody>
                    <a:bodyPr/>
                    <a:lstStyle/>
                    <a:p>
                      <a:pPr algn="l" fontAlgn="t"/>
                      <a:r>
                        <a:rPr lang="en-US">
                          <a:effectLst/>
                        </a:rPr>
                        <a:t>'H'</a:t>
                      </a:r>
                    </a:p>
                  </a:txBody>
                  <a:tcPr marL="152400" marR="76200" marT="76200" marB="76200"/>
                </a:tc>
                <a:tc>
                  <a:txBody>
                    <a:bodyPr/>
                    <a:lstStyle/>
                    <a:p>
                      <a:pPr algn="l" fontAlgn="t"/>
                      <a:r>
                        <a:rPr lang="en-US" dirty="0">
                          <a:effectLst/>
                        </a:rPr>
                        <a:t>Hexagon</a:t>
                      </a:r>
                    </a:p>
                  </a:txBody>
                  <a:tcPr marL="76200" marR="76200" marT="76200" marB="76200"/>
                </a:tc>
              </a:tr>
              <a:tr h="370840">
                <a:tc>
                  <a:txBody>
                    <a:bodyPr/>
                    <a:lstStyle/>
                    <a:p>
                      <a:pPr algn="l" fontAlgn="t"/>
                      <a:r>
                        <a:rPr lang="en-US">
                          <a:effectLst/>
                        </a:rPr>
                        <a:t>'h'</a:t>
                      </a:r>
                    </a:p>
                  </a:txBody>
                  <a:tcPr marL="152400" marR="76200" marT="76200" marB="76200"/>
                </a:tc>
                <a:tc>
                  <a:txBody>
                    <a:bodyPr/>
                    <a:lstStyle/>
                    <a:p>
                      <a:pPr algn="l" fontAlgn="t"/>
                      <a:r>
                        <a:rPr lang="en-US" dirty="0">
                          <a:effectLst/>
                        </a:rPr>
                        <a:t>Hexagon</a:t>
                      </a:r>
                    </a:p>
                  </a:txBody>
                  <a:tcPr marL="76200" marR="76200" marT="76200" marB="76200"/>
                </a:tc>
              </a:tr>
              <a:tr h="370840">
                <a:tc>
                  <a:txBody>
                    <a:bodyPr/>
                    <a:lstStyle/>
                    <a:p>
                      <a:pPr algn="l" fontAlgn="t"/>
                      <a:r>
                        <a:rPr lang="en-US" dirty="0">
                          <a:effectLst/>
                        </a:rPr>
                        <a:t>'v'</a:t>
                      </a:r>
                    </a:p>
                  </a:txBody>
                  <a:tcPr marL="152400" marR="76200" marT="76200" marB="76200"/>
                </a:tc>
                <a:tc>
                  <a:txBody>
                    <a:bodyPr/>
                    <a:lstStyle/>
                    <a:p>
                      <a:pPr algn="l" fontAlgn="t"/>
                      <a:r>
                        <a:rPr lang="en-US" dirty="0">
                          <a:effectLst/>
                        </a:rPr>
                        <a:t>Triangle Down</a:t>
                      </a:r>
                    </a:p>
                  </a:txBody>
                  <a:tcPr marL="76200" marR="76200" marT="76200" marB="76200"/>
                </a:tc>
              </a:tr>
              <a:tr h="370840">
                <a:tc>
                  <a:txBody>
                    <a:bodyPr/>
                    <a:lstStyle/>
                    <a:p>
                      <a:pPr algn="l" fontAlgn="t"/>
                      <a:r>
                        <a:rPr lang="en-US">
                          <a:effectLst/>
                        </a:rPr>
                        <a:t>'^'</a:t>
                      </a:r>
                    </a:p>
                  </a:txBody>
                  <a:tcPr marL="152400" marR="76200" marT="76200" marB="76200"/>
                </a:tc>
                <a:tc>
                  <a:txBody>
                    <a:bodyPr/>
                    <a:lstStyle/>
                    <a:p>
                      <a:pPr algn="l" fontAlgn="t"/>
                      <a:r>
                        <a:rPr lang="en-US" dirty="0">
                          <a:effectLst/>
                        </a:rPr>
                        <a:t>Triangle Up</a:t>
                      </a:r>
                    </a:p>
                  </a:txBody>
                  <a:tcPr marL="76200" marR="76200" marT="76200" marB="76200"/>
                </a:tc>
              </a:tr>
              <a:tr h="370840">
                <a:tc>
                  <a:txBody>
                    <a:bodyPr/>
                    <a:lstStyle/>
                    <a:p>
                      <a:pPr algn="l" fontAlgn="t"/>
                      <a:r>
                        <a:rPr lang="en-US" dirty="0">
                          <a:effectLst/>
                        </a:rPr>
                        <a:t>'&lt;'</a:t>
                      </a:r>
                    </a:p>
                  </a:txBody>
                  <a:tcPr marL="152400" marR="76200" marT="76200" marB="76200"/>
                </a:tc>
                <a:tc>
                  <a:txBody>
                    <a:bodyPr/>
                    <a:lstStyle/>
                    <a:p>
                      <a:pPr algn="l" fontAlgn="t"/>
                      <a:r>
                        <a:rPr lang="en-US" dirty="0">
                          <a:effectLst/>
                        </a:rPr>
                        <a:t>Triangle Left</a:t>
                      </a:r>
                    </a:p>
                  </a:txBody>
                  <a:tcPr marL="76200" marR="76200" marT="76200" marB="76200"/>
                </a:tc>
              </a:tr>
              <a:tr h="370840">
                <a:tc>
                  <a:txBody>
                    <a:bodyPr/>
                    <a:lstStyle/>
                    <a:p>
                      <a:pPr algn="l" fontAlgn="t"/>
                      <a:r>
                        <a:rPr lang="en-US" dirty="0">
                          <a:effectLst/>
                        </a:rPr>
                        <a:t>'&gt;'</a:t>
                      </a:r>
                    </a:p>
                  </a:txBody>
                  <a:tcPr marL="152400" marR="76200" marT="76200" marB="76200"/>
                </a:tc>
                <a:tc>
                  <a:txBody>
                    <a:bodyPr/>
                    <a:lstStyle/>
                    <a:p>
                      <a:pPr algn="l" fontAlgn="t"/>
                      <a:r>
                        <a:rPr lang="en-US" dirty="0">
                          <a:effectLst/>
                        </a:rPr>
                        <a:t>Triangle Right</a:t>
                      </a:r>
                    </a:p>
                  </a:txBody>
                  <a:tcPr marL="76200" marR="76200" marT="76200" marB="76200"/>
                </a:tc>
              </a:tr>
              <a:tr h="370840">
                <a:tc>
                  <a:txBody>
                    <a:bodyPr/>
                    <a:lstStyle/>
                    <a:p>
                      <a:pPr algn="l" fontAlgn="t"/>
                      <a:r>
                        <a:rPr lang="en-US">
                          <a:effectLst/>
                        </a:rPr>
                        <a:t>'1'</a:t>
                      </a:r>
                    </a:p>
                  </a:txBody>
                  <a:tcPr marL="152400" marR="76200" marT="76200" marB="76200"/>
                </a:tc>
                <a:tc>
                  <a:txBody>
                    <a:bodyPr/>
                    <a:lstStyle/>
                    <a:p>
                      <a:pPr algn="l" fontAlgn="t"/>
                      <a:r>
                        <a:rPr lang="en-US" dirty="0">
                          <a:effectLst/>
                        </a:rPr>
                        <a:t>Tri Down</a:t>
                      </a:r>
                    </a:p>
                  </a:txBody>
                  <a:tcPr marL="76200" marR="76200" marT="76200" marB="76200"/>
                </a:tc>
              </a:tr>
              <a:tr h="370840">
                <a:tc>
                  <a:txBody>
                    <a:bodyPr/>
                    <a:lstStyle/>
                    <a:p>
                      <a:pPr algn="l" fontAlgn="t"/>
                      <a:r>
                        <a:rPr lang="en-US">
                          <a:effectLst/>
                        </a:rPr>
                        <a:t>'2'</a:t>
                      </a:r>
                    </a:p>
                  </a:txBody>
                  <a:tcPr marL="152400" marR="76200" marT="76200" marB="76200"/>
                </a:tc>
                <a:tc>
                  <a:txBody>
                    <a:bodyPr/>
                    <a:lstStyle/>
                    <a:p>
                      <a:pPr algn="l" fontAlgn="t"/>
                      <a:r>
                        <a:rPr lang="en-US" dirty="0">
                          <a:effectLst/>
                        </a:rPr>
                        <a:t>Tri Up</a:t>
                      </a:r>
                    </a:p>
                  </a:txBody>
                  <a:tcPr marL="76200" marR="76200" marT="76200" marB="76200"/>
                </a:tc>
              </a:tr>
              <a:tr h="370840">
                <a:tc>
                  <a:txBody>
                    <a:bodyPr/>
                    <a:lstStyle/>
                    <a:p>
                      <a:pPr algn="l" fontAlgn="t"/>
                      <a:r>
                        <a:rPr lang="en-US">
                          <a:effectLst/>
                        </a:rPr>
                        <a:t>'3'</a:t>
                      </a:r>
                    </a:p>
                  </a:txBody>
                  <a:tcPr marL="152400" marR="76200" marT="76200" marB="76200"/>
                </a:tc>
                <a:tc>
                  <a:txBody>
                    <a:bodyPr/>
                    <a:lstStyle/>
                    <a:p>
                      <a:pPr algn="l" fontAlgn="t"/>
                      <a:r>
                        <a:rPr lang="en-US" dirty="0">
                          <a:effectLst/>
                        </a:rPr>
                        <a:t>Tri Left</a:t>
                      </a:r>
                    </a:p>
                  </a:txBody>
                  <a:tcPr marL="76200" marR="76200" marT="76200" marB="76200"/>
                </a:tc>
              </a:tr>
              <a:tr h="370840">
                <a:tc>
                  <a:txBody>
                    <a:bodyPr/>
                    <a:lstStyle/>
                    <a:p>
                      <a:pPr algn="l" fontAlgn="t"/>
                      <a:r>
                        <a:rPr lang="en-US">
                          <a:effectLst/>
                        </a:rPr>
                        <a:t>'4'</a:t>
                      </a:r>
                    </a:p>
                  </a:txBody>
                  <a:tcPr marL="152400" marR="76200" marT="76200" marB="76200"/>
                </a:tc>
                <a:tc>
                  <a:txBody>
                    <a:bodyPr/>
                    <a:lstStyle/>
                    <a:p>
                      <a:pPr algn="l" fontAlgn="t"/>
                      <a:r>
                        <a:rPr lang="en-US" dirty="0">
                          <a:effectLst/>
                        </a:rPr>
                        <a:t>Tri Right</a:t>
                      </a:r>
                    </a:p>
                  </a:txBody>
                  <a:tcPr marL="76200" marR="76200" marT="76200" marB="76200"/>
                </a:tc>
              </a:tr>
              <a:tr h="370840">
                <a:tc>
                  <a:txBody>
                    <a:bodyPr/>
                    <a:lstStyle/>
                    <a:p>
                      <a:pPr algn="l" fontAlgn="t"/>
                      <a:r>
                        <a:rPr lang="en-US">
                          <a:effectLst/>
                        </a:rPr>
                        <a:t>'|'</a:t>
                      </a:r>
                    </a:p>
                  </a:txBody>
                  <a:tcPr marL="152400" marR="76200" marT="76200" marB="76200"/>
                </a:tc>
                <a:tc>
                  <a:txBody>
                    <a:bodyPr/>
                    <a:lstStyle/>
                    <a:p>
                      <a:pPr algn="l" fontAlgn="t"/>
                      <a:r>
                        <a:rPr lang="en-US" dirty="0" err="1">
                          <a:effectLst/>
                        </a:rPr>
                        <a:t>Vline</a:t>
                      </a:r>
                      <a:endParaRPr lang="en-US" dirty="0">
                        <a:effectLst/>
                      </a:endParaRPr>
                    </a:p>
                  </a:txBody>
                  <a:tcPr marL="76200" marR="76200" marT="76200" marB="76200"/>
                </a:tc>
              </a:tr>
              <a:tr h="370840">
                <a:tc>
                  <a:txBody>
                    <a:bodyPr/>
                    <a:lstStyle/>
                    <a:p>
                      <a:pPr algn="l" fontAlgn="t"/>
                      <a:r>
                        <a:rPr lang="en-US" dirty="0">
                          <a:effectLst/>
                        </a:rPr>
                        <a:t>'_'</a:t>
                      </a:r>
                    </a:p>
                  </a:txBody>
                  <a:tcPr marL="152400" marR="76200" marT="76200" marB="76200"/>
                </a:tc>
                <a:tc>
                  <a:txBody>
                    <a:bodyPr/>
                    <a:lstStyle/>
                    <a:p>
                      <a:pPr algn="l" fontAlgn="t"/>
                      <a:r>
                        <a:rPr lang="en-US" dirty="0" err="1">
                          <a:effectLst/>
                        </a:rPr>
                        <a:t>Hline</a:t>
                      </a:r>
                      <a:endParaRPr lang="en-US" dirty="0">
                        <a:effectLst/>
                      </a:endParaRPr>
                    </a:p>
                  </a:txBody>
                  <a:tcPr marL="76200" marR="76200" marT="76200" marB="76200"/>
                </a:tc>
              </a:tr>
            </a:tbl>
          </a:graphicData>
        </a:graphic>
      </p:graphicFrame>
    </p:spTree>
    <p:extLst>
      <p:ext uri="{BB962C8B-B14F-4D97-AF65-F5344CB8AC3E}">
        <p14:creationId xmlns:p14="http://schemas.microsoft.com/office/powerpoint/2010/main" val="714091700"/>
      </p:ext>
    </p:extLst>
  </p:cSld>
  <p:clrMapOvr>
    <a:masterClrMapping/>
  </p:clrMapOvr>
</p:sld>
</file>

<file path=ppt/slides/slide4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Marker style:</a:t>
            </a:r>
            <a:endParaRPr lang="en-US" dirty="0"/>
          </a:p>
        </p:txBody>
      </p:sp>
      <p:sp>
        <p:nvSpPr>
          <p:cNvPr id="3" name="Content Placeholder 2"/>
          <p:cNvSpPr>
            <a:spLocks noGrp="1"/>
          </p:cNvSpPr>
          <p:nvPr>
            <p:ph idx="1"/>
          </p:nvPr>
        </p:nvSpPr>
        <p:spPr>
          <a:xfrm>
            <a:off x="457200" y="1752600"/>
            <a:ext cx="8229600" cy="4800600"/>
          </a:xfrm>
        </p:spPr>
        <p:txBody>
          <a:bodyPr>
            <a:normAutofit fontScale="92500" lnSpcReduction="10000"/>
          </a:bodyPr>
          <a:lstStyle/>
          <a:p>
            <a:r>
              <a:rPr lang="en-US" dirty="0" smtClean="0"/>
              <a:t>The styles are refer from table mentioned above:</a:t>
            </a:r>
          </a:p>
          <a:p>
            <a:r>
              <a:rPr lang="en-US" dirty="0" smtClean="0"/>
              <a:t>plot(</a:t>
            </a:r>
            <a:r>
              <a:rPr lang="en-US" dirty="0" err="1" smtClean="0"/>
              <a:t>ypoints</a:t>
            </a:r>
            <a:r>
              <a:rPr lang="en-US" dirty="0"/>
              <a:t>, </a:t>
            </a:r>
            <a:r>
              <a:rPr lang="en-US" dirty="0" smtClean="0"/>
              <a:t>marker </a:t>
            </a:r>
            <a:r>
              <a:rPr lang="en-US" dirty="0"/>
              <a:t>= </a:t>
            </a:r>
            <a:r>
              <a:rPr lang="en-US" dirty="0" smtClean="0"/>
              <a:t>'*')</a:t>
            </a:r>
          </a:p>
          <a:p>
            <a:pPr marL="0" indent="0">
              <a:buNone/>
            </a:pPr>
            <a:r>
              <a:rPr lang="en-US" dirty="0" smtClean="0">
                <a:solidFill>
                  <a:srgbClr val="0070C0"/>
                </a:solidFill>
              </a:rPr>
              <a:t>Marker Size:</a:t>
            </a:r>
          </a:p>
          <a:p>
            <a:pPr marL="0" indent="0">
              <a:buNone/>
            </a:pPr>
            <a:r>
              <a:rPr lang="en-US" dirty="0"/>
              <a:t>plot(</a:t>
            </a:r>
            <a:r>
              <a:rPr lang="en-US" dirty="0" err="1"/>
              <a:t>ypoints</a:t>
            </a:r>
            <a:r>
              <a:rPr lang="en-US" dirty="0"/>
              <a:t>, marker = 'o', </a:t>
            </a:r>
            <a:r>
              <a:rPr lang="en-US" dirty="0" err="1">
                <a:solidFill>
                  <a:srgbClr val="C00000"/>
                </a:solidFill>
              </a:rPr>
              <a:t>ms</a:t>
            </a:r>
            <a:r>
              <a:rPr lang="en-US" dirty="0">
                <a:solidFill>
                  <a:srgbClr val="C00000"/>
                </a:solidFill>
              </a:rPr>
              <a:t> = 20</a:t>
            </a:r>
            <a:r>
              <a:rPr lang="en-US" dirty="0"/>
              <a:t>)</a:t>
            </a:r>
            <a:endParaRPr lang="en-US" dirty="0" smtClean="0"/>
          </a:p>
          <a:p>
            <a:r>
              <a:rPr lang="en-US" dirty="0" err="1" smtClean="0">
                <a:solidFill>
                  <a:srgbClr val="C00000"/>
                </a:solidFill>
              </a:rPr>
              <a:t>ms</a:t>
            </a:r>
            <a:r>
              <a:rPr lang="en-US" dirty="0" err="1" smtClean="0">
                <a:solidFill>
                  <a:srgbClr val="C00000"/>
                </a:solidFill>
                <a:sym typeface="Wingdings" panose="05000000000000000000" pitchFamily="2" charset="2"/>
              </a:rPr>
              <a:t></a:t>
            </a:r>
            <a:r>
              <a:rPr lang="en-US" dirty="0" err="1" smtClean="0">
                <a:sym typeface="Wingdings" panose="05000000000000000000" pitchFamily="2" charset="2"/>
              </a:rPr>
              <a:t>Represents</a:t>
            </a:r>
            <a:r>
              <a:rPr lang="en-US" dirty="0" smtClean="0">
                <a:sym typeface="Wingdings" panose="05000000000000000000" pitchFamily="2" charset="2"/>
              </a:rPr>
              <a:t> marker size.</a:t>
            </a:r>
          </a:p>
          <a:p>
            <a:pPr marL="0" indent="0">
              <a:buNone/>
            </a:pPr>
            <a:r>
              <a:rPr lang="en-US" dirty="0" smtClean="0">
                <a:solidFill>
                  <a:srgbClr val="0070C0"/>
                </a:solidFill>
                <a:sym typeface="Wingdings" panose="05000000000000000000" pitchFamily="2" charset="2"/>
              </a:rPr>
              <a:t>Marker Edge </a:t>
            </a:r>
            <a:r>
              <a:rPr lang="en-US" dirty="0" err="1" smtClean="0">
                <a:solidFill>
                  <a:srgbClr val="0070C0"/>
                </a:solidFill>
                <a:sym typeface="Wingdings" panose="05000000000000000000" pitchFamily="2" charset="2"/>
              </a:rPr>
              <a:t>colour</a:t>
            </a:r>
            <a:r>
              <a:rPr lang="en-US" dirty="0" smtClean="0">
                <a:solidFill>
                  <a:srgbClr val="0070C0"/>
                </a:solidFill>
                <a:sym typeface="Wingdings" panose="05000000000000000000" pitchFamily="2" charset="2"/>
              </a:rPr>
              <a:t>:</a:t>
            </a:r>
          </a:p>
          <a:p>
            <a:pPr marL="0" indent="0">
              <a:buNone/>
            </a:pPr>
            <a:r>
              <a:rPr lang="en-US" dirty="0"/>
              <a:t>plot(</a:t>
            </a:r>
            <a:r>
              <a:rPr lang="en-US" dirty="0" err="1"/>
              <a:t>ypoints</a:t>
            </a:r>
            <a:r>
              <a:rPr lang="en-US" dirty="0"/>
              <a:t>, marker = 'o', </a:t>
            </a:r>
            <a:r>
              <a:rPr lang="en-US" dirty="0" err="1"/>
              <a:t>ms</a:t>
            </a:r>
            <a:r>
              <a:rPr lang="en-US" dirty="0"/>
              <a:t> = 20, </a:t>
            </a:r>
            <a:r>
              <a:rPr lang="en-US" dirty="0" err="1">
                <a:solidFill>
                  <a:srgbClr val="C00000"/>
                </a:solidFill>
              </a:rPr>
              <a:t>mec</a:t>
            </a:r>
            <a:r>
              <a:rPr lang="en-US" dirty="0">
                <a:solidFill>
                  <a:srgbClr val="C00000"/>
                </a:solidFill>
              </a:rPr>
              <a:t> = 'r</a:t>
            </a:r>
            <a:r>
              <a:rPr lang="en-US" dirty="0" smtClean="0">
                <a:solidFill>
                  <a:srgbClr val="C00000"/>
                </a:solidFill>
              </a:rPr>
              <a:t>')</a:t>
            </a:r>
          </a:p>
          <a:p>
            <a:pPr marL="0" indent="0">
              <a:buNone/>
            </a:pPr>
            <a:r>
              <a:rPr lang="en-US" dirty="0" err="1" smtClean="0">
                <a:solidFill>
                  <a:srgbClr val="C00000"/>
                </a:solidFill>
              </a:rPr>
              <a:t>mec</a:t>
            </a:r>
            <a:r>
              <a:rPr lang="en-US" dirty="0" err="1" smtClean="0">
                <a:solidFill>
                  <a:srgbClr val="C00000"/>
                </a:solidFill>
                <a:sym typeface="Wingdings" panose="05000000000000000000" pitchFamily="2" charset="2"/>
              </a:rPr>
              <a:t></a:t>
            </a:r>
            <a:r>
              <a:rPr lang="en-US" dirty="0" err="1" smtClean="0">
                <a:sym typeface="Wingdings" panose="05000000000000000000" pitchFamily="2" charset="2"/>
              </a:rPr>
              <a:t>Represents</a:t>
            </a:r>
            <a:r>
              <a:rPr lang="en-US" dirty="0" smtClean="0">
                <a:sym typeface="Wingdings" panose="05000000000000000000" pitchFamily="2" charset="2"/>
              </a:rPr>
              <a:t> markers Edge </a:t>
            </a:r>
            <a:r>
              <a:rPr lang="en-US" dirty="0" err="1" smtClean="0">
                <a:sym typeface="Wingdings" panose="05000000000000000000" pitchFamily="2" charset="2"/>
              </a:rPr>
              <a:t>colour</a:t>
            </a:r>
            <a:r>
              <a:rPr lang="en-US" dirty="0" smtClean="0">
                <a:sym typeface="Wingdings" panose="05000000000000000000" pitchFamily="2" charset="2"/>
              </a:rPr>
              <a:t>.</a:t>
            </a:r>
          </a:p>
          <a:p>
            <a:pPr marL="0" indent="0">
              <a:buNone/>
            </a:pPr>
            <a:r>
              <a:rPr lang="en-US" dirty="0" smtClean="0">
                <a:solidFill>
                  <a:srgbClr val="0070C0"/>
                </a:solidFill>
                <a:sym typeface="Wingdings" panose="05000000000000000000" pitchFamily="2" charset="2"/>
              </a:rPr>
              <a:t>Marker Face </a:t>
            </a:r>
            <a:r>
              <a:rPr lang="en-US" dirty="0" err="1" smtClean="0">
                <a:solidFill>
                  <a:srgbClr val="0070C0"/>
                </a:solidFill>
                <a:sym typeface="Wingdings" panose="05000000000000000000" pitchFamily="2" charset="2"/>
              </a:rPr>
              <a:t>Colour</a:t>
            </a:r>
            <a:r>
              <a:rPr lang="en-US" dirty="0" smtClean="0">
                <a:solidFill>
                  <a:srgbClr val="0070C0"/>
                </a:solidFill>
                <a:sym typeface="Wingdings" panose="05000000000000000000" pitchFamily="2" charset="2"/>
              </a:rPr>
              <a:t>:</a:t>
            </a:r>
          </a:p>
          <a:p>
            <a:pPr marL="0" indent="0">
              <a:buNone/>
            </a:pPr>
            <a:r>
              <a:rPr lang="en-US" dirty="0"/>
              <a:t>plot(</a:t>
            </a:r>
            <a:r>
              <a:rPr lang="en-US" dirty="0" err="1"/>
              <a:t>ypoints</a:t>
            </a:r>
            <a:r>
              <a:rPr lang="en-US" dirty="0"/>
              <a:t>, marker = 'o', </a:t>
            </a:r>
            <a:r>
              <a:rPr lang="en-US" dirty="0" err="1"/>
              <a:t>ms</a:t>
            </a:r>
            <a:r>
              <a:rPr lang="en-US" dirty="0"/>
              <a:t> = 20, </a:t>
            </a:r>
            <a:r>
              <a:rPr lang="en-US" dirty="0" err="1" smtClean="0">
                <a:solidFill>
                  <a:srgbClr val="C00000"/>
                </a:solidFill>
              </a:rPr>
              <a:t>mfc</a:t>
            </a:r>
            <a:r>
              <a:rPr lang="en-US" dirty="0" smtClean="0">
                <a:solidFill>
                  <a:srgbClr val="C00000"/>
                </a:solidFill>
              </a:rPr>
              <a:t> </a:t>
            </a:r>
            <a:r>
              <a:rPr lang="en-US" dirty="0">
                <a:solidFill>
                  <a:srgbClr val="C00000"/>
                </a:solidFill>
              </a:rPr>
              <a:t>= 'r</a:t>
            </a:r>
            <a:r>
              <a:rPr lang="en-US" dirty="0" smtClean="0">
                <a:solidFill>
                  <a:srgbClr val="C00000"/>
                </a:solidFill>
              </a:rPr>
              <a:t>'</a:t>
            </a:r>
            <a:r>
              <a:rPr lang="en-US" dirty="0" smtClean="0"/>
              <a:t>)</a:t>
            </a:r>
          </a:p>
          <a:p>
            <a:pPr marL="0" indent="0">
              <a:buNone/>
            </a:pPr>
            <a:r>
              <a:rPr lang="en-US" dirty="0" err="1" smtClean="0">
                <a:solidFill>
                  <a:srgbClr val="C00000"/>
                </a:solidFill>
              </a:rPr>
              <a:t>mfc</a:t>
            </a:r>
            <a:r>
              <a:rPr lang="en-US" dirty="0" err="1" smtClean="0">
                <a:solidFill>
                  <a:srgbClr val="C00000"/>
                </a:solidFill>
                <a:sym typeface="Wingdings" panose="05000000000000000000" pitchFamily="2" charset="2"/>
              </a:rPr>
              <a:t></a:t>
            </a:r>
            <a:r>
              <a:rPr lang="en-US" dirty="0" err="1" smtClean="0">
                <a:sym typeface="Wingdings" panose="05000000000000000000" pitchFamily="2" charset="2"/>
              </a:rPr>
              <a:t>Represents</a:t>
            </a:r>
            <a:r>
              <a:rPr lang="en-US" dirty="0" smtClean="0">
                <a:sym typeface="Wingdings" panose="05000000000000000000" pitchFamily="2" charset="2"/>
              </a:rPr>
              <a:t> Markers Face </a:t>
            </a:r>
            <a:r>
              <a:rPr lang="en-US" dirty="0" err="1" smtClean="0">
                <a:sym typeface="Wingdings" panose="05000000000000000000" pitchFamily="2" charset="2"/>
              </a:rPr>
              <a:t>Colour</a:t>
            </a:r>
            <a:endParaRPr lang="en-US" dirty="0" smtClean="0"/>
          </a:p>
          <a:p>
            <a:pPr marL="0" indent="0">
              <a:buNone/>
            </a:pPr>
            <a:endParaRPr lang="en-US" dirty="0"/>
          </a:p>
        </p:txBody>
      </p:sp>
    </p:spTree>
    <p:extLst>
      <p:ext uri="{BB962C8B-B14F-4D97-AF65-F5344CB8AC3E}">
        <p14:creationId xmlns:p14="http://schemas.microsoft.com/office/powerpoint/2010/main" val="1395306740"/>
      </p:ext>
    </p:extLst>
  </p:cSld>
  <p:clrMapOvr>
    <a:masterClrMapping/>
  </p:clrMapOvr>
</p:sld>
</file>

<file path=ppt/slides/slide4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Method:</a:t>
            </a:r>
            <a:endParaRPr lang="en-US" dirty="0"/>
          </a:p>
        </p:txBody>
      </p:sp>
      <p:sp>
        <p:nvSpPr>
          <p:cNvPr id="3" name="Content Placeholder 2"/>
          <p:cNvSpPr>
            <a:spLocks noGrp="1"/>
          </p:cNvSpPr>
          <p:nvPr>
            <p:ph idx="1"/>
          </p:nvPr>
        </p:nvSpPr>
        <p:spPr/>
        <p:txBody>
          <a:bodyPr/>
          <a:lstStyle/>
          <a:p>
            <a:r>
              <a:rPr lang="en-US" dirty="0"/>
              <a:t>plot(</a:t>
            </a:r>
            <a:r>
              <a:rPr lang="en-US" dirty="0" err="1"/>
              <a:t>ypoints</a:t>
            </a:r>
            <a:r>
              <a:rPr lang="en-US" dirty="0"/>
              <a:t>, </a:t>
            </a:r>
            <a:r>
              <a:rPr lang="en-US" dirty="0">
                <a:solidFill>
                  <a:srgbClr val="C00000"/>
                </a:solidFill>
              </a:rPr>
              <a:t>'</a:t>
            </a:r>
            <a:r>
              <a:rPr lang="en-US" dirty="0" err="1">
                <a:solidFill>
                  <a:srgbClr val="C00000"/>
                </a:solidFill>
              </a:rPr>
              <a:t>o:r</a:t>
            </a:r>
            <a:r>
              <a:rPr lang="en-US" dirty="0" smtClean="0">
                <a:solidFill>
                  <a:srgbClr val="C00000"/>
                </a:solidFill>
              </a:rPr>
              <a:t>'</a:t>
            </a:r>
            <a:r>
              <a:rPr lang="en-US" dirty="0" smtClean="0"/>
              <a:t>)</a:t>
            </a:r>
          </a:p>
          <a:p>
            <a:r>
              <a:rPr lang="en-US" dirty="0" smtClean="0">
                <a:solidFill>
                  <a:srgbClr val="C00000"/>
                </a:solidFill>
              </a:rPr>
              <a:t>0</a:t>
            </a:r>
            <a:r>
              <a:rPr lang="en-US" dirty="0" smtClean="0">
                <a:sym typeface="Wingdings" panose="05000000000000000000" pitchFamily="2" charset="2"/>
              </a:rPr>
              <a:t>Represents style of marker</a:t>
            </a:r>
          </a:p>
          <a:p>
            <a:r>
              <a:rPr lang="en-US" dirty="0" smtClean="0">
                <a:solidFill>
                  <a:srgbClr val="C00000"/>
                </a:solidFill>
                <a:sym typeface="Wingdings" panose="05000000000000000000" pitchFamily="2" charset="2"/>
              </a:rPr>
              <a:t>:</a:t>
            </a:r>
            <a:r>
              <a:rPr lang="en-US" dirty="0" smtClean="0">
                <a:sym typeface="Wingdings" panose="05000000000000000000" pitchFamily="2" charset="2"/>
              </a:rPr>
              <a:t>Represents style of line.</a:t>
            </a:r>
          </a:p>
          <a:p>
            <a:r>
              <a:rPr lang="en-US" dirty="0" err="1" smtClean="0">
                <a:solidFill>
                  <a:srgbClr val="C00000"/>
                </a:solidFill>
                <a:sym typeface="Wingdings" panose="05000000000000000000" pitchFamily="2" charset="2"/>
              </a:rPr>
              <a:t>r</a:t>
            </a:r>
            <a:r>
              <a:rPr lang="en-US" dirty="0" err="1" smtClean="0">
                <a:sym typeface="Wingdings" panose="05000000000000000000" pitchFamily="2" charset="2"/>
              </a:rPr>
              <a:t>Represents</a:t>
            </a:r>
            <a:r>
              <a:rPr lang="en-US" dirty="0" smtClean="0">
                <a:sym typeface="Wingdings" panose="05000000000000000000" pitchFamily="2" charset="2"/>
              </a:rPr>
              <a:t> </a:t>
            </a:r>
            <a:r>
              <a:rPr lang="en-US" dirty="0" err="1" smtClean="0">
                <a:sym typeface="Wingdings" panose="05000000000000000000" pitchFamily="2" charset="2"/>
              </a:rPr>
              <a:t>colour</a:t>
            </a:r>
            <a:r>
              <a:rPr lang="en-US" dirty="0" smtClean="0">
                <a:sym typeface="Wingdings" panose="05000000000000000000" pitchFamily="2" charset="2"/>
              </a:rPr>
              <a:t> of marker and line.</a:t>
            </a:r>
            <a:endParaRPr lang="en-US" dirty="0"/>
          </a:p>
        </p:txBody>
      </p:sp>
    </p:spTree>
    <p:extLst>
      <p:ext uri="{BB962C8B-B14F-4D97-AF65-F5344CB8AC3E}">
        <p14:creationId xmlns:p14="http://schemas.microsoft.com/office/powerpoint/2010/main" val="42131191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RELATIONAL OPERATOR</a:t>
            </a:r>
            <a:endParaRPr lang="en-US" dirty="0">
              <a:latin typeface="Algerian" pitchFamily="82" charset="0"/>
            </a:endParaRPr>
          </a:p>
        </p:txBody>
      </p:sp>
      <p:graphicFrame>
        <p:nvGraphicFramePr>
          <p:cNvPr id="6" name="Content Placeholder 5"/>
          <p:cNvGraphicFramePr>
            <a:graphicFrameLocks noGrp="1"/>
          </p:cNvGraphicFramePr>
          <p:nvPr>
            <p:ph idx="1"/>
          </p:nvPr>
        </p:nvGraphicFramePr>
        <p:xfrm>
          <a:off x="457200" y="1935163"/>
          <a:ext cx="6172200" cy="3535680"/>
        </p:xfrm>
        <a:graphic>
          <a:graphicData uri="http://schemas.openxmlformats.org/drawingml/2006/table">
            <a:tbl>
              <a:tblPr firstRow="1" bandRow="1">
                <a:tableStyleId>{5C22544A-7EE6-4342-B048-85BDC9FD1C3A}</a:tableStyleId>
              </a:tblPr>
              <a:tblGrid>
                <a:gridCol w="2057400"/>
                <a:gridCol w="2057400"/>
                <a:gridCol w="2057400"/>
              </a:tblGrid>
              <a:tr h="370840">
                <a:tc>
                  <a:txBody>
                    <a:bodyPr/>
                    <a:lstStyle/>
                    <a:p>
                      <a:pPr algn="l" fontAlgn="t"/>
                      <a:r>
                        <a:rPr lang="en-US" dirty="0"/>
                        <a:t>Operator</a:t>
                      </a:r>
                    </a:p>
                  </a:txBody>
                  <a:tcPr marL="152400" marR="76200" marT="76200" marB="76200"/>
                </a:tc>
                <a:tc>
                  <a:txBody>
                    <a:bodyPr/>
                    <a:lstStyle/>
                    <a:p>
                      <a:pPr algn="l" fontAlgn="t"/>
                      <a:r>
                        <a:rPr lang="en-US"/>
                        <a:t>Name</a:t>
                      </a:r>
                    </a:p>
                  </a:txBody>
                  <a:tcPr marL="76200" marR="76200" marT="76200" marB="76200"/>
                </a:tc>
                <a:tc>
                  <a:txBody>
                    <a:bodyPr/>
                    <a:lstStyle/>
                    <a:p>
                      <a:pPr algn="l" fontAlgn="t"/>
                      <a:r>
                        <a:rPr lang="en-US"/>
                        <a:t>Example</a:t>
                      </a:r>
                    </a:p>
                  </a:txBody>
                  <a:tcPr marL="76200" marR="76200" marT="76200" marB="76200"/>
                </a:tc>
              </a:tr>
              <a:tr h="370840">
                <a:tc>
                  <a:txBody>
                    <a:bodyPr/>
                    <a:lstStyle/>
                    <a:p>
                      <a:pPr algn="l" fontAlgn="t"/>
                      <a:r>
                        <a:rPr lang="en-US" dirty="0"/>
                        <a:t>==</a:t>
                      </a:r>
                    </a:p>
                  </a:txBody>
                  <a:tcPr marL="152400" marR="76200" marT="76200" marB="76200"/>
                </a:tc>
                <a:tc>
                  <a:txBody>
                    <a:bodyPr/>
                    <a:lstStyle/>
                    <a:p>
                      <a:pPr algn="l" fontAlgn="t"/>
                      <a:r>
                        <a:rPr lang="en-US" b="0" dirty="0"/>
                        <a:t>Equal</a:t>
                      </a:r>
                    </a:p>
                  </a:txBody>
                  <a:tcPr marL="76200" marR="76200" marT="76200" marB="76200"/>
                </a:tc>
                <a:tc>
                  <a:txBody>
                    <a:bodyPr/>
                    <a:lstStyle/>
                    <a:p>
                      <a:pPr algn="l" fontAlgn="t"/>
                      <a:r>
                        <a:rPr lang="en-US" dirty="0"/>
                        <a:t>x == y</a:t>
                      </a:r>
                    </a:p>
                  </a:txBody>
                  <a:tcPr marL="76200" marR="76200" marT="76200" marB="76200"/>
                </a:tc>
              </a:tr>
              <a:tr h="370840">
                <a:tc>
                  <a:txBody>
                    <a:bodyPr/>
                    <a:lstStyle/>
                    <a:p>
                      <a:pPr algn="l" fontAlgn="t"/>
                      <a:r>
                        <a:rPr lang="en-US"/>
                        <a:t>!=</a:t>
                      </a:r>
                    </a:p>
                  </a:txBody>
                  <a:tcPr marL="152400" marR="76200" marT="76200" marB="76200"/>
                </a:tc>
                <a:tc>
                  <a:txBody>
                    <a:bodyPr/>
                    <a:lstStyle/>
                    <a:p>
                      <a:pPr algn="l" fontAlgn="t"/>
                      <a:r>
                        <a:rPr lang="en-US" dirty="0"/>
                        <a:t>Not equal</a:t>
                      </a:r>
                    </a:p>
                  </a:txBody>
                  <a:tcPr marL="76200" marR="76200" marT="76200" marB="76200"/>
                </a:tc>
                <a:tc>
                  <a:txBody>
                    <a:bodyPr/>
                    <a:lstStyle/>
                    <a:p>
                      <a:pPr algn="l" fontAlgn="t"/>
                      <a:r>
                        <a:rPr lang="en-US"/>
                        <a:t>x != y</a:t>
                      </a:r>
                    </a:p>
                  </a:txBody>
                  <a:tcPr marL="76200" marR="76200" marT="76200" marB="76200"/>
                </a:tc>
              </a:tr>
              <a:tr h="370840">
                <a:tc>
                  <a:txBody>
                    <a:bodyPr/>
                    <a:lstStyle/>
                    <a:p>
                      <a:pPr algn="l" fontAlgn="t"/>
                      <a:r>
                        <a:rPr lang="en-US"/>
                        <a:t>&gt;</a:t>
                      </a:r>
                    </a:p>
                  </a:txBody>
                  <a:tcPr marL="152400" marR="76200" marT="76200" marB="76200"/>
                </a:tc>
                <a:tc>
                  <a:txBody>
                    <a:bodyPr/>
                    <a:lstStyle/>
                    <a:p>
                      <a:pPr algn="l" fontAlgn="t"/>
                      <a:r>
                        <a:rPr lang="en-US" dirty="0"/>
                        <a:t>Greater than</a:t>
                      </a:r>
                    </a:p>
                  </a:txBody>
                  <a:tcPr marL="76200" marR="76200" marT="76200" marB="76200"/>
                </a:tc>
                <a:tc>
                  <a:txBody>
                    <a:bodyPr/>
                    <a:lstStyle/>
                    <a:p>
                      <a:pPr algn="l" fontAlgn="t"/>
                      <a:r>
                        <a:rPr lang="en-US" dirty="0"/>
                        <a:t>x &gt; y</a:t>
                      </a:r>
                    </a:p>
                  </a:txBody>
                  <a:tcPr marL="76200" marR="76200" marT="76200" marB="76200"/>
                </a:tc>
              </a:tr>
              <a:tr h="370840">
                <a:tc>
                  <a:txBody>
                    <a:bodyPr/>
                    <a:lstStyle/>
                    <a:p>
                      <a:pPr algn="l" fontAlgn="t"/>
                      <a:r>
                        <a:rPr lang="en-US"/>
                        <a:t>&lt;</a:t>
                      </a:r>
                    </a:p>
                  </a:txBody>
                  <a:tcPr marL="152400" marR="76200" marT="76200" marB="76200"/>
                </a:tc>
                <a:tc>
                  <a:txBody>
                    <a:bodyPr/>
                    <a:lstStyle/>
                    <a:p>
                      <a:pPr algn="l" fontAlgn="t"/>
                      <a:r>
                        <a:rPr lang="en-US"/>
                        <a:t>Less than</a:t>
                      </a:r>
                    </a:p>
                  </a:txBody>
                  <a:tcPr marL="76200" marR="76200" marT="76200" marB="76200"/>
                </a:tc>
                <a:tc>
                  <a:txBody>
                    <a:bodyPr/>
                    <a:lstStyle/>
                    <a:p>
                      <a:pPr algn="l" fontAlgn="t"/>
                      <a:r>
                        <a:rPr lang="en-US" dirty="0"/>
                        <a:t>x &lt; y</a:t>
                      </a:r>
                    </a:p>
                  </a:txBody>
                  <a:tcPr marL="76200" marR="76200" marT="76200" marB="76200"/>
                </a:tc>
              </a:tr>
              <a:tr h="370840">
                <a:tc>
                  <a:txBody>
                    <a:bodyPr/>
                    <a:lstStyle/>
                    <a:p>
                      <a:pPr algn="l" fontAlgn="t"/>
                      <a:r>
                        <a:rPr lang="en-US"/>
                        <a:t>&gt;=</a:t>
                      </a:r>
                    </a:p>
                  </a:txBody>
                  <a:tcPr marL="152400" marR="76200" marT="76200" marB="76200"/>
                </a:tc>
                <a:tc>
                  <a:txBody>
                    <a:bodyPr/>
                    <a:lstStyle/>
                    <a:p>
                      <a:pPr algn="l" fontAlgn="t"/>
                      <a:r>
                        <a:rPr lang="en-US"/>
                        <a:t>Greater than or equal to</a:t>
                      </a:r>
                    </a:p>
                  </a:txBody>
                  <a:tcPr marL="76200" marR="76200" marT="76200" marB="76200"/>
                </a:tc>
                <a:tc>
                  <a:txBody>
                    <a:bodyPr/>
                    <a:lstStyle/>
                    <a:p>
                      <a:pPr algn="l" fontAlgn="t"/>
                      <a:r>
                        <a:rPr lang="en-US" dirty="0"/>
                        <a:t>x &gt;= y</a:t>
                      </a:r>
                    </a:p>
                  </a:txBody>
                  <a:tcPr marL="76200" marR="76200" marT="76200" marB="76200"/>
                </a:tc>
              </a:tr>
              <a:tr h="370840">
                <a:tc>
                  <a:txBody>
                    <a:bodyPr/>
                    <a:lstStyle/>
                    <a:p>
                      <a:pPr algn="l" fontAlgn="t"/>
                      <a:r>
                        <a:rPr lang="en-US"/>
                        <a:t>&lt;=</a:t>
                      </a:r>
                    </a:p>
                  </a:txBody>
                  <a:tcPr marL="152400" marR="76200" marT="76200" marB="76200"/>
                </a:tc>
                <a:tc>
                  <a:txBody>
                    <a:bodyPr/>
                    <a:lstStyle/>
                    <a:p>
                      <a:pPr algn="l" fontAlgn="t"/>
                      <a:r>
                        <a:rPr lang="en-US"/>
                        <a:t>Less than or equal to</a:t>
                      </a:r>
                    </a:p>
                  </a:txBody>
                  <a:tcPr marL="76200" marR="76200" marT="76200" marB="76200"/>
                </a:tc>
                <a:tc>
                  <a:txBody>
                    <a:bodyPr/>
                    <a:lstStyle/>
                    <a:p>
                      <a:pPr algn="l" fontAlgn="t"/>
                      <a:r>
                        <a:rPr lang="en-US" dirty="0"/>
                        <a:t>x &lt;= y</a:t>
                      </a:r>
                    </a:p>
                  </a:txBody>
                  <a:tcPr marL="76200" marR="76200" marT="76200" marB="76200"/>
                </a:tc>
              </a:tr>
            </a:tbl>
          </a:graphicData>
        </a:graphic>
      </p:graphicFrame>
    </p:spTree>
  </p:cSld>
  <p:clrMapOvr>
    <a:masterClrMapping/>
  </p:clrMapOvr>
</p:sld>
</file>

<file path=ppt/slides/slide4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685800"/>
          </a:xfrm>
        </p:spPr>
        <p:txBody>
          <a:bodyPr>
            <a:normAutofit fontScale="90000"/>
          </a:bodyPr>
          <a:lstStyle/>
          <a:p>
            <a:r>
              <a:rPr lang="en-US" smtClean="0"/>
              <a:t>Grid:</a:t>
            </a:r>
            <a:endParaRPr lang="en-US" dirty="0"/>
          </a:p>
        </p:txBody>
      </p:sp>
      <p:sp>
        <p:nvSpPr>
          <p:cNvPr id="3" name="Content Placeholder 2"/>
          <p:cNvSpPr>
            <a:spLocks noGrp="1"/>
          </p:cNvSpPr>
          <p:nvPr>
            <p:ph idx="1"/>
          </p:nvPr>
        </p:nvSpPr>
        <p:spPr>
          <a:xfrm>
            <a:off x="457200" y="914400"/>
            <a:ext cx="8229600" cy="5410200"/>
          </a:xfrm>
        </p:spPr>
        <p:txBody>
          <a:bodyPr/>
          <a:lstStyle/>
          <a:p>
            <a:r>
              <a:rPr lang="en-US" dirty="0" smtClean="0">
                <a:solidFill>
                  <a:srgbClr val="0070C0"/>
                </a:solidFill>
              </a:rPr>
              <a:t>Create Default Grid:</a:t>
            </a:r>
          </a:p>
          <a:p>
            <a:pPr marL="0" indent="0">
              <a:buNone/>
            </a:pPr>
            <a:r>
              <a:rPr lang="en-US" dirty="0" smtClean="0"/>
              <a:t>grid()</a:t>
            </a:r>
            <a:endParaRPr lang="en-US" dirty="0">
              <a:sym typeface="Wingdings" panose="05000000000000000000" pitchFamily="2" charset="2"/>
            </a:endParaRPr>
          </a:p>
          <a:p>
            <a:r>
              <a:rPr lang="en-US" dirty="0" smtClean="0">
                <a:solidFill>
                  <a:srgbClr val="0070C0"/>
                </a:solidFill>
                <a:sym typeface="Wingdings" panose="05000000000000000000" pitchFamily="2" charset="2"/>
              </a:rPr>
              <a:t>Create Grid in X axis only:</a:t>
            </a:r>
          </a:p>
          <a:p>
            <a:pPr marL="0" indent="0">
              <a:buNone/>
            </a:pPr>
            <a:r>
              <a:rPr lang="en-US" dirty="0" smtClean="0">
                <a:sym typeface="Wingdings" panose="05000000000000000000" pitchFamily="2" charset="2"/>
              </a:rPr>
              <a:t>grid(axis=“x”)</a:t>
            </a:r>
          </a:p>
          <a:p>
            <a:r>
              <a:rPr lang="en-US" dirty="0" smtClean="0">
                <a:solidFill>
                  <a:srgbClr val="0070C0"/>
                </a:solidFill>
                <a:sym typeface="Wingdings" panose="05000000000000000000" pitchFamily="2" charset="2"/>
              </a:rPr>
              <a:t>Create Grid in Y axis only: </a:t>
            </a:r>
            <a:endParaRPr lang="en-US" dirty="0" smtClean="0">
              <a:solidFill>
                <a:srgbClr val="0070C0"/>
              </a:solidFill>
            </a:endParaRPr>
          </a:p>
          <a:p>
            <a:pPr marL="0" indent="0">
              <a:buNone/>
            </a:pPr>
            <a:r>
              <a:rPr lang="en-US" dirty="0" smtClean="0"/>
              <a:t>grid(axis=“y”)</a:t>
            </a:r>
          </a:p>
          <a:p>
            <a:r>
              <a:rPr lang="en-US" dirty="0" smtClean="0">
                <a:solidFill>
                  <a:srgbClr val="0070C0"/>
                </a:solidFill>
              </a:rPr>
              <a:t>Grid Style:</a:t>
            </a:r>
          </a:p>
          <a:p>
            <a:pPr marL="0" indent="0">
              <a:buNone/>
            </a:pPr>
            <a:r>
              <a:rPr lang="en-US" dirty="0"/>
              <a:t>grid(color = 'green', </a:t>
            </a:r>
            <a:r>
              <a:rPr lang="en-US" dirty="0" err="1"/>
              <a:t>linestyle</a:t>
            </a:r>
            <a:r>
              <a:rPr lang="en-US" dirty="0"/>
              <a:t> = '--', linewidth = 0.5)</a:t>
            </a:r>
          </a:p>
        </p:txBody>
      </p:sp>
    </p:spTree>
    <p:extLst>
      <p:ext uri="{BB962C8B-B14F-4D97-AF65-F5344CB8AC3E}">
        <p14:creationId xmlns:p14="http://schemas.microsoft.com/office/powerpoint/2010/main" val="2617853993"/>
      </p:ext>
    </p:extLst>
  </p:cSld>
  <p:clrMapOvr>
    <a:masterClrMapping/>
  </p:clrMapOvr>
</p:sld>
</file>

<file path=ppt/slides/slide4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Subplot:</a:t>
            </a:r>
            <a:endParaRPr lang="en-US" dirty="0"/>
          </a:p>
        </p:txBody>
      </p:sp>
      <p:sp>
        <p:nvSpPr>
          <p:cNvPr id="3" name="Content Placeholder 2"/>
          <p:cNvSpPr>
            <a:spLocks noGrp="1"/>
          </p:cNvSpPr>
          <p:nvPr>
            <p:ph idx="1"/>
          </p:nvPr>
        </p:nvSpPr>
        <p:spPr/>
        <p:txBody>
          <a:bodyPr/>
          <a:lstStyle/>
          <a:p>
            <a:pPr marL="0" indent="0">
              <a:buNone/>
            </a:pPr>
            <a:r>
              <a:rPr lang="en-US" dirty="0"/>
              <a:t>subplot(1,2,1</a:t>
            </a:r>
            <a:r>
              <a:rPr lang="en-US" dirty="0" smtClean="0"/>
              <a:t>)</a:t>
            </a:r>
          </a:p>
          <a:p>
            <a:pPr marL="0" indent="0">
              <a:buNone/>
            </a:pPr>
            <a:r>
              <a:rPr lang="en-US" dirty="0" smtClean="0"/>
              <a:t>plot(y1,"o:g",linewidth=2.5)</a:t>
            </a:r>
          </a:p>
          <a:p>
            <a:pPr marL="0" indent="0">
              <a:buNone/>
            </a:pPr>
            <a:r>
              <a:rPr lang="en-US" dirty="0" smtClean="0"/>
              <a:t>subplot(</a:t>
            </a:r>
            <a:r>
              <a:rPr lang="en-US" dirty="0" err="1" smtClean="0"/>
              <a:t>row,column,plot</a:t>
            </a:r>
            <a:r>
              <a:rPr lang="en-US" dirty="0" smtClean="0"/>
              <a:t>)</a:t>
            </a:r>
          </a:p>
          <a:p>
            <a:pPr marL="0" indent="0">
              <a:buNone/>
            </a:pPr>
            <a:r>
              <a:rPr lang="en-US" dirty="0" smtClean="0"/>
              <a:t>title(“marks”)</a:t>
            </a:r>
          </a:p>
          <a:p>
            <a:pPr marL="0" indent="0">
              <a:buNone/>
            </a:pPr>
            <a:r>
              <a:rPr lang="en-US" dirty="0" smtClean="0"/>
              <a:t>subplot(1,2,2)</a:t>
            </a:r>
            <a:endParaRPr lang="en-US" dirty="0"/>
          </a:p>
          <a:p>
            <a:pPr marL="0" indent="0">
              <a:buNone/>
            </a:pPr>
            <a:r>
              <a:rPr lang="en-US" dirty="0" smtClean="0"/>
              <a:t>plot(y1</a:t>
            </a:r>
            <a:r>
              <a:rPr lang="en-US" dirty="0"/>
              <a:t>,"o:g",linewidth=2.5</a:t>
            </a:r>
            <a:r>
              <a:rPr lang="en-US" dirty="0" smtClean="0"/>
              <a:t>)</a:t>
            </a:r>
          </a:p>
          <a:p>
            <a:pPr marL="0" indent="0">
              <a:buNone/>
            </a:pPr>
            <a:r>
              <a:rPr lang="en-US" dirty="0" smtClean="0"/>
              <a:t>title(“average”)</a:t>
            </a:r>
          </a:p>
          <a:p>
            <a:pPr marL="0" indent="0">
              <a:buNone/>
            </a:pPr>
            <a:r>
              <a:rPr lang="en-US" dirty="0" err="1" smtClean="0"/>
              <a:t>suptitle</a:t>
            </a:r>
            <a:r>
              <a:rPr lang="en-US" dirty="0" smtClean="0"/>
              <a:t>(“section A”)</a:t>
            </a:r>
          </a:p>
        </p:txBody>
      </p:sp>
    </p:spTree>
    <p:extLst>
      <p:ext uri="{BB962C8B-B14F-4D97-AF65-F5344CB8AC3E}">
        <p14:creationId xmlns:p14="http://schemas.microsoft.com/office/powerpoint/2010/main" val="2501172164"/>
      </p:ext>
    </p:extLst>
  </p:cSld>
  <p:clrMapOvr>
    <a:masterClrMapping/>
  </p:clrMapOvr>
</p:sld>
</file>

<file path=ppt/slides/slide4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a:t>row </a:t>
            </a:r>
            <a:r>
              <a:rPr lang="en-US" dirty="0">
                <a:sym typeface="Wingdings" panose="05000000000000000000" pitchFamily="2" charset="2"/>
              </a:rPr>
              <a:t>number of rows in graph.</a:t>
            </a:r>
          </a:p>
          <a:p>
            <a:pPr marL="0" indent="0">
              <a:buNone/>
            </a:pPr>
            <a:r>
              <a:rPr lang="en-US" dirty="0" err="1">
                <a:sym typeface="Wingdings" panose="05000000000000000000" pitchFamily="2" charset="2"/>
              </a:rPr>
              <a:t>columnnumber</a:t>
            </a:r>
            <a:r>
              <a:rPr lang="en-US" dirty="0">
                <a:sym typeface="Wingdings" panose="05000000000000000000" pitchFamily="2" charset="2"/>
              </a:rPr>
              <a:t> of columns in graph.</a:t>
            </a:r>
          </a:p>
          <a:p>
            <a:pPr marL="0" indent="0">
              <a:buNone/>
            </a:pPr>
            <a:r>
              <a:rPr lang="en-US" dirty="0" err="1">
                <a:sym typeface="Wingdings" panose="05000000000000000000" pitchFamily="2" charset="2"/>
              </a:rPr>
              <a:t>plotplot</a:t>
            </a:r>
            <a:r>
              <a:rPr lang="en-US" dirty="0">
                <a:sym typeface="Wingdings" panose="05000000000000000000" pitchFamily="2" charset="2"/>
              </a:rPr>
              <a:t> number</a:t>
            </a:r>
            <a:r>
              <a:rPr lang="en-US" dirty="0" smtClean="0">
                <a:sym typeface="Wingdings" panose="05000000000000000000" pitchFamily="2" charset="2"/>
              </a:rPr>
              <a:t>.</a:t>
            </a:r>
          </a:p>
          <a:p>
            <a:pPr marL="0" indent="0">
              <a:buNone/>
            </a:pPr>
            <a:r>
              <a:rPr lang="en-US" dirty="0" err="1" smtClean="0">
                <a:sym typeface="Wingdings" panose="05000000000000000000" pitchFamily="2" charset="2"/>
              </a:rPr>
              <a:t>titleThis</a:t>
            </a:r>
            <a:r>
              <a:rPr lang="en-US" dirty="0" smtClean="0">
                <a:sym typeface="Wingdings" panose="05000000000000000000" pitchFamily="2" charset="2"/>
              </a:rPr>
              <a:t> is title for subplot</a:t>
            </a:r>
          </a:p>
          <a:p>
            <a:pPr marL="0" indent="0">
              <a:buNone/>
            </a:pPr>
            <a:r>
              <a:rPr lang="en-US" dirty="0" err="1" smtClean="0">
                <a:sym typeface="Wingdings" panose="05000000000000000000" pitchFamily="2" charset="2"/>
              </a:rPr>
              <a:t>suptileThis</a:t>
            </a:r>
            <a:r>
              <a:rPr lang="en-US" dirty="0" smtClean="0">
                <a:sym typeface="Wingdings" panose="05000000000000000000" pitchFamily="2" charset="2"/>
              </a:rPr>
              <a:t> is a overall title.</a:t>
            </a:r>
            <a:endParaRPr lang="en-US" dirty="0"/>
          </a:p>
          <a:p>
            <a:endParaRPr lang="en-US" dirty="0"/>
          </a:p>
        </p:txBody>
      </p:sp>
    </p:spTree>
    <p:extLst>
      <p:ext uri="{BB962C8B-B14F-4D97-AF65-F5344CB8AC3E}">
        <p14:creationId xmlns:p14="http://schemas.microsoft.com/office/powerpoint/2010/main" val="3766613549"/>
      </p:ext>
    </p:extLst>
  </p:cSld>
  <p:clrMapOvr>
    <a:masterClrMapping/>
  </p:clrMapOvr>
</p:sld>
</file>

<file path=ppt/slides/slide4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Scatter:</a:t>
            </a:r>
            <a:endParaRPr lang="en-US" dirty="0"/>
          </a:p>
        </p:txBody>
      </p:sp>
      <p:sp>
        <p:nvSpPr>
          <p:cNvPr id="3" name="Content Placeholder 2"/>
          <p:cNvSpPr>
            <a:spLocks noGrp="1"/>
          </p:cNvSpPr>
          <p:nvPr>
            <p:ph idx="1"/>
          </p:nvPr>
        </p:nvSpPr>
        <p:spPr/>
        <p:txBody>
          <a:bodyPr/>
          <a:lstStyle/>
          <a:p>
            <a:r>
              <a:rPr lang="en-US" dirty="0"/>
              <a:t>The scatter() function plots one dot for each observation. It needs two arrays of the same length, one for the values of the x-axis, and one for values on the </a:t>
            </a:r>
            <a:r>
              <a:rPr lang="en-US" dirty="0" smtClean="0"/>
              <a:t>y-axis.</a:t>
            </a:r>
            <a:endParaRPr lang="en-US" dirty="0"/>
          </a:p>
        </p:txBody>
      </p:sp>
    </p:spTree>
    <p:extLst>
      <p:ext uri="{BB962C8B-B14F-4D97-AF65-F5344CB8AC3E}">
        <p14:creationId xmlns:p14="http://schemas.microsoft.com/office/powerpoint/2010/main" val="577360769"/>
      </p:ext>
    </p:extLst>
  </p:cSld>
  <p:clrMapOvr>
    <a:masterClrMapping/>
  </p:clrMapOvr>
</p:sld>
</file>

<file path=ppt/slides/slide4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s-ES" dirty="0" err="1" smtClean="0">
                <a:solidFill>
                  <a:srgbClr val="0070C0"/>
                </a:solidFill>
              </a:rPr>
              <a:t>Example</a:t>
            </a:r>
            <a:r>
              <a:rPr lang="es-ES" dirty="0" smtClean="0">
                <a:solidFill>
                  <a:srgbClr val="0070C0"/>
                </a:solidFill>
              </a:rPr>
              <a:t>:</a:t>
            </a:r>
          </a:p>
          <a:p>
            <a:pPr marL="0" indent="0">
              <a:buNone/>
            </a:pPr>
            <a:r>
              <a:rPr lang="es-ES" dirty="0" smtClean="0"/>
              <a:t>x</a:t>
            </a:r>
            <a:r>
              <a:rPr lang="es-ES" dirty="0"/>
              <a:t>=[1,2,3,4,5]</a:t>
            </a:r>
          </a:p>
          <a:p>
            <a:pPr marL="0" indent="0">
              <a:buNone/>
            </a:pPr>
            <a:r>
              <a:rPr lang="es-ES" dirty="0"/>
              <a:t>y=[10,40,60,50,70]</a:t>
            </a:r>
          </a:p>
          <a:p>
            <a:pPr marL="0" indent="0">
              <a:buNone/>
            </a:pPr>
            <a:r>
              <a:rPr lang="es-ES" dirty="0" err="1" smtClean="0"/>
              <a:t>scatter</a:t>
            </a:r>
            <a:r>
              <a:rPr lang="es-ES" dirty="0" smtClean="0"/>
              <a:t>(</a:t>
            </a:r>
            <a:r>
              <a:rPr lang="es-ES" dirty="0" err="1" smtClean="0"/>
              <a:t>x,y,color</a:t>
            </a:r>
            <a:r>
              <a:rPr lang="es-ES" dirty="0"/>
              <a:t>="r</a:t>
            </a:r>
            <a:r>
              <a:rPr lang="es-ES" dirty="0" smtClean="0"/>
              <a:t>",)</a:t>
            </a:r>
          </a:p>
          <a:p>
            <a:pPr marL="0" indent="0">
              <a:buNone/>
            </a:pPr>
            <a:r>
              <a:rPr lang="es-ES" dirty="0" err="1" smtClean="0">
                <a:solidFill>
                  <a:srgbClr val="0070C0"/>
                </a:solidFill>
              </a:rPr>
              <a:t>Each</a:t>
            </a:r>
            <a:r>
              <a:rPr lang="es-ES" dirty="0" smtClean="0">
                <a:solidFill>
                  <a:srgbClr val="0070C0"/>
                </a:solidFill>
              </a:rPr>
              <a:t> </a:t>
            </a:r>
            <a:r>
              <a:rPr lang="es-ES" dirty="0" err="1" smtClean="0">
                <a:solidFill>
                  <a:srgbClr val="0070C0"/>
                </a:solidFill>
              </a:rPr>
              <a:t>dot</a:t>
            </a:r>
            <a:r>
              <a:rPr lang="es-ES" dirty="0" smtClean="0">
                <a:solidFill>
                  <a:srgbClr val="0070C0"/>
                </a:solidFill>
              </a:rPr>
              <a:t> </a:t>
            </a:r>
            <a:r>
              <a:rPr lang="es-ES" dirty="0" err="1" smtClean="0">
                <a:solidFill>
                  <a:srgbClr val="0070C0"/>
                </a:solidFill>
              </a:rPr>
              <a:t>Each</a:t>
            </a:r>
            <a:r>
              <a:rPr lang="es-ES" dirty="0" smtClean="0">
                <a:solidFill>
                  <a:srgbClr val="0070C0"/>
                </a:solidFill>
              </a:rPr>
              <a:t> </a:t>
            </a:r>
            <a:r>
              <a:rPr lang="es-ES" dirty="0" err="1" smtClean="0">
                <a:solidFill>
                  <a:srgbClr val="0070C0"/>
                </a:solidFill>
              </a:rPr>
              <a:t>colour</a:t>
            </a:r>
            <a:r>
              <a:rPr lang="es-ES" dirty="0" smtClean="0">
                <a:solidFill>
                  <a:srgbClr val="0070C0"/>
                </a:solidFill>
              </a:rPr>
              <a:t>:</a:t>
            </a:r>
          </a:p>
          <a:p>
            <a:pPr marL="0" indent="0">
              <a:buNone/>
            </a:pPr>
            <a:r>
              <a:rPr lang="en-US" dirty="0" err="1"/>
              <a:t>colours</a:t>
            </a:r>
            <a:r>
              <a:rPr lang="en-US" dirty="0"/>
              <a:t>=["red","green","</a:t>
            </a:r>
            <a:r>
              <a:rPr lang="en-US" dirty="0" err="1"/>
              <a:t>hotpink</a:t>
            </a:r>
            <a:r>
              <a:rPr lang="en-US" dirty="0"/>
              <a:t>",'blue']</a:t>
            </a:r>
          </a:p>
          <a:p>
            <a:pPr marL="0" indent="0">
              <a:buNone/>
            </a:pPr>
            <a:r>
              <a:rPr lang="en-US" dirty="0"/>
              <a:t>x=[10,20,30,40]</a:t>
            </a:r>
          </a:p>
          <a:p>
            <a:pPr marL="0" indent="0">
              <a:buNone/>
            </a:pPr>
            <a:r>
              <a:rPr lang="en-US" dirty="0"/>
              <a:t>y=[1,2,3,4]</a:t>
            </a:r>
          </a:p>
          <a:p>
            <a:pPr marL="0" indent="0">
              <a:buNone/>
            </a:pPr>
            <a:r>
              <a:rPr lang="en-US" dirty="0"/>
              <a:t>scatter(</a:t>
            </a:r>
            <a:r>
              <a:rPr lang="en-US" dirty="0" err="1"/>
              <a:t>x,y,c</a:t>
            </a:r>
            <a:r>
              <a:rPr lang="en-US" dirty="0"/>
              <a:t>=</a:t>
            </a:r>
            <a:r>
              <a:rPr lang="en-US" dirty="0" err="1"/>
              <a:t>colours</a:t>
            </a:r>
            <a:r>
              <a:rPr lang="en-US" dirty="0"/>
              <a:t>)</a:t>
            </a:r>
          </a:p>
        </p:txBody>
      </p:sp>
    </p:spTree>
    <p:extLst>
      <p:ext uri="{BB962C8B-B14F-4D97-AF65-F5344CB8AC3E}">
        <p14:creationId xmlns:p14="http://schemas.microsoft.com/office/powerpoint/2010/main" val="1658109803"/>
      </p:ext>
    </p:extLst>
  </p:cSld>
  <p:clrMapOvr>
    <a:masterClrMapping/>
  </p:clrMapOvr>
</p:sld>
</file>

<file path=ppt/slides/slide4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Colour</a:t>
            </a:r>
            <a:r>
              <a:rPr lang="en-US" dirty="0" smtClean="0"/>
              <a:t> Map:</a:t>
            </a:r>
            <a:endParaRPr lang="en-US" dirty="0"/>
          </a:p>
        </p:txBody>
      </p:sp>
      <p:sp>
        <p:nvSpPr>
          <p:cNvPr id="3" name="Content Placeholder 2"/>
          <p:cNvSpPr>
            <a:spLocks noGrp="1"/>
          </p:cNvSpPr>
          <p:nvPr>
            <p:ph idx="1"/>
          </p:nvPr>
        </p:nvSpPr>
        <p:spPr/>
        <p:txBody>
          <a:bodyPr/>
          <a:lstStyle/>
          <a:p>
            <a:r>
              <a:rPr lang="en-US" dirty="0"/>
              <a:t>You can specify the </a:t>
            </a:r>
            <a:r>
              <a:rPr lang="en-US" dirty="0" err="1"/>
              <a:t>colormap</a:t>
            </a:r>
            <a:r>
              <a:rPr lang="en-US" dirty="0"/>
              <a:t> with the keyword argument </a:t>
            </a:r>
            <a:r>
              <a:rPr lang="en-US" dirty="0" err="1"/>
              <a:t>cmap</a:t>
            </a:r>
            <a:r>
              <a:rPr lang="en-US" dirty="0"/>
              <a:t> with the value of the </a:t>
            </a:r>
            <a:r>
              <a:rPr lang="en-US" dirty="0" err="1"/>
              <a:t>colormap</a:t>
            </a:r>
            <a:r>
              <a:rPr lang="en-US" dirty="0"/>
              <a:t>, in this case '</a:t>
            </a:r>
            <a:r>
              <a:rPr lang="en-US" dirty="0" err="1"/>
              <a:t>viridis</a:t>
            </a:r>
            <a:r>
              <a:rPr lang="en-US" dirty="0"/>
              <a:t>' which is one of the built-in </a:t>
            </a:r>
            <a:r>
              <a:rPr lang="en-US" dirty="0" err="1"/>
              <a:t>colormaps</a:t>
            </a:r>
            <a:r>
              <a:rPr lang="en-US" dirty="0"/>
              <a:t> available in </a:t>
            </a:r>
            <a:r>
              <a:rPr lang="en-US" dirty="0" err="1"/>
              <a:t>Matplotlib</a:t>
            </a:r>
            <a:r>
              <a:rPr lang="en-US" dirty="0" smtClean="0"/>
              <a:t>.</a:t>
            </a:r>
          </a:p>
          <a:p>
            <a:r>
              <a:rPr lang="fr-FR" dirty="0" err="1"/>
              <a:t>scatter</a:t>
            </a:r>
            <a:r>
              <a:rPr lang="fr-FR" dirty="0"/>
              <a:t>(x, y, c=</a:t>
            </a:r>
            <a:r>
              <a:rPr lang="fr-FR" dirty="0" err="1"/>
              <a:t>colors</a:t>
            </a:r>
            <a:r>
              <a:rPr lang="fr-FR" dirty="0"/>
              <a:t>, </a:t>
            </a:r>
            <a:r>
              <a:rPr lang="fr-FR" dirty="0" err="1"/>
              <a:t>cmap</a:t>
            </a:r>
            <a:r>
              <a:rPr lang="fr-FR" dirty="0"/>
              <a:t>='viridis</a:t>
            </a:r>
            <a:r>
              <a:rPr lang="fr-FR" dirty="0" smtClean="0"/>
              <a:t>')</a:t>
            </a:r>
          </a:p>
          <a:p>
            <a:r>
              <a:rPr lang="fr-FR" dirty="0" smtClean="0"/>
              <a:t>The value of </a:t>
            </a:r>
            <a:r>
              <a:rPr lang="fr-FR" dirty="0" err="1" smtClean="0"/>
              <a:t>colour</a:t>
            </a:r>
            <a:r>
              <a:rPr lang="fr-FR" dirty="0" smtClean="0"/>
              <a:t> </a:t>
            </a:r>
            <a:r>
              <a:rPr lang="fr-FR" dirty="0" err="1" smtClean="0"/>
              <a:t>map</a:t>
            </a:r>
            <a:r>
              <a:rPr lang="fr-FR" dirty="0" smtClean="0"/>
              <a:t> </a:t>
            </a:r>
            <a:r>
              <a:rPr lang="fr-FR" dirty="0" err="1" smtClean="0"/>
              <a:t>is</a:t>
            </a:r>
            <a:r>
              <a:rPr lang="fr-FR" dirty="0" smtClean="0"/>
              <a:t> 0 ~100.</a:t>
            </a:r>
            <a:r>
              <a:rPr lang="fr-FR" dirty="0"/>
              <a:t/>
            </a:r>
            <a:br>
              <a:rPr lang="fr-FR" dirty="0"/>
            </a:br>
            <a:endParaRPr lang="en-US" dirty="0"/>
          </a:p>
        </p:txBody>
      </p:sp>
    </p:spTree>
    <p:extLst>
      <p:ext uri="{BB962C8B-B14F-4D97-AF65-F5344CB8AC3E}">
        <p14:creationId xmlns:p14="http://schemas.microsoft.com/office/powerpoint/2010/main" val="96924947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04800"/>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914400"/>
            <a:ext cx="8229600" cy="4389120"/>
          </a:xfrm>
        </p:spPr>
        <p:txBody>
          <a:bodyPr/>
          <a:lstStyle/>
          <a:p>
            <a:pPr marL="365760" lvl="0" indent="-256032">
              <a:spcBef>
                <a:spcPts val="0"/>
              </a:spcBef>
              <a:buSzPts val="1836"/>
              <a:buFont typeface="Noto Sans Symbols"/>
              <a:buChar char="⮚"/>
            </a:pPr>
            <a:r>
              <a:rPr lang="en-US" dirty="0">
                <a:solidFill>
                  <a:schemeClr val="dk2"/>
                </a:solidFill>
              </a:rPr>
              <a:t>Used to compare the single condition.</a:t>
            </a:r>
            <a:endParaRPr lang="en-US" dirty="0"/>
          </a:p>
          <a:p>
            <a:pPr marL="365760" lvl="0" indent="-256032">
              <a:spcBef>
                <a:spcPts val="400"/>
              </a:spcBef>
              <a:buSzPts val="1836"/>
              <a:buFont typeface="Noto Sans Symbols"/>
              <a:buChar char="⮚"/>
            </a:pPr>
            <a:r>
              <a:rPr lang="en-US" dirty="0">
                <a:solidFill>
                  <a:schemeClr val="dk2"/>
                </a:solidFill>
              </a:rPr>
              <a:t>It’s display the output with True or False.</a:t>
            </a:r>
            <a:endParaRPr lang="en-US" dirty="0"/>
          </a:p>
        </p:txBody>
      </p:sp>
      <p:sp>
        <p:nvSpPr>
          <p:cNvPr id="4" name="Rectangle 3"/>
          <p:cNvSpPr/>
          <p:nvPr/>
        </p:nvSpPr>
        <p:spPr>
          <a:xfrm>
            <a:off x="890954" y="1905000"/>
            <a:ext cx="7543800" cy="6001643"/>
          </a:xfrm>
          <a:prstGeom prst="rect">
            <a:avLst/>
          </a:prstGeom>
        </p:spPr>
        <p:txBody>
          <a:bodyPr wrap="square">
            <a:spAutoFit/>
          </a:bodyPr>
          <a:lstStyle/>
          <a:p>
            <a:r>
              <a:rPr lang="en-US" sz="2400" b="1" dirty="0" smtClean="0"/>
              <a:t>a=10</a:t>
            </a:r>
          </a:p>
          <a:p>
            <a:r>
              <a:rPr lang="en-US" sz="2400" b="1" dirty="0" smtClean="0"/>
              <a:t>b=5</a:t>
            </a:r>
          </a:p>
          <a:p>
            <a:endParaRPr lang="en-US" dirty="0"/>
          </a:p>
          <a:p>
            <a:r>
              <a:rPr lang="en-US" sz="3200" b="1" dirty="0"/>
              <a:t>a&gt;b         # True</a:t>
            </a:r>
          </a:p>
          <a:p>
            <a:r>
              <a:rPr lang="en-US" sz="3200" b="1" dirty="0"/>
              <a:t>a&lt;b         # False</a:t>
            </a:r>
          </a:p>
          <a:p>
            <a:r>
              <a:rPr lang="en-US" sz="3200" b="1" dirty="0"/>
              <a:t>a==b       #False</a:t>
            </a:r>
          </a:p>
          <a:p>
            <a:r>
              <a:rPr lang="en-US" sz="3200" b="1" dirty="0"/>
              <a:t>a&lt;=6       </a:t>
            </a:r>
            <a:r>
              <a:rPr lang="en-US" sz="3200" b="1" dirty="0" smtClean="0"/>
              <a:t>#</a:t>
            </a:r>
            <a:r>
              <a:rPr lang="en-US" sz="3200" b="1" dirty="0"/>
              <a:t>False</a:t>
            </a:r>
          </a:p>
          <a:p>
            <a:r>
              <a:rPr lang="en-US" sz="3200" b="1" dirty="0"/>
              <a:t>a&gt;=6       </a:t>
            </a:r>
            <a:r>
              <a:rPr lang="en-US" sz="3200" b="1" dirty="0" smtClean="0"/>
              <a:t>#True</a:t>
            </a:r>
          </a:p>
          <a:p>
            <a:r>
              <a:rPr lang="en-US" sz="3200" b="1" dirty="0"/>
              <a:t>a!=b </a:t>
            </a:r>
            <a:r>
              <a:rPr lang="en-US" sz="3200" b="1" dirty="0" smtClean="0"/>
              <a:t>       </a:t>
            </a:r>
            <a:r>
              <a:rPr lang="en-US" sz="3200" b="1" dirty="0"/>
              <a:t>#</a:t>
            </a:r>
            <a:r>
              <a:rPr lang="en-US" sz="3200" b="1" dirty="0" smtClean="0"/>
              <a:t>True</a:t>
            </a:r>
            <a:endParaRPr lang="en-US" sz="3200" b="1" dirty="0"/>
          </a:p>
          <a:p>
            <a:endParaRPr lang="en-US" dirty="0" smtClean="0"/>
          </a:p>
          <a:p>
            <a:endParaRPr lang="en-US" dirty="0"/>
          </a:p>
          <a:p>
            <a:endParaRPr lang="en-US" dirty="0" smtClean="0"/>
          </a:p>
          <a:p>
            <a:endParaRPr lang="en-US" dirty="0"/>
          </a:p>
          <a:p>
            <a:endParaRPr lang="en-US" dirty="0" smtClean="0"/>
          </a:p>
          <a:p>
            <a:endParaRPr lang="en-US" dirty="0"/>
          </a:p>
          <a:p>
            <a:endParaRPr lang="en-US" dirty="0"/>
          </a:p>
        </p:txBody>
      </p:sp>
    </p:spTree>
    <p:extLst>
      <p:ext uri="{BB962C8B-B14F-4D97-AF65-F5344CB8AC3E}">
        <p14:creationId xmlns:p14="http://schemas.microsoft.com/office/powerpoint/2010/main" val="20699648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4400" dirty="0" smtClean="0">
                <a:latin typeface="Algerian" pitchFamily="82" charset="0"/>
              </a:rPr>
              <a:t>Logical Operators</a:t>
            </a:r>
            <a:endParaRPr lang="en-US" sz="4400" dirty="0">
              <a:latin typeface="Algerian" pitchFamily="82" charset="0"/>
            </a:endParaRPr>
          </a:p>
        </p:txBody>
      </p:sp>
      <p:graphicFrame>
        <p:nvGraphicFramePr>
          <p:cNvPr id="4" name="Content Placeholder 3"/>
          <p:cNvGraphicFramePr>
            <a:graphicFrameLocks noGrp="1"/>
          </p:cNvGraphicFramePr>
          <p:nvPr>
            <p:ph idx="1"/>
          </p:nvPr>
        </p:nvGraphicFramePr>
        <p:xfrm>
          <a:off x="457200" y="1935163"/>
          <a:ext cx="6705600" cy="3078480"/>
        </p:xfrm>
        <a:graphic>
          <a:graphicData uri="http://schemas.openxmlformats.org/drawingml/2006/table">
            <a:tbl>
              <a:tblPr firstRow="1" bandRow="1">
                <a:tableStyleId>{5C22544A-7EE6-4342-B048-85BDC9FD1C3A}</a:tableStyleId>
              </a:tblPr>
              <a:tblGrid>
                <a:gridCol w="2235200"/>
                <a:gridCol w="2235200"/>
                <a:gridCol w="2235200"/>
              </a:tblGrid>
              <a:tr h="370840">
                <a:tc>
                  <a:txBody>
                    <a:bodyPr/>
                    <a:lstStyle/>
                    <a:p>
                      <a:pPr algn="l" fontAlgn="t"/>
                      <a:r>
                        <a:rPr lang="en-US" dirty="0"/>
                        <a:t>Operator</a:t>
                      </a:r>
                    </a:p>
                  </a:txBody>
                  <a:tcPr marL="152400" marR="76200" marT="76200" marB="76200"/>
                </a:tc>
                <a:tc>
                  <a:txBody>
                    <a:bodyPr/>
                    <a:lstStyle/>
                    <a:p>
                      <a:pPr algn="l" fontAlgn="t"/>
                      <a:r>
                        <a:rPr lang="en-US"/>
                        <a:t>Description</a:t>
                      </a:r>
                    </a:p>
                  </a:txBody>
                  <a:tcPr marL="76200" marR="76200" marT="76200" marB="76200"/>
                </a:tc>
                <a:tc>
                  <a:txBody>
                    <a:bodyPr/>
                    <a:lstStyle/>
                    <a:p>
                      <a:pPr algn="l" fontAlgn="t"/>
                      <a:r>
                        <a:rPr lang="en-US"/>
                        <a:t>Example</a:t>
                      </a:r>
                    </a:p>
                  </a:txBody>
                  <a:tcPr marL="76200" marR="76200" marT="76200" marB="76200"/>
                </a:tc>
              </a:tr>
              <a:tr h="370840">
                <a:tc>
                  <a:txBody>
                    <a:bodyPr/>
                    <a:lstStyle/>
                    <a:p>
                      <a:pPr algn="l" fontAlgn="t"/>
                      <a:r>
                        <a:rPr lang="en-US"/>
                        <a:t>and </a:t>
                      </a:r>
                    </a:p>
                  </a:txBody>
                  <a:tcPr marL="152400" marR="76200" marT="76200" marB="76200"/>
                </a:tc>
                <a:tc>
                  <a:txBody>
                    <a:bodyPr/>
                    <a:lstStyle/>
                    <a:p>
                      <a:pPr algn="l" fontAlgn="t"/>
                      <a:r>
                        <a:rPr lang="en-US"/>
                        <a:t>Returns True if both statements are true</a:t>
                      </a:r>
                    </a:p>
                  </a:txBody>
                  <a:tcPr marL="76200" marR="76200" marT="76200" marB="76200"/>
                </a:tc>
                <a:tc>
                  <a:txBody>
                    <a:bodyPr/>
                    <a:lstStyle/>
                    <a:p>
                      <a:pPr algn="l" fontAlgn="t"/>
                      <a:r>
                        <a:rPr lang="en-US"/>
                        <a:t>x &lt; 5 and  x &lt; 10</a:t>
                      </a:r>
                    </a:p>
                  </a:txBody>
                  <a:tcPr marL="76200" marR="76200" marT="76200" marB="76200"/>
                </a:tc>
              </a:tr>
              <a:tr h="370840">
                <a:tc>
                  <a:txBody>
                    <a:bodyPr/>
                    <a:lstStyle/>
                    <a:p>
                      <a:pPr algn="l" fontAlgn="t"/>
                      <a:r>
                        <a:rPr lang="en-US" dirty="0"/>
                        <a:t>or</a:t>
                      </a:r>
                    </a:p>
                  </a:txBody>
                  <a:tcPr marL="152400" marR="76200" marT="76200" marB="76200"/>
                </a:tc>
                <a:tc>
                  <a:txBody>
                    <a:bodyPr/>
                    <a:lstStyle/>
                    <a:p>
                      <a:pPr algn="l" fontAlgn="t"/>
                      <a:r>
                        <a:rPr lang="en-US"/>
                        <a:t>Returns True if one of the statements is true</a:t>
                      </a:r>
                    </a:p>
                  </a:txBody>
                  <a:tcPr marL="76200" marR="76200" marT="76200" marB="76200"/>
                </a:tc>
                <a:tc>
                  <a:txBody>
                    <a:bodyPr/>
                    <a:lstStyle/>
                    <a:p>
                      <a:pPr algn="l" fontAlgn="t"/>
                      <a:r>
                        <a:rPr lang="en-US" dirty="0"/>
                        <a:t>x &lt; 5 or x &lt; 4</a:t>
                      </a:r>
                    </a:p>
                  </a:txBody>
                  <a:tcPr marL="76200" marR="76200" marT="76200" marB="76200"/>
                </a:tc>
              </a:tr>
              <a:tr h="370840">
                <a:tc>
                  <a:txBody>
                    <a:bodyPr/>
                    <a:lstStyle/>
                    <a:p>
                      <a:pPr algn="l" fontAlgn="t"/>
                      <a:r>
                        <a:rPr lang="en-US" dirty="0"/>
                        <a:t>not</a:t>
                      </a:r>
                    </a:p>
                  </a:txBody>
                  <a:tcPr marL="152400" marR="76200" marT="76200" marB="76200"/>
                </a:tc>
                <a:tc>
                  <a:txBody>
                    <a:bodyPr/>
                    <a:lstStyle/>
                    <a:p>
                      <a:pPr algn="l" fontAlgn="t"/>
                      <a:r>
                        <a:rPr lang="en-US"/>
                        <a:t>Reverse the result, returns False if the result is true</a:t>
                      </a:r>
                    </a:p>
                  </a:txBody>
                  <a:tcPr marL="76200" marR="76200" marT="76200" marB="76200"/>
                </a:tc>
                <a:tc>
                  <a:txBody>
                    <a:bodyPr/>
                    <a:lstStyle/>
                    <a:p>
                      <a:pPr algn="l" fontAlgn="t"/>
                      <a:r>
                        <a:rPr lang="en-US" dirty="0"/>
                        <a:t>not(x &lt; 5 and x &lt; 10)</a:t>
                      </a:r>
                    </a:p>
                  </a:txBody>
                  <a:tcPr marL="76200" marR="76200" marT="76200" marB="76200"/>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a:t>
            </a:r>
            <a:r>
              <a:rPr lang="en-US" dirty="0" smtClean="0"/>
              <a:t>)logical AND:</a:t>
            </a:r>
            <a:endParaRPr lang="en-US" dirty="0"/>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4705350" cy="1895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700873" y="4680466"/>
            <a:ext cx="4572000" cy="1477328"/>
          </a:xfrm>
          <a:prstGeom prst="rect">
            <a:avLst/>
          </a:prstGeom>
        </p:spPr>
        <p:txBody>
          <a:bodyPr>
            <a:spAutoFit/>
          </a:bodyPr>
          <a:lstStyle/>
          <a:p>
            <a:r>
              <a:rPr lang="en-US" dirty="0"/>
              <a:t>x=5</a:t>
            </a:r>
          </a:p>
          <a:p>
            <a:r>
              <a:rPr lang="en-US" dirty="0"/>
              <a:t>y=6</a:t>
            </a:r>
          </a:p>
          <a:p>
            <a:r>
              <a:rPr lang="en-US" dirty="0"/>
              <a:t>print(x &gt; 3 and y&lt; 10)</a:t>
            </a:r>
          </a:p>
          <a:p>
            <a:r>
              <a:rPr lang="en-US" dirty="0"/>
              <a:t>print(x&gt;10 and y&lt;9)</a:t>
            </a:r>
          </a:p>
          <a:p>
            <a:r>
              <a:rPr lang="en-US" dirty="0"/>
              <a:t>print(x==6 and y!=6)</a:t>
            </a:r>
          </a:p>
        </p:txBody>
      </p:sp>
      <p:sp>
        <p:nvSpPr>
          <p:cNvPr id="5" name="TextBox 4"/>
          <p:cNvSpPr txBox="1"/>
          <p:nvPr/>
        </p:nvSpPr>
        <p:spPr>
          <a:xfrm>
            <a:off x="683288" y="4311134"/>
            <a:ext cx="1191352" cy="369332"/>
          </a:xfrm>
          <a:prstGeom prst="rect">
            <a:avLst/>
          </a:prstGeom>
          <a:noFill/>
        </p:spPr>
        <p:txBody>
          <a:bodyPr wrap="none" rtlCol="0">
            <a:spAutoFit/>
          </a:bodyPr>
          <a:lstStyle/>
          <a:p>
            <a:r>
              <a:rPr lang="en-US" b="1" dirty="0" smtClean="0"/>
              <a:t>Example:</a:t>
            </a:r>
            <a:endParaRPr lang="en-US" b="1" dirty="0"/>
          </a:p>
        </p:txBody>
      </p:sp>
      <p:sp>
        <p:nvSpPr>
          <p:cNvPr id="6" name="Rectangle 5"/>
          <p:cNvSpPr/>
          <p:nvPr/>
        </p:nvSpPr>
        <p:spPr>
          <a:xfrm>
            <a:off x="3657600" y="5234464"/>
            <a:ext cx="4572000" cy="923330"/>
          </a:xfrm>
          <a:prstGeom prst="rect">
            <a:avLst/>
          </a:prstGeom>
        </p:spPr>
        <p:txBody>
          <a:bodyPr>
            <a:spAutoFit/>
          </a:bodyPr>
          <a:lstStyle/>
          <a:p>
            <a:r>
              <a:rPr lang="en-US" dirty="0"/>
              <a:t>True</a:t>
            </a:r>
          </a:p>
          <a:p>
            <a:r>
              <a:rPr lang="en-US" dirty="0"/>
              <a:t>False</a:t>
            </a:r>
          </a:p>
          <a:p>
            <a:r>
              <a:rPr lang="en-US" dirty="0"/>
              <a:t>False</a:t>
            </a:r>
          </a:p>
        </p:txBody>
      </p:sp>
      <p:sp>
        <p:nvSpPr>
          <p:cNvPr id="7" name="TextBox 6"/>
          <p:cNvSpPr txBox="1"/>
          <p:nvPr/>
        </p:nvSpPr>
        <p:spPr>
          <a:xfrm>
            <a:off x="3665391" y="4736068"/>
            <a:ext cx="997389" cy="369332"/>
          </a:xfrm>
          <a:prstGeom prst="rect">
            <a:avLst/>
          </a:prstGeom>
          <a:noFill/>
        </p:spPr>
        <p:txBody>
          <a:bodyPr wrap="none" rtlCol="0">
            <a:spAutoFit/>
          </a:bodyPr>
          <a:lstStyle/>
          <a:p>
            <a:r>
              <a:rPr lang="en-US" b="1" dirty="0" smtClean="0"/>
              <a:t>output:</a:t>
            </a:r>
            <a:endParaRPr lang="en-US" b="1" dirty="0"/>
          </a:p>
        </p:txBody>
      </p:sp>
    </p:spTree>
    <p:extLst>
      <p:ext uri="{BB962C8B-B14F-4D97-AF65-F5344CB8AC3E}">
        <p14:creationId xmlns:p14="http://schemas.microsoft.com/office/powerpoint/2010/main" val="26694898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762000" y="990600"/>
            <a:ext cx="8229600" cy="4389120"/>
          </a:xfrm>
        </p:spPr>
        <p:txBody>
          <a:bodyPr/>
          <a:lstStyle/>
          <a:p>
            <a:pPr marL="0" indent="0">
              <a:buNone/>
            </a:pPr>
            <a:r>
              <a:rPr lang="en-US" dirty="0" err="1" smtClean="0"/>
              <a:t>Mr.Guido</a:t>
            </a:r>
            <a:r>
              <a:rPr lang="en-US" dirty="0" smtClean="0"/>
              <a:t> Van Rossum(Netherland)</a:t>
            </a:r>
            <a:endParaRPr lang="en-US" dirty="0"/>
          </a:p>
        </p:txBody>
      </p:sp>
      <p:cxnSp>
        <p:nvCxnSpPr>
          <p:cNvPr id="5" name="Straight Arrow Connector 4"/>
          <p:cNvCxnSpPr/>
          <p:nvPr/>
        </p:nvCxnSpPr>
        <p:spPr>
          <a:xfrm>
            <a:off x="3200400" y="1524000"/>
            <a:ext cx="0" cy="14559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457200" y="2979938"/>
            <a:ext cx="8153400" cy="2862322"/>
          </a:xfrm>
          <a:prstGeom prst="rect">
            <a:avLst/>
          </a:prstGeom>
          <a:noFill/>
        </p:spPr>
        <p:txBody>
          <a:bodyPr wrap="square" rtlCol="0">
            <a:spAutoFit/>
          </a:bodyPr>
          <a:lstStyle/>
          <a:p>
            <a:r>
              <a:rPr lang="en-US" dirty="0" smtClean="0"/>
              <a:t>1989(centrum </a:t>
            </a:r>
            <a:r>
              <a:rPr lang="en-US" dirty="0" err="1" smtClean="0"/>
              <a:t>wiskunde</a:t>
            </a:r>
            <a:r>
              <a:rPr lang="en-US" dirty="0" smtClean="0"/>
              <a:t> and </a:t>
            </a:r>
            <a:r>
              <a:rPr lang="en-US" dirty="0" err="1" smtClean="0"/>
              <a:t>informatica</a:t>
            </a:r>
            <a:r>
              <a:rPr lang="en-US" dirty="0" smtClean="0"/>
              <a:t>(CWI))</a:t>
            </a:r>
            <a:r>
              <a:rPr lang="en-US" dirty="0" smtClean="0">
                <a:sym typeface="Wingdings" panose="05000000000000000000" pitchFamily="2" charset="2"/>
              </a:rPr>
              <a:t>ABC language develop</a:t>
            </a:r>
          </a:p>
          <a:p>
            <a:r>
              <a:rPr lang="en-US" dirty="0" smtClean="0">
                <a:sym typeface="Wingdings" panose="05000000000000000000" pitchFamily="2" charset="2"/>
              </a:rPr>
              <a:t>(during </a:t>
            </a:r>
            <a:r>
              <a:rPr lang="en-US" dirty="0" err="1" smtClean="0">
                <a:sym typeface="Wingdings" panose="05000000000000000000" pitchFamily="2" charset="2"/>
              </a:rPr>
              <a:t>christmas</a:t>
            </a:r>
            <a:r>
              <a:rPr lang="en-US" dirty="0" smtClean="0">
                <a:sym typeface="Wingdings" panose="05000000000000000000" pitchFamily="2" charset="2"/>
              </a:rPr>
              <a:t>)</a:t>
            </a:r>
          </a:p>
          <a:p>
            <a:r>
              <a:rPr lang="en-US" dirty="0">
                <a:sym typeface="Wingdings" panose="05000000000000000000" pitchFamily="2" charset="2"/>
              </a:rPr>
              <a:t> </a:t>
            </a:r>
            <a:r>
              <a:rPr lang="en-US" dirty="0" smtClean="0">
                <a:sym typeface="Wingdings" panose="05000000000000000000" pitchFamily="2" charset="2"/>
              </a:rPr>
              <a:t>                             </a:t>
            </a:r>
          </a:p>
          <a:p>
            <a:endParaRPr lang="en-US" dirty="0">
              <a:sym typeface="Wingdings" panose="05000000000000000000" pitchFamily="2" charset="2"/>
            </a:endParaRPr>
          </a:p>
          <a:p>
            <a:endParaRPr lang="en-US" dirty="0" smtClean="0">
              <a:sym typeface="Wingdings" panose="05000000000000000000" pitchFamily="2" charset="2"/>
            </a:endParaRPr>
          </a:p>
          <a:p>
            <a:endParaRPr lang="en-US" dirty="0">
              <a:sym typeface="Wingdings" panose="05000000000000000000" pitchFamily="2" charset="2"/>
            </a:endParaRPr>
          </a:p>
          <a:p>
            <a:r>
              <a:rPr lang="en-US" dirty="0"/>
              <a:t> The inspiration for the name came from the BBC’s TV Show – ‘</a:t>
            </a:r>
            <a:r>
              <a:rPr lang="en-US" b="1" dirty="0"/>
              <a:t>Monty Python’s Flying Circus’</a:t>
            </a:r>
            <a:r>
              <a:rPr lang="en-US" dirty="0"/>
              <a:t>, as he was a big fan of the TV show and also he wanted a short, unique and slightly mysterious name for his invention and hence he named it Python!</a:t>
            </a:r>
            <a:endParaRPr lang="en-US" dirty="0" smtClean="0">
              <a:sym typeface="Wingdings" panose="05000000000000000000" pitchFamily="2" charset="2"/>
            </a:endParaRPr>
          </a:p>
        </p:txBody>
      </p:sp>
      <p:cxnSp>
        <p:nvCxnSpPr>
          <p:cNvPr id="9" name="Straight Arrow Connector 8"/>
          <p:cNvCxnSpPr/>
          <p:nvPr/>
        </p:nvCxnSpPr>
        <p:spPr>
          <a:xfrm>
            <a:off x="3200400" y="3581400"/>
            <a:ext cx="0" cy="9906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843628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ii)Logical OR:</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209800"/>
            <a:ext cx="5095875" cy="2000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4724400"/>
            <a:ext cx="8505825" cy="1152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09600" y="4114800"/>
            <a:ext cx="1190326" cy="369332"/>
          </a:xfrm>
          <a:prstGeom prst="rect">
            <a:avLst/>
          </a:prstGeom>
          <a:noFill/>
        </p:spPr>
        <p:txBody>
          <a:bodyPr wrap="none" rtlCol="0">
            <a:spAutoFit/>
          </a:bodyPr>
          <a:lstStyle/>
          <a:p>
            <a:r>
              <a:rPr lang="en-US" b="1" dirty="0" smtClean="0"/>
              <a:t>program:</a:t>
            </a:r>
            <a:endParaRPr lang="en-US" b="1" dirty="0"/>
          </a:p>
        </p:txBody>
      </p:sp>
    </p:spTree>
    <p:extLst>
      <p:ext uri="{BB962C8B-B14F-4D97-AF65-F5344CB8AC3E}">
        <p14:creationId xmlns:p14="http://schemas.microsoft.com/office/powerpoint/2010/main" val="24723146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iii)Logical Not:</a:t>
            </a:r>
            <a:endParaRPr lang="en-US" dirty="0"/>
          </a:p>
        </p:txBody>
      </p:sp>
      <p:pic>
        <p:nvPicPr>
          <p:cNvPr id="5122"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133600"/>
            <a:ext cx="4352925" cy="1876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0075" y="4490776"/>
            <a:ext cx="6029325"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579455" y="3962400"/>
            <a:ext cx="1190326" cy="369332"/>
          </a:xfrm>
          <a:prstGeom prst="rect">
            <a:avLst/>
          </a:prstGeom>
          <a:noFill/>
        </p:spPr>
        <p:txBody>
          <a:bodyPr wrap="none" rtlCol="0">
            <a:spAutoFit/>
          </a:bodyPr>
          <a:lstStyle/>
          <a:p>
            <a:r>
              <a:rPr lang="en-US" b="1" dirty="0" smtClean="0"/>
              <a:t>program:</a:t>
            </a:r>
            <a:endParaRPr lang="en-US" b="1" dirty="0"/>
          </a:p>
        </p:txBody>
      </p:sp>
      <p:sp>
        <p:nvSpPr>
          <p:cNvPr id="3" name="TextBox 2"/>
          <p:cNvSpPr txBox="1"/>
          <p:nvPr/>
        </p:nvSpPr>
        <p:spPr>
          <a:xfrm>
            <a:off x="6019800" y="4038600"/>
            <a:ext cx="997389" cy="369332"/>
          </a:xfrm>
          <a:prstGeom prst="rect">
            <a:avLst/>
          </a:prstGeom>
          <a:noFill/>
        </p:spPr>
        <p:txBody>
          <a:bodyPr wrap="none" rtlCol="0">
            <a:spAutoFit/>
          </a:bodyPr>
          <a:lstStyle/>
          <a:p>
            <a:r>
              <a:rPr lang="en-US" b="1" dirty="0" smtClean="0"/>
              <a:t>output:</a:t>
            </a:r>
            <a:endParaRPr lang="en-US" b="1" dirty="0"/>
          </a:p>
        </p:txBody>
      </p:sp>
    </p:spTree>
    <p:extLst>
      <p:ext uri="{BB962C8B-B14F-4D97-AF65-F5344CB8AC3E}">
        <p14:creationId xmlns:p14="http://schemas.microsoft.com/office/powerpoint/2010/main" val="244602678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228600"/>
            <a:ext cx="8229600" cy="475488"/>
          </a:xfrm>
        </p:spPr>
        <p:txBody>
          <a:bodyPr>
            <a:noAutofit/>
          </a:bodyPr>
          <a:lstStyle/>
          <a:p>
            <a:r>
              <a:rPr lang="en-US" sz="3200" dirty="0" smtClean="0">
                <a:latin typeface="Algerian" pitchFamily="82" charset="0"/>
              </a:rPr>
              <a:t/>
            </a:r>
            <a:br>
              <a:rPr lang="en-US" sz="3200" dirty="0" smtClean="0">
                <a:latin typeface="Algerian" pitchFamily="82" charset="0"/>
              </a:rPr>
            </a:br>
            <a:r>
              <a:rPr lang="en-US" sz="3200" dirty="0" smtClean="0">
                <a:latin typeface="Algerian" pitchFamily="82" charset="0"/>
              </a:rPr>
              <a:t> Assignment Operators</a:t>
            </a:r>
            <a:endParaRPr lang="en-US" sz="3200" dirty="0">
              <a:latin typeface="Algerian" pitchFamily="82" charset="0"/>
            </a:endParaRPr>
          </a:p>
        </p:txBody>
      </p:sp>
      <p:sp>
        <p:nvSpPr>
          <p:cNvPr id="3" name="Content Placeholder 2"/>
          <p:cNvSpPr>
            <a:spLocks noGrp="1"/>
          </p:cNvSpPr>
          <p:nvPr>
            <p:ph idx="1"/>
          </p:nvPr>
        </p:nvSpPr>
        <p:spPr>
          <a:xfrm>
            <a:off x="417687" y="762000"/>
            <a:ext cx="8229600" cy="4389120"/>
          </a:xfrm>
        </p:spPr>
        <p:txBody>
          <a:bodyPr/>
          <a:lstStyle/>
          <a:p>
            <a:r>
              <a:rPr lang="en-US" dirty="0"/>
              <a:t>Assignment operators are used to assign values to </a:t>
            </a:r>
            <a:r>
              <a:rPr lang="en-US" dirty="0" smtClean="0"/>
              <a:t>variables</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3" y="1752600"/>
            <a:ext cx="8143875" cy="487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990600"/>
            <a:ext cx="7543800" cy="1533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990600" y="2891188"/>
            <a:ext cx="5410200" cy="2308324"/>
          </a:xfrm>
          <a:prstGeom prst="rect">
            <a:avLst/>
          </a:prstGeom>
          <a:noFill/>
        </p:spPr>
        <p:txBody>
          <a:bodyPr wrap="square" rtlCol="0">
            <a:spAutoFit/>
          </a:bodyPr>
          <a:lstStyle/>
          <a:p>
            <a:r>
              <a:rPr lang="en-US" b="1" dirty="0" smtClean="0"/>
              <a:t>sample program:</a:t>
            </a:r>
          </a:p>
          <a:p>
            <a:endParaRPr lang="en-US" dirty="0" smtClean="0"/>
          </a:p>
          <a:p>
            <a:r>
              <a:rPr lang="en-US" dirty="0" smtClean="0"/>
              <a:t>x </a:t>
            </a:r>
            <a:r>
              <a:rPr lang="en-US" dirty="0"/>
              <a:t>= 5</a:t>
            </a:r>
          </a:p>
          <a:p>
            <a:r>
              <a:rPr lang="en-US" dirty="0"/>
              <a:t>x</a:t>
            </a:r>
            <a:r>
              <a:rPr lang="en-US" dirty="0" smtClean="0"/>
              <a:t>+= </a:t>
            </a:r>
            <a:r>
              <a:rPr lang="en-US" dirty="0"/>
              <a:t>3</a:t>
            </a:r>
          </a:p>
          <a:p>
            <a:r>
              <a:rPr lang="en-US" dirty="0"/>
              <a:t>print(x</a:t>
            </a:r>
            <a:r>
              <a:rPr lang="en-US" dirty="0" smtClean="0"/>
              <a:t>)</a:t>
            </a:r>
          </a:p>
          <a:p>
            <a:endParaRPr lang="en-US" dirty="0"/>
          </a:p>
          <a:p>
            <a:r>
              <a:rPr lang="en-US" dirty="0" smtClean="0"/>
              <a:t>o/p: 8</a:t>
            </a:r>
            <a:endParaRPr lang="en-US" dirty="0"/>
          </a:p>
          <a:p>
            <a:endParaRPr lang="en-US" dirty="0"/>
          </a:p>
        </p:txBody>
      </p:sp>
      <p:sp>
        <p:nvSpPr>
          <p:cNvPr id="5" name="TextBox 4"/>
          <p:cNvSpPr txBox="1"/>
          <p:nvPr/>
        </p:nvSpPr>
        <p:spPr>
          <a:xfrm>
            <a:off x="2895600" y="3505200"/>
            <a:ext cx="965329" cy="1754326"/>
          </a:xfrm>
          <a:prstGeom prst="rect">
            <a:avLst/>
          </a:prstGeom>
          <a:noFill/>
        </p:spPr>
        <p:txBody>
          <a:bodyPr wrap="none" rtlCol="0">
            <a:spAutoFit/>
          </a:bodyPr>
          <a:lstStyle/>
          <a:p>
            <a:r>
              <a:rPr lang="en-US" dirty="0"/>
              <a:t>x = 5</a:t>
            </a:r>
          </a:p>
          <a:p>
            <a:r>
              <a:rPr lang="en-US" dirty="0"/>
              <a:t>x ^= 3</a:t>
            </a:r>
          </a:p>
          <a:p>
            <a:r>
              <a:rPr lang="en-US" dirty="0"/>
              <a:t>print(x</a:t>
            </a:r>
            <a:r>
              <a:rPr lang="en-US" dirty="0" smtClean="0"/>
              <a:t>)</a:t>
            </a:r>
          </a:p>
          <a:p>
            <a:endParaRPr lang="en-US" dirty="0"/>
          </a:p>
          <a:p>
            <a:r>
              <a:rPr lang="en-US" dirty="0" smtClean="0"/>
              <a:t>o/p:6</a:t>
            </a:r>
            <a:endParaRPr lang="en-US" dirty="0"/>
          </a:p>
          <a:p>
            <a:endParaRPr lang="en-US" dirty="0"/>
          </a:p>
        </p:txBody>
      </p:sp>
    </p:spTree>
    <p:extLst>
      <p:ext uri="{BB962C8B-B14F-4D97-AF65-F5344CB8AC3E}">
        <p14:creationId xmlns:p14="http://schemas.microsoft.com/office/powerpoint/2010/main" val="30557540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228600"/>
            <a:ext cx="8229600" cy="685800"/>
          </a:xfrm>
        </p:spPr>
        <p:txBody>
          <a:bodyPr>
            <a:normAutofit/>
          </a:bodyPr>
          <a:lstStyle/>
          <a:p>
            <a:r>
              <a:rPr lang="en-US" sz="4000" dirty="0" smtClean="0">
                <a:latin typeface="Algerian" pitchFamily="82" charset="0"/>
              </a:rPr>
              <a:t>Bitwise Operators</a:t>
            </a:r>
            <a:endParaRPr lang="en-US" sz="4000" dirty="0">
              <a:latin typeface="Algerian"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159861700"/>
              </p:ext>
            </p:extLst>
          </p:nvPr>
        </p:nvGraphicFramePr>
        <p:xfrm>
          <a:off x="457200" y="838201"/>
          <a:ext cx="8001000" cy="5568668"/>
        </p:xfrm>
        <a:graphic>
          <a:graphicData uri="http://schemas.openxmlformats.org/drawingml/2006/table">
            <a:tbl>
              <a:tblPr firstRow="1" bandRow="1">
                <a:tableStyleId>{5C22544A-7EE6-4342-B048-85BDC9FD1C3A}</a:tableStyleId>
              </a:tblPr>
              <a:tblGrid>
                <a:gridCol w="2667000"/>
                <a:gridCol w="2667000"/>
                <a:gridCol w="2667000"/>
              </a:tblGrid>
              <a:tr h="422970">
                <a:tc>
                  <a:txBody>
                    <a:bodyPr/>
                    <a:lstStyle/>
                    <a:p>
                      <a:pPr algn="l" fontAlgn="t"/>
                      <a:r>
                        <a:rPr lang="en-US" dirty="0"/>
                        <a:t>Operator</a:t>
                      </a:r>
                    </a:p>
                  </a:txBody>
                  <a:tcPr marL="152400" marR="76200" marT="76200" marB="76200"/>
                </a:tc>
                <a:tc>
                  <a:txBody>
                    <a:bodyPr/>
                    <a:lstStyle/>
                    <a:p>
                      <a:pPr algn="l" fontAlgn="t"/>
                      <a:r>
                        <a:rPr lang="en-US" dirty="0"/>
                        <a:t>Name</a:t>
                      </a:r>
                    </a:p>
                  </a:txBody>
                  <a:tcPr marL="76200" marR="76200" marT="76200" marB="76200"/>
                </a:tc>
                <a:tc>
                  <a:txBody>
                    <a:bodyPr/>
                    <a:lstStyle/>
                    <a:p>
                      <a:pPr algn="l" fontAlgn="t"/>
                      <a:r>
                        <a:rPr lang="en-US"/>
                        <a:t>Description</a:t>
                      </a:r>
                    </a:p>
                  </a:txBody>
                  <a:tcPr marL="76200" marR="76200" marT="76200" marB="76200"/>
                </a:tc>
              </a:tr>
              <a:tr h="694880">
                <a:tc>
                  <a:txBody>
                    <a:bodyPr/>
                    <a:lstStyle/>
                    <a:p>
                      <a:pPr algn="l" fontAlgn="t"/>
                      <a:r>
                        <a:rPr lang="en-US" dirty="0"/>
                        <a:t>&amp; </a:t>
                      </a:r>
                    </a:p>
                  </a:txBody>
                  <a:tcPr marL="152400" marR="76200" marT="76200" marB="76200"/>
                </a:tc>
                <a:tc>
                  <a:txBody>
                    <a:bodyPr/>
                    <a:lstStyle/>
                    <a:p>
                      <a:pPr algn="l" fontAlgn="t"/>
                      <a:r>
                        <a:rPr lang="en-US" dirty="0"/>
                        <a:t>AND</a:t>
                      </a:r>
                    </a:p>
                  </a:txBody>
                  <a:tcPr marL="76200" marR="76200" marT="76200" marB="76200"/>
                </a:tc>
                <a:tc>
                  <a:txBody>
                    <a:bodyPr/>
                    <a:lstStyle/>
                    <a:p>
                      <a:pPr algn="l" fontAlgn="t"/>
                      <a:r>
                        <a:rPr lang="en-US" dirty="0" smtClean="0"/>
                        <a:t>Sets each bit to 1 if both bits are 1</a:t>
                      </a:r>
                      <a:endParaRPr lang="en-US" dirty="0"/>
                    </a:p>
                  </a:txBody>
                  <a:tcPr marL="76200" marR="76200" marT="76200" marB="76200"/>
                </a:tc>
              </a:tr>
              <a:tr h="694880">
                <a:tc>
                  <a:txBody>
                    <a:bodyPr/>
                    <a:lstStyle/>
                    <a:p>
                      <a:pPr algn="l" fontAlgn="t"/>
                      <a:r>
                        <a:rPr lang="en-US" dirty="0"/>
                        <a:t>|</a:t>
                      </a:r>
                    </a:p>
                  </a:txBody>
                  <a:tcPr marL="152400" marR="76200" marT="76200" marB="76200"/>
                </a:tc>
                <a:tc>
                  <a:txBody>
                    <a:bodyPr/>
                    <a:lstStyle/>
                    <a:p>
                      <a:pPr algn="l" fontAlgn="t"/>
                      <a:r>
                        <a:rPr lang="en-US" dirty="0"/>
                        <a:t>OR</a:t>
                      </a:r>
                    </a:p>
                  </a:txBody>
                  <a:tcPr marL="76200" marR="76200" marT="76200" marB="76200"/>
                </a:tc>
                <a:tc>
                  <a:txBody>
                    <a:bodyPr/>
                    <a:lstStyle/>
                    <a:p>
                      <a:pPr algn="l" fontAlgn="t"/>
                      <a:r>
                        <a:rPr lang="en-US" dirty="0"/>
                        <a:t>Sets each bit to 1 if one of two bits is 1</a:t>
                      </a:r>
                    </a:p>
                  </a:txBody>
                  <a:tcPr marL="76200" marR="76200" marT="76200" marB="76200"/>
                </a:tc>
              </a:tr>
              <a:tr h="694880">
                <a:tc>
                  <a:txBody>
                    <a:bodyPr/>
                    <a:lstStyle/>
                    <a:p>
                      <a:pPr algn="l" fontAlgn="t"/>
                      <a:r>
                        <a:rPr lang="en-US" dirty="0"/>
                        <a:t> ^</a:t>
                      </a:r>
                    </a:p>
                  </a:txBody>
                  <a:tcPr marL="152400" marR="76200" marT="76200" marB="76200"/>
                </a:tc>
                <a:tc>
                  <a:txBody>
                    <a:bodyPr/>
                    <a:lstStyle/>
                    <a:p>
                      <a:pPr algn="l" fontAlgn="t"/>
                      <a:r>
                        <a:rPr lang="en-US"/>
                        <a:t>XOR</a:t>
                      </a:r>
                    </a:p>
                  </a:txBody>
                  <a:tcPr marL="76200" marR="76200" marT="76200" marB="76200"/>
                </a:tc>
                <a:tc>
                  <a:txBody>
                    <a:bodyPr/>
                    <a:lstStyle/>
                    <a:p>
                      <a:pPr algn="l" fontAlgn="t"/>
                      <a:r>
                        <a:rPr lang="en-US" dirty="0"/>
                        <a:t>Sets each bit to 1 if only one of two bits is 1</a:t>
                      </a:r>
                    </a:p>
                  </a:txBody>
                  <a:tcPr marL="76200" marR="76200" marT="76200" marB="76200"/>
                </a:tc>
              </a:tr>
              <a:tr h="422970">
                <a:tc>
                  <a:txBody>
                    <a:bodyPr/>
                    <a:lstStyle/>
                    <a:p>
                      <a:pPr algn="l" fontAlgn="t"/>
                      <a:r>
                        <a:rPr lang="en-US" dirty="0"/>
                        <a:t>~ </a:t>
                      </a:r>
                    </a:p>
                  </a:txBody>
                  <a:tcPr marL="152400" marR="76200" marT="76200" marB="76200"/>
                </a:tc>
                <a:tc>
                  <a:txBody>
                    <a:bodyPr/>
                    <a:lstStyle/>
                    <a:p>
                      <a:pPr algn="l" fontAlgn="t"/>
                      <a:r>
                        <a:rPr lang="en-US" smtClean="0"/>
                        <a:t>Complement</a:t>
                      </a:r>
                      <a:endParaRPr lang="en-US"/>
                    </a:p>
                  </a:txBody>
                  <a:tcPr marL="76200" marR="76200" marT="76200" marB="76200"/>
                </a:tc>
                <a:tc>
                  <a:txBody>
                    <a:bodyPr/>
                    <a:lstStyle/>
                    <a:p>
                      <a:pPr algn="l" fontAlgn="t"/>
                      <a:r>
                        <a:rPr lang="en-US"/>
                        <a:t>Inverts all the bits</a:t>
                      </a:r>
                    </a:p>
                  </a:txBody>
                  <a:tcPr marL="76200" marR="76200" marT="76200" marB="76200"/>
                </a:tc>
              </a:tr>
              <a:tr h="1117191">
                <a:tc>
                  <a:txBody>
                    <a:bodyPr/>
                    <a:lstStyle/>
                    <a:p>
                      <a:pPr algn="l" fontAlgn="t"/>
                      <a:r>
                        <a:rPr lang="en-US" dirty="0"/>
                        <a:t>&lt;&lt;</a:t>
                      </a:r>
                    </a:p>
                  </a:txBody>
                  <a:tcPr marL="152400" marR="76200" marT="76200" marB="76200"/>
                </a:tc>
                <a:tc>
                  <a:txBody>
                    <a:bodyPr/>
                    <a:lstStyle/>
                    <a:p>
                      <a:pPr algn="l" fontAlgn="t"/>
                      <a:r>
                        <a:rPr lang="en-US"/>
                        <a:t>Zero fill left shift</a:t>
                      </a:r>
                    </a:p>
                  </a:txBody>
                  <a:tcPr marL="76200" marR="76200" marT="76200" marB="76200"/>
                </a:tc>
                <a:tc>
                  <a:txBody>
                    <a:bodyPr/>
                    <a:lstStyle/>
                    <a:p>
                      <a:pPr algn="l" fontAlgn="t"/>
                      <a:r>
                        <a:rPr lang="en-US"/>
                        <a:t>Shift left by pushing zeros in from the right and let the leftmost bits fall off</a:t>
                      </a:r>
                    </a:p>
                  </a:txBody>
                  <a:tcPr marL="76200" marR="76200" marT="76200" marB="76200"/>
                </a:tc>
              </a:tr>
              <a:tr h="1362428">
                <a:tc>
                  <a:txBody>
                    <a:bodyPr/>
                    <a:lstStyle/>
                    <a:p>
                      <a:pPr algn="l" fontAlgn="t"/>
                      <a:r>
                        <a:rPr lang="en-US" dirty="0"/>
                        <a:t>&gt;&gt;</a:t>
                      </a:r>
                    </a:p>
                  </a:txBody>
                  <a:tcPr marL="152400" marR="76200" marT="76200" marB="76200"/>
                </a:tc>
                <a:tc>
                  <a:txBody>
                    <a:bodyPr/>
                    <a:lstStyle/>
                    <a:p>
                      <a:pPr algn="l" fontAlgn="t"/>
                      <a:r>
                        <a:rPr lang="en-US" dirty="0"/>
                        <a:t>Signed right shift</a:t>
                      </a:r>
                    </a:p>
                  </a:txBody>
                  <a:tcPr marL="76200" marR="76200" marT="76200" marB="76200"/>
                </a:tc>
                <a:tc>
                  <a:txBody>
                    <a:bodyPr/>
                    <a:lstStyle/>
                    <a:p>
                      <a:pPr algn="l" fontAlgn="t"/>
                      <a:r>
                        <a:rPr lang="en-US" dirty="0"/>
                        <a:t>Shift right by pushing copies of the leftmost bit in from the left, and let the rightmost bits fall off</a:t>
                      </a:r>
                    </a:p>
                  </a:txBody>
                  <a:tcPr marL="76200" marR="76200" marT="76200" marB="76200"/>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Bitwise And:</a:t>
            </a:r>
            <a:endParaRPr lang="en-US" dirty="0"/>
          </a:p>
        </p:txBody>
      </p:sp>
      <p:sp>
        <p:nvSpPr>
          <p:cNvPr id="3" name="Content Placeholder 2"/>
          <p:cNvSpPr>
            <a:spLocks noGrp="1"/>
          </p:cNvSpPr>
          <p:nvPr>
            <p:ph idx="1"/>
          </p:nvPr>
        </p:nvSpPr>
        <p:spPr/>
        <p:txBody>
          <a:bodyPr/>
          <a:lstStyle/>
          <a:p>
            <a:r>
              <a:rPr lang="en-US" dirty="0"/>
              <a:t>If take two numbers as operands and does AND on every bit of two numbers.</a:t>
            </a:r>
          </a:p>
          <a:p>
            <a:r>
              <a:rPr lang="en-US" dirty="0"/>
              <a:t>The result of AND is 1 only if both bits are 1</a:t>
            </a:r>
          </a:p>
          <a:p>
            <a:r>
              <a:rPr lang="en-US" dirty="0"/>
              <a:t>Ex: A=5(101),B=4(100)</a:t>
            </a:r>
          </a:p>
          <a:p>
            <a:pPr marL="0" indent="0">
              <a:buNone/>
            </a:pP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4114800"/>
            <a:ext cx="4760913"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687141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How to calculate bits?</a:t>
            </a:r>
            <a:endParaRPr lang="en-US" dirty="0"/>
          </a:p>
        </p:txBody>
      </p:sp>
      <p:pic>
        <p:nvPicPr>
          <p:cNvPr id="4098"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667000" y="1447800"/>
            <a:ext cx="3138487"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774872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457200"/>
            <a:ext cx="8229600" cy="591312"/>
          </a:xfrm>
        </p:spPr>
        <p:txBody>
          <a:bodyPr>
            <a:normAutofit fontScale="90000"/>
          </a:bodyPr>
          <a:lstStyle/>
          <a:p>
            <a:r>
              <a:rPr lang="en-US" dirty="0" smtClean="0"/>
              <a:t>sample program:</a:t>
            </a:r>
            <a:endParaRPr lang="en-US" dirty="0"/>
          </a:p>
        </p:txBody>
      </p:sp>
      <p:sp>
        <p:nvSpPr>
          <p:cNvPr id="3" name="Content Placeholder 2"/>
          <p:cNvSpPr>
            <a:spLocks noGrp="1"/>
          </p:cNvSpPr>
          <p:nvPr>
            <p:ph idx="1"/>
          </p:nvPr>
        </p:nvSpPr>
        <p:spPr/>
        <p:txBody>
          <a:bodyPr/>
          <a:lstStyle/>
          <a:p>
            <a:r>
              <a:rPr lang="en-US" dirty="0" smtClean="0"/>
              <a:t>print(5&amp;4)</a:t>
            </a:r>
          </a:p>
          <a:p>
            <a:pPr marL="0" indent="0">
              <a:buNone/>
            </a:pPr>
            <a:r>
              <a:rPr lang="en-US" dirty="0" smtClean="0"/>
              <a:t>o/p:4</a:t>
            </a:r>
          </a:p>
          <a:p>
            <a:pPr marL="0" indent="0">
              <a:buNone/>
            </a:pPr>
            <a:r>
              <a:rPr lang="en-US" dirty="0" smtClean="0"/>
              <a:t>0 1 0 1</a:t>
            </a:r>
          </a:p>
          <a:p>
            <a:pPr marL="0" indent="0">
              <a:buNone/>
            </a:pPr>
            <a:r>
              <a:rPr lang="en-US" dirty="0" smtClean="0"/>
              <a:t>0 1 0 0</a:t>
            </a:r>
          </a:p>
          <a:p>
            <a:pPr marL="0" indent="0">
              <a:buNone/>
            </a:pPr>
            <a:r>
              <a:rPr lang="en-US" dirty="0" smtClean="0"/>
              <a:t>0 1 0 0</a:t>
            </a:r>
            <a:endParaRPr lang="en-US" dirty="0"/>
          </a:p>
        </p:txBody>
      </p:sp>
      <p:cxnSp>
        <p:nvCxnSpPr>
          <p:cNvPr id="5" name="Straight Connector 4"/>
          <p:cNvCxnSpPr/>
          <p:nvPr/>
        </p:nvCxnSpPr>
        <p:spPr>
          <a:xfrm>
            <a:off x="609600" y="3886200"/>
            <a:ext cx="9144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9600" y="4419600"/>
            <a:ext cx="9144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352800" y="1981200"/>
            <a:ext cx="2362200" cy="2677656"/>
          </a:xfrm>
          <a:prstGeom prst="rect">
            <a:avLst/>
          </a:prstGeom>
          <a:noFill/>
        </p:spPr>
        <p:txBody>
          <a:bodyPr wrap="square" rtlCol="0">
            <a:spAutoFit/>
          </a:bodyPr>
          <a:lstStyle/>
          <a:p>
            <a:r>
              <a:rPr lang="en-US" sz="2800" dirty="0" smtClean="0"/>
              <a:t>print (6&amp;7)</a:t>
            </a:r>
          </a:p>
          <a:p>
            <a:r>
              <a:rPr lang="en-US" sz="2800" dirty="0" smtClean="0"/>
              <a:t>o/p:6</a:t>
            </a:r>
          </a:p>
          <a:p>
            <a:r>
              <a:rPr lang="en-US" sz="2800" dirty="0" smtClean="0"/>
              <a:t>0  1   1    0</a:t>
            </a:r>
          </a:p>
          <a:p>
            <a:r>
              <a:rPr lang="en-US" sz="2800" dirty="0" smtClean="0"/>
              <a:t>0   1   1    1</a:t>
            </a:r>
            <a:endParaRPr lang="en-US" sz="2800" dirty="0"/>
          </a:p>
          <a:p>
            <a:r>
              <a:rPr lang="en-US" sz="2800" dirty="0" smtClean="0"/>
              <a:t>0   1    1    0</a:t>
            </a:r>
          </a:p>
          <a:p>
            <a:endParaRPr lang="en-US" sz="2800" dirty="0"/>
          </a:p>
        </p:txBody>
      </p:sp>
      <p:cxnSp>
        <p:nvCxnSpPr>
          <p:cNvPr id="10" name="Straight Connector 9"/>
          <p:cNvCxnSpPr/>
          <p:nvPr/>
        </p:nvCxnSpPr>
        <p:spPr>
          <a:xfrm>
            <a:off x="3429000" y="3733800"/>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3505200" y="4267200"/>
            <a:ext cx="15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7720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Bitwise OR:</a:t>
            </a:r>
            <a:endParaRPr lang="en-US" dirty="0"/>
          </a:p>
        </p:txBody>
      </p:sp>
      <p:sp>
        <p:nvSpPr>
          <p:cNvPr id="3" name="Content Placeholder 2"/>
          <p:cNvSpPr>
            <a:spLocks noGrp="1"/>
          </p:cNvSpPr>
          <p:nvPr>
            <p:ph idx="1"/>
          </p:nvPr>
        </p:nvSpPr>
        <p:spPr/>
        <p:txBody>
          <a:bodyPr/>
          <a:lstStyle/>
          <a:p>
            <a:r>
              <a:rPr lang="en-US" dirty="0"/>
              <a:t>If take two numbers as operands and does OR on every bit of two numbers.</a:t>
            </a:r>
          </a:p>
          <a:p>
            <a:r>
              <a:rPr lang="en-US" dirty="0"/>
              <a:t>The result of  OR is 1 any of the two bits are 1</a:t>
            </a:r>
          </a:p>
          <a:p>
            <a:r>
              <a:rPr lang="en-US" dirty="0"/>
              <a:t>Ex: A=5(101),B=4(100)</a:t>
            </a:r>
          </a:p>
          <a:p>
            <a:pPr marL="114300" indent="0">
              <a:buNone/>
            </a:pPr>
            <a:endParaRPr lang="en-US" dirty="0"/>
          </a:p>
          <a:p>
            <a:pPr marL="0" indent="0">
              <a:buNone/>
            </a:pPr>
            <a:endParaRPr lang="en-US" dirty="0"/>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4936" y="4038600"/>
            <a:ext cx="4572000" cy="1768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97448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program:</a:t>
            </a:r>
            <a:endParaRPr lang="en-US" dirty="0"/>
          </a:p>
        </p:txBody>
      </p:sp>
      <p:sp>
        <p:nvSpPr>
          <p:cNvPr id="3" name="Content Placeholder 2"/>
          <p:cNvSpPr>
            <a:spLocks noGrp="1"/>
          </p:cNvSpPr>
          <p:nvPr>
            <p:ph idx="1"/>
          </p:nvPr>
        </p:nvSpPr>
        <p:spPr/>
        <p:txBody>
          <a:bodyPr/>
          <a:lstStyle/>
          <a:p>
            <a:r>
              <a:rPr lang="en-US" dirty="0"/>
              <a:t>print(6 | 3</a:t>
            </a:r>
            <a:r>
              <a:rPr lang="en-US" dirty="0" smtClean="0"/>
              <a:t>)</a:t>
            </a:r>
          </a:p>
          <a:p>
            <a:pPr marL="0" indent="0">
              <a:buNone/>
            </a:pPr>
            <a:r>
              <a:rPr lang="en-US" dirty="0" smtClean="0"/>
              <a:t>0 1 1 0</a:t>
            </a:r>
          </a:p>
          <a:p>
            <a:pPr marL="0" indent="0">
              <a:buNone/>
            </a:pPr>
            <a:r>
              <a:rPr lang="en-US" dirty="0" smtClean="0"/>
              <a:t>o </a:t>
            </a:r>
            <a:r>
              <a:rPr lang="en-US" dirty="0" err="1" smtClean="0"/>
              <a:t>o</a:t>
            </a:r>
            <a:r>
              <a:rPr lang="en-US" dirty="0" smtClean="0"/>
              <a:t> 1 1</a:t>
            </a:r>
          </a:p>
          <a:p>
            <a:pPr marL="0" indent="0">
              <a:buNone/>
            </a:pPr>
            <a:r>
              <a:rPr lang="en-US" dirty="0" smtClean="0"/>
              <a:t>0 1  1  1</a:t>
            </a:r>
          </a:p>
          <a:p>
            <a:pPr marL="0" indent="0">
              <a:buNone/>
            </a:pPr>
            <a:endParaRPr lang="en-US" dirty="0"/>
          </a:p>
          <a:p>
            <a:pPr marL="0" indent="0">
              <a:buNone/>
            </a:pPr>
            <a:r>
              <a:rPr lang="en-US" dirty="0" smtClean="0"/>
              <a:t>output: 7</a:t>
            </a:r>
            <a:endParaRPr lang="en-US" dirty="0"/>
          </a:p>
        </p:txBody>
      </p:sp>
      <p:cxnSp>
        <p:nvCxnSpPr>
          <p:cNvPr id="5" name="Straight Connector 4"/>
          <p:cNvCxnSpPr/>
          <p:nvPr/>
        </p:nvCxnSpPr>
        <p:spPr>
          <a:xfrm>
            <a:off x="609600" y="3429000"/>
            <a:ext cx="762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09600" y="3962400"/>
            <a:ext cx="9906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114800" y="1981200"/>
            <a:ext cx="1851789" cy="2677656"/>
          </a:xfrm>
          <a:prstGeom prst="rect">
            <a:avLst/>
          </a:prstGeom>
          <a:noFill/>
        </p:spPr>
        <p:txBody>
          <a:bodyPr wrap="none" rtlCol="0">
            <a:spAutoFit/>
          </a:bodyPr>
          <a:lstStyle/>
          <a:p>
            <a:r>
              <a:rPr lang="en-US" sz="2800" dirty="0" smtClean="0"/>
              <a:t>print(9|10)</a:t>
            </a:r>
          </a:p>
          <a:p>
            <a:r>
              <a:rPr lang="en-US" sz="2800" dirty="0" smtClean="0"/>
              <a:t>1 0  0  1</a:t>
            </a:r>
          </a:p>
          <a:p>
            <a:r>
              <a:rPr lang="en-US" sz="2800" dirty="0" smtClean="0"/>
              <a:t>1 0  1   0</a:t>
            </a:r>
          </a:p>
          <a:p>
            <a:r>
              <a:rPr lang="en-US" sz="2800" dirty="0" smtClean="0"/>
              <a:t>1  0  1   1</a:t>
            </a:r>
          </a:p>
          <a:p>
            <a:pPr marL="514350" indent="-514350">
              <a:buAutoNum type="arabicPlain"/>
            </a:pPr>
            <a:endParaRPr lang="en-US" sz="2800" dirty="0"/>
          </a:p>
          <a:p>
            <a:r>
              <a:rPr lang="en-US" sz="2800" dirty="0" smtClean="0"/>
              <a:t>output:11</a:t>
            </a:r>
            <a:endParaRPr lang="en-US" sz="2800" dirty="0"/>
          </a:p>
        </p:txBody>
      </p:sp>
      <p:cxnSp>
        <p:nvCxnSpPr>
          <p:cNvPr id="10" name="Straight Connector 9"/>
          <p:cNvCxnSpPr/>
          <p:nvPr/>
        </p:nvCxnSpPr>
        <p:spPr>
          <a:xfrm>
            <a:off x="4343400" y="3886200"/>
            <a:ext cx="8382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4267200" y="3352800"/>
            <a:ext cx="9906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78769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381000"/>
            <a:ext cx="8229600" cy="762000"/>
          </a:xfrm>
        </p:spPr>
        <p:txBody>
          <a:bodyPr>
            <a:normAutofit fontScale="90000"/>
          </a:bodyPr>
          <a:lstStyle/>
          <a:p>
            <a:r>
              <a:rPr lang="en-US" dirty="0" smtClean="0"/>
              <a:t>where we use python?</a:t>
            </a:r>
            <a:endParaRPr lang="en-US" dirty="0"/>
          </a:p>
        </p:txBody>
      </p:sp>
      <p:sp>
        <p:nvSpPr>
          <p:cNvPr id="3" name="Content Placeholder 2"/>
          <p:cNvSpPr>
            <a:spLocks noGrp="1"/>
          </p:cNvSpPr>
          <p:nvPr>
            <p:ph idx="1"/>
          </p:nvPr>
        </p:nvSpPr>
        <p:spPr>
          <a:xfrm>
            <a:off x="457200" y="1219200"/>
            <a:ext cx="8229600" cy="5410200"/>
          </a:xfrm>
        </p:spPr>
        <p:txBody>
          <a:bodyPr>
            <a:normAutofit fontScale="92500" lnSpcReduction="10000"/>
          </a:bodyPr>
          <a:lstStyle/>
          <a:p>
            <a:r>
              <a:rPr lang="en-US" sz="1600" b="1" dirty="0"/>
              <a:t>Data </a:t>
            </a:r>
            <a:r>
              <a:rPr lang="en-US" sz="1600" b="1" dirty="0" smtClean="0"/>
              <a:t>Science</a:t>
            </a:r>
          </a:p>
          <a:p>
            <a:r>
              <a:rPr lang="en-US" sz="1600" b="1" dirty="0" smtClean="0"/>
              <a:t>Desktop Applications</a:t>
            </a:r>
          </a:p>
          <a:p>
            <a:r>
              <a:rPr lang="en-US" sz="1600" b="1" dirty="0" smtClean="0"/>
              <a:t>Console-based Applications</a:t>
            </a:r>
          </a:p>
          <a:p>
            <a:r>
              <a:rPr lang="en-US" sz="1600" b="1" dirty="0" smtClean="0"/>
              <a:t>Mobile Applications</a:t>
            </a:r>
          </a:p>
          <a:p>
            <a:r>
              <a:rPr lang="en-US" sz="1600" b="1" dirty="0" smtClean="0"/>
              <a:t>Software Development</a:t>
            </a:r>
          </a:p>
          <a:p>
            <a:r>
              <a:rPr lang="en-US" sz="1600" b="1" dirty="0" smtClean="0"/>
              <a:t>Artificial Intelligence</a:t>
            </a:r>
          </a:p>
          <a:p>
            <a:r>
              <a:rPr lang="en-US" sz="1600" b="1" dirty="0"/>
              <a:t>Web </a:t>
            </a:r>
            <a:r>
              <a:rPr lang="en-US" sz="1600" b="1" dirty="0" smtClean="0"/>
              <a:t>Applications</a:t>
            </a:r>
          </a:p>
          <a:p>
            <a:r>
              <a:rPr lang="en-US" sz="1600" b="1" dirty="0" smtClean="0"/>
              <a:t>Enterprise Application</a:t>
            </a:r>
          </a:p>
          <a:p>
            <a:r>
              <a:rPr lang="en-US" sz="1600" b="1" dirty="0" smtClean="0"/>
              <a:t>3D </a:t>
            </a:r>
            <a:r>
              <a:rPr lang="en-US" sz="1600" b="1" dirty="0"/>
              <a:t>CAD </a:t>
            </a:r>
            <a:r>
              <a:rPr lang="en-US" sz="1600" b="1" dirty="0" smtClean="0"/>
              <a:t>Applications</a:t>
            </a:r>
          </a:p>
          <a:p>
            <a:r>
              <a:rPr lang="en-US" sz="1600" b="1" dirty="0" smtClean="0"/>
              <a:t>Machine Learning</a:t>
            </a:r>
          </a:p>
          <a:p>
            <a:r>
              <a:rPr lang="en-US" sz="1600" b="1" dirty="0" smtClean="0"/>
              <a:t>Computer </a:t>
            </a:r>
            <a:r>
              <a:rPr lang="en-US" sz="1600" b="1" dirty="0"/>
              <a:t>Vision or Image Processing </a:t>
            </a:r>
            <a:r>
              <a:rPr lang="en-US" sz="1600" b="1" dirty="0" smtClean="0"/>
              <a:t>Applications</a:t>
            </a:r>
          </a:p>
          <a:p>
            <a:r>
              <a:rPr lang="en-US" sz="1600" b="1" dirty="0" smtClean="0"/>
              <a:t>Speech Recognition</a:t>
            </a:r>
          </a:p>
          <a:p>
            <a:r>
              <a:rPr lang="en-US" sz="1600" b="1" dirty="0" smtClean="0"/>
              <a:t>Scientific computing</a:t>
            </a:r>
          </a:p>
          <a:p>
            <a:r>
              <a:rPr lang="en-US" sz="1600" b="1" dirty="0" smtClean="0"/>
              <a:t>Education</a:t>
            </a:r>
          </a:p>
          <a:p>
            <a:r>
              <a:rPr lang="en-US" sz="1600" b="1" dirty="0" smtClean="0"/>
              <a:t>Testing</a:t>
            </a:r>
          </a:p>
          <a:p>
            <a:r>
              <a:rPr lang="en-US" sz="1600" b="1" dirty="0" smtClean="0"/>
              <a:t>Gaming</a:t>
            </a:r>
            <a:endParaRPr lang="en-US" sz="1600" dirty="0"/>
          </a:p>
          <a:p>
            <a:r>
              <a:rPr lang="en-US" sz="1600" b="1" dirty="0" err="1" smtClean="0"/>
              <a:t>IoT</a:t>
            </a:r>
            <a:endParaRPr lang="en-US" sz="1600" dirty="0" smtClean="0"/>
          </a:p>
          <a:p>
            <a:r>
              <a:rPr lang="en-US" sz="1600" b="1" dirty="0" smtClean="0"/>
              <a:t>Networking</a:t>
            </a:r>
            <a:endParaRPr lang="en-US" sz="1600" dirty="0"/>
          </a:p>
          <a:p>
            <a:r>
              <a:rPr lang="en-US" sz="1600" b="1" dirty="0" smtClean="0"/>
              <a:t>Finance</a:t>
            </a:r>
          </a:p>
          <a:p>
            <a:r>
              <a:rPr lang="en-US" sz="1600" b="1" dirty="0" smtClean="0"/>
              <a:t>Audio </a:t>
            </a:r>
            <a:r>
              <a:rPr lang="en-US" sz="1600" b="1" dirty="0"/>
              <a:t>and </a:t>
            </a:r>
            <a:r>
              <a:rPr lang="en-US" sz="1600" b="1" dirty="0" smtClean="0"/>
              <a:t>Music</a:t>
            </a:r>
            <a:endParaRPr lang="en-US" sz="1600" dirty="0"/>
          </a:p>
          <a:p>
            <a:r>
              <a:rPr lang="en-US" sz="1600" b="1" dirty="0"/>
              <a:t>Writing scripts</a:t>
            </a:r>
            <a:endParaRPr lang="en-US" sz="1600" dirty="0"/>
          </a:p>
          <a:p>
            <a:endParaRPr lang="en-US" sz="1600" dirty="0"/>
          </a:p>
          <a:p>
            <a:endParaRPr lang="en-US" sz="1600" dirty="0" smtClean="0"/>
          </a:p>
          <a:p>
            <a:pPr marL="0" indent="0">
              <a:buNone/>
            </a:pPr>
            <a:endParaRPr lang="en-US" dirty="0"/>
          </a:p>
        </p:txBody>
      </p:sp>
    </p:spTree>
    <p:extLst>
      <p:ext uri="{BB962C8B-B14F-4D97-AF65-F5344CB8AC3E}">
        <p14:creationId xmlns:p14="http://schemas.microsoft.com/office/powerpoint/2010/main" val="125425817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Bitwise XOR:</a:t>
            </a:r>
            <a:endParaRPr lang="en-US" dirty="0"/>
          </a:p>
        </p:txBody>
      </p:sp>
      <p:sp>
        <p:nvSpPr>
          <p:cNvPr id="3" name="Content Placeholder 2"/>
          <p:cNvSpPr>
            <a:spLocks noGrp="1"/>
          </p:cNvSpPr>
          <p:nvPr>
            <p:ph idx="1"/>
          </p:nvPr>
        </p:nvSpPr>
        <p:spPr/>
        <p:txBody>
          <a:bodyPr/>
          <a:lstStyle/>
          <a:p>
            <a:r>
              <a:rPr lang="en-US" dirty="0"/>
              <a:t>If take two numbers as operands and does XOR on every bit of two numbers.</a:t>
            </a:r>
          </a:p>
          <a:p>
            <a:r>
              <a:rPr lang="en-US" dirty="0"/>
              <a:t>The result of XOR  is 1 if both bits are different.</a:t>
            </a:r>
          </a:p>
          <a:p>
            <a:r>
              <a:rPr lang="en-US" dirty="0"/>
              <a:t>Ex: A=5(101),B=4(100)</a:t>
            </a:r>
          </a:p>
          <a:p>
            <a:pPr marL="0" indent="0">
              <a:buNone/>
            </a:pPr>
            <a:endParaRPr lang="en-US" dirty="0"/>
          </a:p>
        </p:txBody>
      </p:sp>
      <p:pic>
        <p:nvPicPr>
          <p:cNvPr id="614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4114800"/>
            <a:ext cx="4792663" cy="1719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677441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229600" cy="4389120"/>
          </a:xfrm>
        </p:spPr>
        <p:txBody>
          <a:bodyPr/>
          <a:lstStyle/>
          <a:p>
            <a:r>
              <a:rPr lang="en-US" dirty="0"/>
              <a:t>print(6 ^ 3</a:t>
            </a:r>
            <a:r>
              <a:rPr lang="en-US" dirty="0" smtClean="0"/>
              <a:t>)</a:t>
            </a:r>
          </a:p>
          <a:p>
            <a:pPr marL="0" indent="0">
              <a:buNone/>
            </a:pPr>
            <a:r>
              <a:rPr lang="en-US" dirty="0" smtClean="0"/>
              <a:t>0 1  1  0</a:t>
            </a:r>
          </a:p>
          <a:p>
            <a:pPr marL="0" indent="0">
              <a:buNone/>
            </a:pPr>
            <a:r>
              <a:rPr lang="en-US" dirty="0" smtClean="0"/>
              <a:t>0 0  1  1</a:t>
            </a:r>
          </a:p>
          <a:p>
            <a:pPr marL="0" indent="0">
              <a:buNone/>
            </a:pPr>
            <a:r>
              <a:rPr lang="en-US" dirty="0" smtClean="0"/>
              <a:t>0  1   0  1</a:t>
            </a:r>
          </a:p>
          <a:p>
            <a:pPr marL="0" indent="0">
              <a:buNone/>
            </a:pPr>
            <a:endParaRPr lang="en-US" dirty="0"/>
          </a:p>
          <a:p>
            <a:pPr marL="0" indent="0">
              <a:buNone/>
            </a:pPr>
            <a:r>
              <a:rPr lang="en-US" dirty="0" smtClean="0"/>
              <a:t>output:5</a:t>
            </a:r>
            <a:endParaRPr lang="en-US" dirty="0"/>
          </a:p>
        </p:txBody>
      </p:sp>
      <p:cxnSp>
        <p:nvCxnSpPr>
          <p:cNvPr id="5" name="Straight Connector 4"/>
          <p:cNvCxnSpPr/>
          <p:nvPr/>
        </p:nvCxnSpPr>
        <p:spPr>
          <a:xfrm>
            <a:off x="609600" y="2438400"/>
            <a:ext cx="11430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685800" y="2895600"/>
            <a:ext cx="1143000"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3962400" y="850612"/>
            <a:ext cx="1996059" cy="3046988"/>
          </a:xfrm>
          <a:prstGeom prst="rect">
            <a:avLst/>
          </a:prstGeom>
          <a:noFill/>
        </p:spPr>
        <p:txBody>
          <a:bodyPr wrap="none" rtlCol="0">
            <a:spAutoFit/>
          </a:bodyPr>
          <a:lstStyle/>
          <a:p>
            <a:r>
              <a:rPr lang="en-US" sz="3200" dirty="0" smtClean="0"/>
              <a:t>print(7^2)</a:t>
            </a:r>
          </a:p>
          <a:p>
            <a:r>
              <a:rPr lang="en-US" sz="3200" dirty="0" smtClean="0"/>
              <a:t>0 1  1  1</a:t>
            </a:r>
          </a:p>
          <a:p>
            <a:r>
              <a:rPr lang="en-US" sz="3200" dirty="0" smtClean="0"/>
              <a:t>0  0 1  0</a:t>
            </a:r>
          </a:p>
          <a:p>
            <a:r>
              <a:rPr lang="en-US" sz="3200" dirty="0" smtClean="0"/>
              <a:t>0  1   0  1</a:t>
            </a:r>
          </a:p>
          <a:p>
            <a:endParaRPr lang="en-US" sz="3200" dirty="0" smtClean="0"/>
          </a:p>
          <a:p>
            <a:r>
              <a:rPr lang="en-US" sz="3200" dirty="0" smtClean="0"/>
              <a:t>output: 5</a:t>
            </a:r>
            <a:endParaRPr lang="en-US" sz="3200" dirty="0"/>
          </a:p>
        </p:txBody>
      </p:sp>
      <p:cxnSp>
        <p:nvCxnSpPr>
          <p:cNvPr id="10" name="Straight Connector 9"/>
          <p:cNvCxnSpPr/>
          <p:nvPr/>
        </p:nvCxnSpPr>
        <p:spPr>
          <a:xfrm>
            <a:off x="4038600" y="2438400"/>
            <a:ext cx="14478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4038600" y="2895600"/>
            <a:ext cx="1524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694123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Bitwise Not:(tilde operator) </a:t>
            </a:r>
            <a:endParaRPr lang="en-US" dirty="0"/>
          </a:p>
        </p:txBody>
      </p:sp>
      <p:sp>
        <p:nvSpPr>
          <p:cNvPr id="3" name="Content Placeholder 2"/>
          <p:cNvSpPr>
            <a:spLocks noGrp="1"/>
          </p:cNvSpPr>
          <p:nvPr>
            <p:ph idx="1"/>
          </p:nvPr>
        </p:nvSpPr>
        <p:spPr/>
        <p:txBody>
          <a:bodyPr/>
          <a:lstStyle/>
          <a:p>
            <a:r>
              <a:rPr lang="en-US" dirty="0"/>
              <a:t>The ~ operator inverts each bit (0 becomes 1 and 1 becomes 0).</a:t>
            </a:r>
          </a:p>
          <a:p>
            <a:pPr marL="0" indent="0">
              <a:buNone/>
            </a:pPr>
            <a:r>
              <a:rPr lang="en-US" dirty="0" err="1" smtClean="0"/>
              <a:t>eg</a:t>
            </a:r>
            <a:r>
              <a:rPr lang="en-US" dirty="0" smtClean="0"/>
              <a:t>: </a:t>
            </a:r>
            <a:r>
              <a:rPr lang="en-US" dirty="0" err="1" smtClean="0"/>
              <a:t>System.out.println</a:t>
            </a:r>
            <a:r>
              <a:rPr lang="en-US" dirty="0" smtClean="0"/>
              <a:t>(~</a:t>
            </a:r>
            <a:r>
              <a:rPr lang="en-US" dirty="0"/>
              <a:t>3</a:t>
            </a:r>
            <a:r>
              <a:rPr lang="en-US" dirty="0" smtClean="0"/>
              <a:t>)</a:t>
            </a:r>
          </a:p>
          <a:p>
            <a:pPr marL="0" indent="0">
              <a:buNone/>
            </a:pPr>
            <a:r>
              <a:rPr lang="en-US" dirty="0"/>
              <a:t> </a:t>
            </a:r>
            <a:r>
              <a:rPr lang="en-US" dirty="0" smtClean="0"/>
              <a:t>output:  -4</a:t>
            </a:r>
          </a:p>
          <a:p>
            <a:pPr marL="0" indent="0">
              <a:buNone/>
            </a:pPr>
            <a:r>
              <a:rPr lang="en-US" dirty="0" smtClean="0"/>
              <a:t> o  0  1   1                         0</a:t>
            </a:r>
            <a:r>
              <a:rPr lang="en-US" dirty="0" smtClean="0">
                <a:sym typeface="Wingdings" panose="05000000000000000000" pitchFamily="2" charset="2"/>
              </a:rPr>
              <a:t>positive</a:t>
            </a:r>
            <a:endParaRPr lang="en-US" dirty="0" smtClean="0"/>
          </a:p>
          <a:p>
            <a:pPr marL="0" indent="0">
              <a:buNone/>
            </a:pPr>
            <a:r>
              <a:rPr lang="en-US" dirty="0" smtClean="0"/>
              <a:t>invert of 3 (1 1 0 0)</a:t>
            </a:r>
          </a:p>
          <a:p>
            <a:pPr marL="0" indent="0">
              <a:buNone/>
            </a:pPr>
            <a:r>
              <a:rPr lang="en-US" dirty="0" smtClean="0"/>
              <a:t>To find 2’s complement:</a:t>
            </a:r>
          </a:p>
          <a:p>
            <a:pPr marL="0" indent="0">
              <a:buNone/>
            </a:pPr>
            <a:r>
              <a:rPr lang="en-US" dirty="0" smtClean="0"/>
              <a:t>1 1 0 0</a:t>
            </a:r>
          </a:p>
          <a:p>
            <a:pPr marL="0" indent="0">
              <a:buNone/>
            </a:pPr>
            <a:r>
              <a:rPr lang="en-US" dirty="0" smtClean="0"/>
              <a:t>0 0 1  1</a:t>
            </a:r>
            <a:endParaRPr lang="en-US" dirty="0"/>
          </a:p>
        </p:txBody>
      </p:sp>
      <p:sp>
        <p:nvSpPr>
          <p:cNvPr id="4" name="TextBox 3"/>
          <p:cNvSpPr txBox="1"/>
          <p:nvPr/>
        </p:nvSpPr>
        <p:spPr>
          <a:xfrm>
            <a:off x="3810000" y="4191000"/>
            <a:ext cx="1393267" cy="461665"/>
          </a:xfrm>
          <a:prstGeom prst="rect">
            <a:avLst/>
          </a:prstGeom>
          <a:noFill/>
        </p:spPr>
        <p:txBody>
          <a:bodyPr wrap="none" rtlCol="0">
            <a:spAutoFit/>
          </a:bodyPr>
          <a:lstStyle/>
          <a:p>
            <a:r>
              <a:rPr lang="en-US" sz="2400" b="1" dirty="0">
                <a:sym typeface="Wingdings" panose="05000000000000000000" pitchFamily="2" charset="2"/>
              </a:rPr>
              <a:t>1</a:t>
            </a:r>
            <a:r>
              <a:rPr lang="en-US" dirty="0" smtClean="0">
                <a:sym typeface="Wingdings" panose="05000000000000000000" pitchFamily="2" charset="2"/>
              </a:rPr>
              <a:t>Negative</a:t>
            </a:r>
            <a:endParaRPr lang="en-US" dirty="0"/>
          </a:p>
        </p:txBody>
      </p:sp>
      <p:sp>
        <p:nvSpPr>
          <p:cNvPr id="5" name="TextBox 4"/>
          <p:cNvSpPr txBox="1"/>
          <p:nvPr/>
        </p:nvSpPr>
        <p:spPr>
          <a:xfrm>
            <a:off x="4648200" y="4876800"/>
            <a:ext cx="1787669" cy="1200329"/>
          </a:xfrm>
          <a:prstGeom prst="rect">
            <a:avLst/>
          </a:prstGeom>
          <a:noFill/>
        </p:spPr>
        <p:txBody>
          <a:bodyPr wrap="none" rtlCol="0">
            <a:spAutoFit/>
          </a:bodyPr>
          <a:lstStyle/>
          <a:p>
            <a:r>
              <a:rPr lang="en-US" dirty="0" smtClean="0"/>
              <a:t>0  0   1   1</a:t>
            </a:r>
          </a:p>
          <a:p>
            <a:r>
              <a:rPr lang="en-US" dirty="0"/>
              <a:t> </a:t>
            </a:r>
            <a:r>
              <a:rPr lang="en-US" dirty="0" smtClean="0"/>
              <a:t>     1    1    1</a:t>
            </a:r>
          </a:p>
          <a:p>
            <a:r>
              <a:rPr lang="en-US" dirty="0" smtClean="0"/>
              <a:t>________</a:t>
            </a:r>
          </a:p>
          <a:p>
            <a:r>
              <a:rPr lang="en-US" dirty="0" smtClean="0"/>
              <a:t>0   1    0    0  </a:t>
            </a:r>
            <a:r>
              <a:rPr lang="en-US" dirty="0" smtClean="0">
                <a:sym typeface="Wingdings" panose="05000000000000000000" pitchFamily="2" charset="2"/>
              </a:rPr>
              <a:t> 4</a:t>
            </a:r>
            <a:endParaRPr lang="en-US" dirty="0"/>
          </a:p>
        </p:txBody>
      </p:sp>
    </p:spTree>
    <p:extLst>
      <p:ext uri="{BB962C8B-B14F-4D97-AF65-F5344CB8AC3E}">
        <p14:creationId xmlns:p14="http://schemas.microsoft.com/office/powerpoint/2010/main" val="114340050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1143000"/>
            <a:ext cx="8229600" cy="4389120"/>
          </a:xfrm>
        </p:spPr>
        <p:txBody>
          <a:bodyPr/>
          <a:lstStyle/>
          <a:p>
            <a:r>
              <a:rPr lang="en-US" dirty="0" smtClean="0"/>
              <a:t>Formula method (another method to calculate)</a:t>
            </a:r>
          </a:p>
          <a:p>
            <a:pPr marL="0" indent="0">
              <a:buNone/>
            </a:pPr>
            <a:r>
              <a:rPr lang="en-US" dirty="0" smtClean="0"/>
              <a:t>               a=10</a:t>
            </a:r>
          </a:p>
          <a:p>
            <a:pPr marL="0" indent="0">
              <a:buNone/>
            </a:pPr>
            <a:r>
              <a:rPr lang="en-US" dirty="0"/>
              <a:t> </a:t>
            </a:r>
            <a:r>
              <a:rPr lang="en-US" dirty="0" smtClean="0"/>
              <a:t>            ~a =?</a:t>
            </a:r>
          </a:p>
          <a:p>
            <a:pPr marL="0" indent="0">
              <a:buNone/>
            </a:pPr>
            <a:r>
              <a:rPr lang="en-US" dirty="0"/>
              <a:t> </a:t>
            </a:r>
            <a:r>
              <a:rPr lang="en-US" dirty="0" smtClean="0"/>
              <a:t>             ~a=-(a+1)</a:t>
            </a:r>
          </a:p>
          <a:p>
            <a:pPr marL="0" indent="0">
              <a:buNone/>
            </a:pPr>
            <a:r>
              <a:rPr lang="en-US" dirty="0"/>
              <a:t> </a:t>
            </a:r>
            <a:r>
              <a:rPr lang="en-US" dirty="0" smtClean="0"/>
              <a:t>                 =-(10+1)</a:t>
            </a:r>
          </a:p>
          <a:p>
            <a:pPr marL="0" indent="0">
              <a:buNone/>
            </a:pPr>
            <a:r>
              <a:rPr lang="en-US" dirty="0"/>
              <a:t> </a:t>
            </a:r>
            <a:r>
              <a:rPr lang="en-US" dirty="0" smtClean="0"/>
              <a:t>                 =-11</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1923121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Left shift:</a:t>
            </a:r>
            <a:endParaRPr lang="en-US" dirty="0"/>
          </a:p>
        </p:txBody>
      </p:sp>
      <p:sp>
        <p:nvSpPr>
          <p:cNvPr id="3" name="Content Placeholder 2"/>
          <p:cNvSpPr>
            <a:spLocks noGrp="1"/>
          </p:cNvSpPr>
          <p:nvPr>
            <p:ph idx="1"/>
          </p:nvPr>
        </p:nvSpPr>
        <p:spPr/>
        <p:txBody>
          <a:bodyPr/>
          <a:lstStyle/>
          <a:p>
            <a:r>
              <a:rPr lang="en-US" dirty="0"/>
              <a:t>It take two numbers left shift the bits of first </a:t>
            </a:r>
            <a:r>
              <a:rPr lang="en-US" dirty="0" smtClean="0"/>
              <a:t>operand, the </a:t>
            </a:r>
            <a:r>
              <a:rPr lang="en-US" dirty="0"/>
              <a:t>second operand define the number of places to shift.</a:t>
            </a:r>
          </a:p>
          <a:p>
            <a:r>
              <a:rPr lang="en-US" dirty="0"/>
              <a:t>for </a:t>
            </a:r>
            <a:r>
              <a:rPr lang="en-US" dirty="0" smtClean="0"/>
              <a:t> ex: A=5,B=2 </a:t>
            </a:r>
            <a:r>
              <a:rPr lang="en-US" dirty="0"/>
              <a:t>and then result =20</a:t>
            </a:r>
          </a:p>
          <a:p>
            <a:pPr marL="114300" indent="0">
              <a:buNone/>
            </a:pPr>
            <a:endParaRPr lang="en-US" dirty="0"/>
          </a:p>
          <a:p>
            <a:endParaRPr 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3798094"/>
            <a:ext cx="7924800" cy="481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4419600"/>
            <a:ext cx="69310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5105398"/>
            <a:ext cx="8077200"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 name="Straight Connector 4"/>
          <p:cNvCxnSpPr/>
          <p:nvPr/>
        </p:nvCxnSpPr>
        <p:spPr>
          <a:xfrm>
            <a:off x="1752600" y="4038600"/>
            <a:ext cx="1143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80876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graphicFrame>
        <p:nvGraphicFramePr>
          <p:cNvPr id="12" name="Content Placeholder 11"/>
          <p:cNvGraphicFramePr>
            <a:graphicFrameLocks noGrp="1"/>
          </p:cNvGraphicFramePr>
          <p:nvPr>
            <p:ph idx="1"/>
            <p:extLst>
              <p:ext uri="{D42A27DB-BD31-4B8C-83A1-F6EECF244321}">
                <p14:modId xmlns:p14="http://schemas.microsoft.com/office/powerpoint/2010/main" val="3112104412"/>
              </p:ext>
            </p:extLst>
          </p:nvPr>
        </p:nvGraphicFramePr>
        <p:xfrm>
          <a:off x="609600" y="3352800"/>
          <a:ext cx="8229600" cy="370840"/>
        </p:xfrm>
        <a:graphic>
          <a:graphicData uri="http://schemas.openxmlformats.org/drawingml/2006/table">
            <a:tbl>
              <a:tblPr firstRow="1" bandRow="1">
                <a:tableStyleId>{5C22544A-7EE6-4342-B048-85BDC9FD1C3A}</a:tableStyleId>
              </a:tblPr>
              <a:tblGrid>
                <a:gridCol w="914400"/>
                <a:gridCol w="914400"/>
                <a:gridCol w="914400"/>
                <a:gridCol w="914400"/>
                <a:gridCol w="914400"/>
                <a:gridCol w="914400"/>
                <a:gridCol w="914400"/>
                <a:gridCol w="914400"/>
                <a:gridCol w="914400"/>
              </a:tblGrid>
              <a:tr h="370840">
                <a:tc>
                  <a:txBody>
                    <a:bodyPr/>
                    <a:lstStyle/>
                    <a:p>
                      <a:r>
                        <a:rPr lang="en-US" dirty="0" smtClean="0"/>
                        <a:t>A</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sp>
        <p:nvSpPr>
          <p:cNvPr id="13" name="TextBox 12"/>
          <p:cNvSpPr txBox="1"/>
          <p:nvPr/>
        </p:nvSpPr>
        <p:spPr>
          <a:xfrm>
            <a:off x="1600200" y="2438400"/>
            <a:ext cx="2726837" cy="369332"/>
          </a:xfrm>
          <a:prstGeom prst="rect">
            <a:avLst/>
          </a:prstGeom>
          <a:noFill/>
        </p:spPr>
        <p:txBody>
          <a:bodyPr wrap="none" rtlCol="0">
            <a:spAutoFit/>
          </a:bodyPr>
          <a:lstStyle/>
          <a:p>
            <a:r>
              <a:rPr lang="en-US" dirty="0" smtClean="0"/>
              <a:t>if A=12,B=3       output: 96</a:t>
            </a:r>
            <a:endParaRPr lang="en-US" dirty="0"/>
          </a:p>
        </p:txBody>
      </p:sp>
      <p:graphicFrame>
        <p:nvGraphicFramePr>
          <p:cNvPr id="16" name="Table 15"/>
          <p:cNvGraphicFramePr>
            <a:graphicFrameLocks noGrp="1"/>
          </p:cNvGraphicFramePr>
          <p:nvPr>
            <p:extLst>
              <p:ext uri="{D42A27DB-BD31-4B8C-83A1-F6EECF244321}">
                <p14:modId xmlns:p14="http://schemas.microsoft.com/office/powerpoint/2010/main" val="1759599957"/>
              </p:ext>
            </p:extLst>
          </p:nvPr>
        </p:nvGraphicFramePr>
        <p:xfrm>
          <a:off x="609601" y="4191000"/>
          <a:ext cx="8150224" cy="370840"/>
        </p:xfrm>
        <a:graphic>
          <a:graphicData uri="http://schemas.openxmlformats.org/drawingml/2006/table">
            <a:tbl>
              <a:tblPr firstRow="1" bandRow="1">
                <a:tableStyleId>{5C22544A-7EE6-4342-B048-85BDC9FD1C3A}</a:tableStyleId>
              </a:tblPr>
              <a:tblGrid>
                <a:gridCol w="853833"/>
                <a:gridCol w="776212"/>
                <a:gridCol w="1012310"/>
                <a:gridCol w="931454"/>
                <a:gridCol w="931454"/>
                <a:gridCol w="931454"/>
                <a:gridCol w="1009075"/>
                <a:gridCol w="853833"/>
                <a:gridCol w="850599"/>
              </a:tblGrid>
              <a:tr h="370840">
                <a:tc>
                  <a:txBody>
                    <a:bodyPr/>
                    <a:lstStyle/>
                    <a:p>
                      <a:r>
                        <a:rPr lang="en-US" dirty="0" smtClean="0"/>
                        <a:t>A&lt;&lt;B</a:t>
                      </a:r>
                      <a:endParaRPr lang="en-US" dirty="0"/>
                    </a:p>
                  </a:txBody>
                  <a:tcPr/>
                </a:tc>
                <a:tc>
                  <a:txBody>
                    <a:bodyPr/>
                    <a:lstStyle/>
                    <a:p>
                      <a:r>
                        <a:rPr lang="en-US" dirty="0" smtClean="0"/>
                        <a:t>0          </a:t>
                      </a:r>
                      <a:endParaRPr lang="en-US" dirty="0"/>
                    </a:p>
                  </a:txBody>
                  <a:tcPr/>
                </a:tc>
                <a:tc>
                  <a:txBody>
                    <a:bodyPr/>
                    <a:lstStyle/>
                    <a:p>
                      <a:r>
                        <a:rPr lang="en-US" dirty="0" smtClean="0"/>
                        <a:t>1</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r>
            </a:tbl>
          </a:graphicData>
        </a:graphic>
      </p:graphicFrame>
      <p:cxnSp>
        <p:nvCxnSpPr>
          <p:cNvPr id="18" name="Straight Connector 17"/>
          <p:cNvCxnSpPr/>
          <p:nvPr/>
        </p:nvCxnSpPr>
        <p:spPr>
          <a:xfrm>
            <a:off x="1600200" y="3505200"/>
            <a:ext cx="20574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4724400"/>
            <a:ext cx="69310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4717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Right shift &gt;&gt;:</a:t>
            </a:r>
            <a:endParaRPr lang="en-US" dirty="0"/>
          </a:p>
        </p:txBody>
      </p:sp>
      <p:sp>
        <p:nvSpPr>
          <p:cNvPr id="3" name="Content Placeholder 2"/>
          <p:cNvSpPr>
            <a:spLocks noGrp="1"/>
          </p:cNvSpPr>
          <p:nvPr>
            <p:ph idx="1"/>
          </p:nvPr>
        </p:nvSpPr>
        <p:spPr/>
        <p:txBody>
          <a:bodyPr/>
          <a:lstStyle/>
          <a:p>
            <a:r>
              <a:rPr lang="en-US" dirty="0"/>
              <a:t>It take two numbers ,Right shift the bits of first operand ,the second operand define the number of places to shift.</a:t>
            </a:r>
          </a:p>
          <a:p>
            <a:r>
              <a:rPr lang="en-US" dirty="0"/>
              <a:t>for </a:t>
            </a:r>
            <a:r>
              <a:rPr lang="en-US" dirty="0" err="1"/>
              <a:t>ex:A</a:t>
            </a:r>
            <a:r>
              <a:rPr lang="en-US" dirty="0"/>
              <a:t>=5,B=2 and then result =1 </a:t>
            </a:r>
          </a:p>
          <a:p>
            <a:pPr marL="0" indent="0">
              <a:buNone/>
            </a:pP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3886200"/>
            <a:ext cx="7924800" cy="4810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4495800"/>
            <a:ext cx="6931025" cy="493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21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4989512"/>
            <a:ext cx="7924800" cy="506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a:off x="7086600" y="4126706"/>
            <a:ext cx="1143000"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342960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sp>
        <p:nvSpPr>
          <p:cNvPr id="3" name="Content Placeholder 2"/>
          <p:cNvSpPr>
            <a:spLocks noGrp="1"/>
          </p:cNvSpPr>
          <p:nvPr>
            <p:ph idx="1"/>
          </p:nvPr>
        </p:nvSpPr>
        <p:spPr/>
        <p:txBody>
          <a:bodyPr/>
          <a:lstStyle/>
          <a:p>
            <a:r>
              <a:rPr lang="en-US" dirty="0" smtClean="0"/>
              <a:t>A=10,B=3 and then result=1</a:t>
            </a: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381909481"/>
              </p:ext>
            </p:extLst>
          </p:nvPr>
        </p:nvGraphicFramePr>
        <p:xfrm>
          <a:off x="1066800" y="2667000"/>
          <a:ext cx="6095997" cy="457200"/>
        </p:xfrm>
        <a:graphic>
          <a:graphicData uri="http://schemas.openxmlformats.org/drawingml/2006/table">
            <a:tbl>
              <a:tblPr firstRow="1" bandRow="1">
                <a:tableStyleId>{5C22544A-7EE6-4342-B048-85BDC9FD1C3A}</a:tableStyleId>
              </a:tblPr>
              <a:tblGrid>
                <a:gridCol w="677333"/>
                <a:gridCol w="677333"/>
                <a:gridCol w="677333"/>
                <a:gridCol w="677333"/>
                <a:gridCol w="677333"/>
                <a:gridCol w="677333"/>
                <a:gridCol w="677333"/>
                <a:gridCol w="677333"/>
                <a:gridCol w="677333"/>
              </a:tblGrid>
              <a:tr h="457200">
                <a:tc>
                  <a:txBody>
                    <a:bodyPr/>
                    <a:lstStyle/>
                    <a:p>
                      <a:r>
                        <a:rPr lang="en-US" dirty="0" smtClean="0"/>
                        <a:t>A</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c>
                  <a:txBody>
                    <a:bodyPr/>
                    <a:lstStyle/>
                    <a:p>
                      <a:r>
                        <a:rPr lang="en-US" dirty="0" smtClean="0"/>
                        <a:t>0</a:t>
                      </a:r>
                      <a:endParaRPr lang="en-US" dirty="0"/>
                    </a:p>
                  </a:txBody>
                  <a:tcPr/>
                </a:tc>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597322569"/>
              </p:ext>
            </p:extLst>
          </p:nvPr>
        </p:nvGraphicFramePr>
        <p:xfrm>
          <a:off x="990600" y="3810000"/>
          <a:ext cx="6095997" cy="370840"/>
        </p:xfrm>
        <a:graphic>
          <a:graphicData uri="http://schemas.openxmlformats.org/drawingml/2006/table">
            <a:tbl>
              <a:tblPr firstRow="1" bandRow="1">
                <a:tableStyleId>{5C22544A-7EE6-4342-B048-85BDC9FD1C3A}</a:tableStyleId>
              </a:tblPr>
              <a:tblGrid>
                <a:gridCol w="914400"/>
                <a:gridCol w="440266"/>
                <a:gridCol w="677333"/>
                <a:gridCol w="677333"/>
                <a:gridCol w="677333"/>
                <a:gridCol w="677333"/>
                <a:gridCol w="677333"/>
                <a:gridCol w="677333"/>
                <a:gridCol w="677333"/>
              </a:tblGrid>
              <a:tr h="370840">
                <a:tc>
                  <a:txBody>
                    <a:bodyPr/>
                    <a:lstStyle/>
                    <a:p>
                      <a:r>
                        <a:rPr lang="en-US" dirty="0" smtClean="0"/>
                        <a:t>A&gt;&gt;B</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0</a:t>
                      </a:r>
                      <a:endParaRPr lang="en-US" dirty="0"/>
                    </a:p>
                  </a:txBody>
                  <a:tcPr/>
                </a:tc>
                <a:tc>
                  <a:txBody>
                    <a:bodyPr/>
                    <a:lstStyle/>
                    <a:p>
                      <a:r>
                        <a:rPr lang="en-US" dirty="0" smtClean="0"/>
                        <a:t>1</a:t>
                      </a:r>
                      <a:endParaRPr lang="en-US" dirty="0"/>
                    </a:p>
                  </a:txBody>
                  <a:tcPr/>
                </a:tc>
              </a:tr>
            </a:tbl>
          </a:graphicData>
        </a:graphic>
      </p:graphicFrame>
      <p:cxnSp>
        <p:nvCxnSpPr>
          <p:cNvPr id="7" name="Straight Connector 6"/>
          <p:cNvCxnSpPr/>
          <p:nvPr/>
        </p:nvCxnSpPr>
        <p:spPr>
          <a:xfrm>
            <a:off x="5410200" y="2839078"/>
            <a:ext cx="1752600" cy="76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92501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Identity Operators</a:t>
            </a:r>
            <a:endParaRPr lang="en-US" dirty="0">
              <a:latin typeface="Algerian"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63919557"/>
              </p:ext>
            </p:extLst>
          </p:nvPr>
        </p:nvGraphicFramePr>
        <p:xfrm>
          <a:off x="1600200" y="2133600"/>
          <a:ext cx="6248400" cy="3447305"/>
        </p:xfrm>
        <a:graphic>
          <a:graphicData uri="http://schemas.openxmlformats.org/drawingml/2006/table">
            <a:tbl>
              <a:tblPr firstRow="1" bandRow="1">
                <a:tableStyleId>{5C22544A-7EE6-4342-B048-85BDC9FD1C3A}</a:tableStyleId>
              </a:tblPr>
              <a:tblGrid>
                <a:gridCol w="2082800"/>
                <a:gridCol w="2082800"/>
                <a:gridCol w="2082800"/>
              </a:tblGrid>
              <a:tr h="590018">
                <a:tc>
                  <a:txBody>
                    <a:bodyPr/>
                    <a:lstStyle/>
                    <a:p>
                      <a:pPr algn="l" fontAlgn="t"/>
                      <a:r>
                        <a:rPr lang="en-US" dirty="0"/>
                        <a:t>Operator</a:t>
                      </a:r>
                    </a:p>
                  </a:txBody>
                  <a:tcPr marL="152400" marR="76200" marT="76200" marB="76200"/>
                </a:tc>
                <a:tc>
                  <a:txBody>
                    <a:bodyPr/>
                    <a:lstStyle/>
                    <a:p>
                      <a:pPr algn="l" fontAlgn="t"/>
                      <a:r>
                        <a:rPr lang="en-US" dirty="0"/>
                        <a:t>Description</a:t>
                      </a:r>
                    </a:p>
                  </a:txBody>
                  <a:tcPr marL="76200" marR="76200" marT="76200" marB="76200"/>
                </a:tc>
                <a:tc>
                  <a:txBody>
                    <a:bodyPr/>
                    <a:lstStyle/>
                    <a:p>
                      <a:pPr algn="l" fontAlgn="t"/>
                      <a:r>
                        <a:rPr lang="en-US"/>
                        <a:t>Example</a:t>
                      </a:r>
                    </a:p>
                  </a:txBody>
                  <a:tcPr marL="76200" marR="76200" marT="76200" marB="76200"/>
                </a:tc>
              </a:tr>
              <a:tr h="1391182">
                <a:tc>
                  <a:txBody>
                    <a:bodyPr/>
                    <a:lstStyle/>
                    <a:p>
                      <a:pPr algn="l" fontAlgn="t"/>
                      <a:r>
                        <a:rPr lang="en-US" dirty="0"/>
                        <a:t>is </a:t>
                      </a:r>
                    </a:p>
                  </a:txBody>
                  <a:tcPr marL="152400" marR="76200" marT="76200" marB="76200"/>
                </a:tc>
                <a:tc>
                  <a:txBody>
                    <a:bodyPr/>
                    <a:lstStyle/>
                    <a:p>
                      <a:pPr algn="l" fontAlgn="t"/>
                      <a:r>
                        <a:rPr lang="en-US" dirty="0"/>
                        <a:t>Returns True if both variables are the same object</a:t>
                      </a:r>
                    </a:p>
                  </a:txBody>
                  <a:tcPr marL="76200" marR="76200" marT="76200" marB="76200"/>
                </a:tc>
                <a:tc>
                  <a:txBody>
                    <a:bodyPr/>
                    <a:lstStyle/>
                    <a:p>
                      <a:pPr algn="l" fontAlgn="t"/>
                      <a:r>
                        <a:rPr lang="en-US"/>
                        <a:t>x is y</a:t>
                      </a:r>
                    </a:p>
                  </a:txBody>
                  <a:tcPr marL="76200" marR="76200" marT="76200" marB="76200"/>
                </a:tc>
              </a:tr>
              <a:tr h="1466105">
                <a:tc>
                  <a:txBody>
                    <a:bodyPr/>
                    <a:lstStyle/>
                    <a:p>
                      <a:pPr algn="l" fontAlgn="t"/>
                      <a:r>
                        <a:rPr lang="en-US" dirty="0"/>
                        <a:t>is not</a:t>
                      </a:r>
                    </a:p>
                  </a:txBody>
                  <a:tcPr marL="152400" marR="76200" marT="76200" marB="76200"/>
                </a:tc>
                <a:tc>
                  <a:txBody>
                    <a:bodyPr/>
                    <a:lstStyle/>
                    <a:p>
                      <a:pPr algn="l" fontAlgn="t"/>
                      <a:r>
                        <a:rPr lang="en-US" dirty="0"/>
                        <a:t>Returns True if both variables are not the same object</a:t>
                      </a:r>
                    </a:p>
                  </a:txBody>
                  <a:tcPr marL="76200" marR="76200" marT="76200" marB="76200"/>
                </a:tc>
                <a:tc>
                  <a:txBody>
                    <a:bodyPr/>
                    <a:lstStyle/>
                    <a:p>
                      <a:pPr algn="l" fontAlgn="t"/>
                      <a:r>
                        <a:rPr lang="en-US" dirty="0"/>
                        <a:t>x is not y</a:t>
                      </a:r>
                    </a:p>
                  </a:txBody>
                  <a:tcPr marL="76200" marR="76200" marT="76200" marB="76200"/>
                </a:tc>
              </a:tr>
            </a:tbl>
          </a:graphicData>
        </a:graphic>
      </p:graphicFrame>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a:t>
            </a:r>
            <a:endParaRPr lang="en-US" dirty="0"/>
          </a:p>
        </p:txBody>
      </p:sp>
      <p:pic>
        <p:nvPicPr>
          <p:cNvPr id="1126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066800" y="2133600"/>
            <a:ext cx="7353300" cy="2390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2362200" y="4810648"/>
            <a:ext cx="4572000" cy="923330"/>
          </a:xfrm>
          <a:prstGeom prst="rect">
            <a:avLst/>
          </a:prstGeom>
        </p:spPr>
        <p:txBody>
          <a:bodyPr>
            <a:spAutoFit/>
          </a:bodyPr>
          <a:lstStyle/>
          <a:p>
            <a:r>
              <a:rPr lang="en-US" dirty="0"/>
              <a:t>True</a:t>
            </a:r>
          </a:p>
          <a:p>
            <a:r>
              <a:rPr lang="en-US" dirty="0"/>
              <a:t>False</a:t>
            </a:r>
          </a:p>
          <a:p>
            <a:r>
              <a:rPr lang="en-US" dirty="0"/>
              <a:t>True</a:t>
            </a:r>
          </a:p>
        </p:txBody>
      </p:sp>
      <p:sp>
        <p:nvSpPr>
          <p:cNvPr id="5" name="TextBox 4"/>
          <p:cNvSpPr txBox="1"/>
          <p:nvPr/>
        </p:nvSpPr>
        <p:spPr>
          <a:xfrm>
            <a:off x="1142999" y="4615934"/>
            <a:ext cx="925253" cy="369332"/>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18898274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591312"/>
          </a:xfrm>
        </p:spPr>
        <p:txBody>
          <a:bodyPr>
            <a:normAutofit fontScale="90000"/>
          </a:bodyPr>
          <a:lstStyle/>
          <a:p>
            <a:r>
              <a:rPr lang="en-US" dirty="0" smtClean="0"/>
              <a:t>Applications:</a:t>
            </a:r>
            <a:endParaRPr lang="en-US" dirty="0"/>
          </a:p>
        </p:txBody>
      </p:sp>
      <p:sp>
        <p:nvSpPr>
          <p:cNvPr id="3" name="Content Placeholder 2"/>
          <p:cNvSpPr>
            <a:spLocks noGrp="1"/>
          </p:cNvSpPr>
          <p:nvPr>
            <p:ph idx="1"/>
          </p:nvPr>
        </p:nvSpPr>
        <p:spPr>
          <a:xfrm>
            <a:off x="381000" y="1295400"/>
            <a:ext cx="8229600" cy="4876800"/>
          </a:xfrm>
        </p:spPr>
        <p:txBody>
          <a:bodyPr>
            <a:normAutofit lnSpcReduction="10000"/>
          </a:bodyPr>
          <a:lstStyle/>
          <a:p>
            <a:pPr fontAlgn="base"/>
            <a:r>
              <a:rPr lang="en-US" dirty="0"/>
              <a:t>GUI based desktop applications</a:t>
            </a:r>
          </a:p>
          <a:p>
            <a:pPr fontAlgn="base"/>
            <a:r>
              <a:rPr lang="en-US" dirty="0"/>
              <a:t>Graphic design, image processing applications, Games, and Scientific/ computational Applications</a:t>
            </a:r>
          </a:p>
          <a:p>
            <a:pPr fontAlgn="base"/>
            <a:r>
              <a:rPr lang="en-US" dirty="0"/>
              <a:t>Web frameworks and applications </a:t>
            </a:r>
          </a:p>
          <a:p>
            <a:pPr fontAlgn="base"/>
            <a:r>
              <a:rPr lang="en-US" dirty="0"/>
              <a:t> Enterprise and Business applications </a:t>
            </a:r>
          </a:p>
          <a:p>
            <a:pPr fontAlgn="base"/>
            <a:r>
              <a:rPr lang="en-US" dirty="0"/>
              <a:t> Operating Systems </a:t>
            </a:r>
          </a:p>
          <a:p>
            <a:pPr fontAlgn="base"/>
            <a:r>
              <a:rPr lang="en-US" dirty="0"/>
              <a:t>Education</a:t>
            </a:r>
          </a:p>
          <a:p>
            <a:pPr fontAlgn="base"/>
            <a:r>
              <a:rPr lang="en-US" dirty="0"/>
              <a:t>Database Access</a:t>
            </a:r>
          </a:p>
          <a:p>
            <a:pPr fontAlgn="base"/>
            <a:r>
              <a:rPr lang="en-US" dirty="0"/>
              <a:t>Language Development </a:t>
            </a:r>
          </a:p>
          <a:p>
            <a:pPr fontAlgn="base"/>
            <a:r>
              <a:rPr lang="en-US" dirty="0"/>
              <a:t> Prototyping </a:t>
            </a:r>
          </a:p>
          <a:p>
            <a:pPr fontAlgn="base"/>
            <a:r>
              <a:rPr lang="en-US" dirty="0"/>
              <a:t>Software Development</a:t>
            </a:r>
          </a:p>
          <a:p>
            <a:pPr marL="0" indent="0">
              <a:buNone/>
            </a:pPr>
            <a:endParaRPr lang="en-US" dirty="0"/>
          </a:p>
        </p:txBody>
      </p:sp>
    </p:spTree>
    <p:extLst>
      <p:ext uri="{BB962C8B-B14F-4D97-AF65-F5344CB8AC3E}">
        <p14:creationId xmlns:p14="http://schemas.microsoft.com/office/powerpoint/2010/main" val="2252738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914400" y="1219200"/>
            <a:ext cx="7124700" cy="23812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p:cNvSpPr/>
          <p:nvPr/>
        </p:nvSpPr>
        <p:spPr>
          <a:xfrm>
            <a:off x="1510167" y="4495800"/>
            <a:ext cx="4572000" cy="923330"/>
          </a:xfrm>
          <a:prstGeom prst="rect">
            <a:avLst/>
          </a:prstGeom>
        </p:spPr>
        <p:txBody>
          <a:bodyPr>
            <a:spAutoFit/>
          </a:bodyPr>
          <a:lstStyle/>
          <a:p>
            <a:r>
              <a:rPr lang="en-US" dirty="0"/>
              <a:t>False</a:t>
            </a:r>
          </a:p>
          <a:p>
            <a:r>
              <a:rPr lang="en-US" dirty="0"/>
              <a:t>True</a:t>
            </a:r>
          </a:p>
          <a:p>
            <a:r>
              <a:rPr lang="en-US" dirty="0"/>
              <a:t>False</a:t>
            </a:r>
          </a:p>
        </p:txBody>
      </p:sp>
      <p:sp>
        <p:nvSpPr>
          <p:cNvPr id="5" name="TextBox 4"/>
          <p:cNvSpPr txBox="1"/>
          <p:nvPr/>
        </p:nvSpPr>
        <p:spPr>
          <a:xfrm>
            <a:off x="1066800" y="3962400"/>
            <a:ext cx="925253" cy="369332"/>
          </a:xfrm>
          <a:prstGeom prst="rect">
            <a:avLst/>
          </a:prstGeom>
          <a:noFill/>
        </p:spPr>
        <p:txBody>
          <a:bodyPr wrap="none" rtlCol="0">
            <a:spAutoFit/>
          </a:bodyPr>
          <a:lstStyle/>
          <a:p>
            <a:r>
              <a:rPr lang="en-US" dirty="0" smtClean="0"/>
              <a:t>output:</a:t>
            </a:r>
            <a:endParaRPr lang="en-US" dirty="0"/>
          </a:p>
        </p:txBody>
      </p:sp>
    </p:spTree>
    <p:extLst>
      <p:ext uri="{BB962C8B-B14F-4D97-AF65-F5344CB8AC3E}">
        <p14:creationId xmlns:p14="http://schemas.microsoft.com/office/powerpoint/2010/main" val="348364457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latin typeface="Algerian" pitchFamily="82" charset="0"/>
              </a:rPr>
              <a:t/>
            </a:r>
            <a:br>
              <a:rPr lang="en-US" dirty="0" smtClean="0">
                <a:latin typeface="Algerian" pitchFamily="82" charset="0"/>
              </a:rPr>
            </a:br>
            <a:r>
              <a:rPr lang="en-US" dirty="0" smtClean="0">
                <a:latin typeface="Algerian" pitchFamily="82" charset="0"/>
              </a:rPr>
              <a:t>Membership Operators</a:t>
            </a:r>
            <a:endParaRPr lang="en-US" dirty="0">
              <a:latin typeface="Algerian" pitchFamily="82" charset="0"/>
            </a:endParaRP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192934818"/>
              </p:ext>
            </p:extLst>
          </p:nvPr>
        </p:nvGraphicFramePr>
        <p:xfrm>
          <a:off x="1143000" y="2209800"/>
          <a:ext cx="6781800" cy="3657600"/>
        </p:xfrm>
        <a:graphic>
          <a:graphicData uri="http://schemas.openxmlformats.org/drawingml/2006/table">
            <a:tbl>
              <a:tblPr firstRow="1" bandRow="1">
                <a:tableStyleId>{5C22544A-7EE6-4342-B048-85BDC9FD1C3A}</a:tableStyleId>
              </a:tblPr>
              <a:tblGrid>
                <a:gridCol w="2009422"/>
                <a:gridCol w="2511778"/>
                <a:gridCol w="2260600"/>
              </a:tblGrid>
              <a:tr h="370840">
                <a:tc>
                  <a:txBody>
                    <a:bodyPr/>
                    <a:lstStyle/>
                    <a:p>
                      <a:pPr algn="l" fontAlgn="t"/>
                      <a:r>
                        <a:rPr lang="en-US" dirty="0"/>
                        <a:t>Operator</a:t>
                      </a:r>
                    </a:p>
                  </a:txBody>
                  <a:tcPr marL="152400" marR="76200" marT="76200" marB="76200"/>
                </a:tc>
                <a:tc>
                  <a:txBody>
                    <a:bodyPr/>
                    <a:lstStyle/>
                    <a:p>
                      <a:pPr algn="l" fontAlgn="t"/>
                      <a:r>
                        <a:rPr lang="en-US"/>
                        <a:t>Description</a:t>
                      </a:r>
                    </a:p>
                  </a:txBody>
                  <a:tcPr marL="76200" marR="76200" marT="76200" marB="76200"/>
                </a:tc>
                <a:tc>
                  <a:txBody>
                    <a:bodyPr/>
                    <a:lstStyle/>
                    <a:p>
                      <a:pPr algn="l" fontAlgn="t"/>
                      <a:r>
                        <a:rPr lang="en-US"/>
                        <a:t>Example</a:t>
                      </a:r>
                    </a:p>
                  </a:txBody>
                  <a:tcPr marL="76200" marR="76200" marT="76200" marB="76200"/>
                </a:tc>
              </a:tr>
              <a:tr h="1554480">
                <a:tc>
                  <a:txBody>
                    <a:bodyPr/>
                    <a:lstStyle/>
                    <a:p>
                      <a:pPr algn="l" fontAlgn="t"/>
                      <a:r>
                        <a:rPr lang="en-US"/>
                        <a:t>in </a:t>
                      </a:r>
                    </a:p>
                  </a:txBody>
                  <a:tcPr marL="152400" marR="76200" marT="76200" marB="76200"/>
                </a:tc>
                <a:tc>
                  <a:txBody>
                    <a:bodyPr/>
                    <a:lstStyle/>
                    <a:p>
                      <a:pPr algn="l" fontAlgn="t"/>
                      <a:r>
                        <a:rPr lang="en-US" dirty="0"/>
                        <a:t>Returns True if a sequence with the specified value is present in the object</a:t>
                      </a:r>
                    </a:p>
                  </a:txBody>
                  <a:tcPr marL="76200" marR="76200" marT="76200" marB="76200"/>
                </a:tc>
                <a:tc>
                  <a:txBody>
                    <a:bodyPr/>
                    <a:lstStyle/>
                    <a:p>
                      <a:pPr algn="l" fontAlgn="t"/>
                      <a:r>
                        <a:rPr lang="en-US"/>
                        <a:t>x in y</a:t>
                      </a:r>
                    </a:p>
                  </a:txBody>
                  <a:tcPr marL="76200" marR="76200" marT="76200" marB="76200"/>
                </a:tc>
              </a:tr>
              <a:tr h="1676400">
                <a:tc>
                  <a:txBody>
                    <a:bodyPr/>
                    <a:lstStyle/>
                    <a:p>
                      <a:pPr algn="l" fontAlgn="t"/>
                      <a:r>
                        <a:rPr lang="en-US"/>
                        <a:t>not in</a:t>
                      </a:r>
                    </a:p>
                  </a:txBody>
                  <a:tcPr marL="152400" marR="76200" marT="76200" marB="76200"/>
                </a:tc>
                <a:tc>
                  <a:txBody>
                    <a:bodyPr/>
                    <a:lstStyle/>
                    <a:p>
                      <a:pPr algn="l" fontAlgn="t"/>
                      <a:r>
                        <a:rPr lang="en-US" dirty="0"/>
                        <a:t>Returns True if a sequence with the specified value is not present in the object</a:t>
                      </a:r>
                    </a:p>
                  </a:txBody>
                  <a:tcPr marL="76200" marR="76200" marT="76200" marB="76200"/>
                </a:tc>
                <a:tc>
                  <a:txBody>
                    <a:bodyPr/>
                    <a:lstStyle/>
                    <a:p>
                      <a:pPr algn="l" fontAlgn="t"/>
                      <a:r>
                        <a:rPr lang="en-US" dirty="0"/>
                        <a:t>x not in y</a:t>
                      </a:r>
                    </a:p>
                  </a:txBody>
                  <a:tcPr marL="76200" marR="76200" marT="76200" marB="76200"/>
                </a:tc>
              </a:tr>
            </a:tbl>
          </a:graphicData>
        </a:graphic>
      </p:graphicFrame>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program:</a:t>
            </a:r>
            <a:endParaRPr lang="en-US" dirty="0"/>
          </a:p>
        </p:txBody>
      </p:sp>
      <p:sp>
        <p:nvSpPr>
          <p:cNvPr id="3" name="Content Placeholder 2"/>
          <p:cNvSpPr>
            <a:spLocks noGrp="1"/>
          </p:cNvSpPr>
          <p:nvPr>
            <p:ph idx="1"/>
          </p:nvPr>
        </p:nvSpPr>
        <p:spPr>
          <a:xfrm>
            <a:off x="457200" y="1935480"/>
            <a:ext cx="8458200" cy="4389120"/>
          </a:xfrm>
        </p:spPr>
        <p:txBody>
          <a:bodyPr/>
          <a:lstStyle/>
          <a:p>
            <a:pPr marL="0" indent="0">
              <a:buNone/>
            </a:pPr>
            <a:r>
              <a:rPr lang="en-US" dirty="0"/>
              <a:t>x = ["</a:t>
            </a:r>
            <a:r>
              <a:rPr lang="en-US" dirty="0" err="1"/>
              <a:t>apple</a:t>
            </a:r>
            <a:r>
              <a:rPr lang="en-US" dirty="0" err="1" smtClean="0"/>
              <a:t>","</a:t>
            </a:r>
            <a:r>
              <a:rPr lang="en-US" dirty="0" err="1"/>
              <a:t>banana","kiwi","peach","strawberry","custard</a:t>
            </a:r>
            <a:r>
              <a:rPr lang="en-US" dirty="0"/>
              <a:t> </a:t>
            </a:r>
            <a:r>
              <a:rPr lang="en-US" dirty="0" smtClean="0"/>
              <a:t>       </a:t>
            </a:r>
          </a:p>
          <a:p>
            <a:pPr marL="0" indent="0">
              <a:buNone/>
            </a:pPr>
            <a:r>
              <a:rPr lang="en-US" dirty="0"/>
              <a:t> </a:t>
            </a:r>
            <a:r>
              <a:rPr lang="en-US" dirty="0" smtClean="0"/>
              <a:t>       </a:t>
            </a:r>
            <a:r>
              <a:rPr lang="en-US" dirty="0" err="1" smtClean="0"/>
              <a:t>apple</a:t>
            </a:r>
            <a:r>
              <a:rPr lang="en-US" dirty="0" err="1"/>
              <a:t>","orange</a:t>
            </a:r>
            <a:r>
              <a:rPr lang="en-US" dirty="0"/>
              <a:t>"]</a:t>
            </a:r>
          </a:p>
          <a:p>
            <a:pPr marL="0" indent="0">
              <a:buNone/>
            </a:pPr>
            <a:r>
              <a:rPr lang="en-US" dirty="0"/>
              <a:t>print("mango"  in x</a:t>
            </a:r>
            <a:r>
              <a:rPr lang="en-US" dirty="0" smtClean="0"/>
              <a:t>)   #</a:t>
            </a:r>
            <a:r>
              <a:rPr lang="en-US" dirty="0"/>
              <a:t> print("mango" </a:t>
            </a:r>
            <a:r>
              <a:rPr lang="en-US" dirty="0" smtClean="0"/>
              <a:t>not </a:t>
            </a:r>
            <a:r>
              <a:rPr lang="en-US" dirty="0"/>
              <a:t>in x) </a:t>
            </a:r>
          </a:p>
          <a:p>
            <a:pPr marL="0" indent="0">
              <a:buNone/>
            </a:pPr>
            <a:r>
              <a:rPr lang="en-US" dirty="0"/>
              <a:t>print("banana" in x</a:t>
            </a:r>
            <a:r>
              <a:rPr lang="en-US" dirty="0" smtClean="0"/>
              <a:t>)   #  print</a:t>
            </a:r>
            <a:r>
              <a:rPr lang="en-US" dirty="0"/>
              <a:t>("banana" </a:t>
            </a:r>
            <a:r>
              <a:rPr lang="en-US" dirty="0" smtClean="0"/>
              <a:t>not in </a:t>
            </a:r>
            <a:r>
              <a:rPr lang="en-US" dirty="0"/>
              <a:t>x)</a:t>
            </a:r>
          </a:p>
          <a:p>
            <a:pPr marL="0" indent="0">
              <a:buNone/>
            </a:pPr>
            <a:endParaRPr lang="en-US" dirty="0" smtClean="0"/>
          </a:p>
          <a:p>
            <a:pPr marL="0" indent="0">
              <a:buNone/>
            </a:pPr>
            <a:r>
              <a:rPr lang="en-US" dirty="0" smtClean="0"/>
              <a:t>o/p:                                   o/p:</a:t>
            </a:r>
          </a:p>
          <a:p>
            <a:pPr marL="0" indent="0">
              <a:buNone/>
            </a:pPr>
            <a:r>
              <a:rPr lang="en-US" dirty="0" smtClean="0"/>
              <a:t>False                                        True</a:t>
            </a:r>
          </a:p>
          <a:p>
            <a:pPr marL="0" indent="0">
              <a:buNone/>
            </a:pPr>
            <a:r>
              <a:rPr lang="en-US" dirty="0" smtClean="0"/>
              <a:t>True                                         False</a:t>
            </a:r>
            <a:endParaRPr lang="en-US" dirty="0"/>
          </a:p>
          <a:p>
            <a:pPr marL="0" indent="0">
              <a:buNone/>
            </a:pPr>
            <a:endParaRPr lang="en-US" dirty="0"/>
          </a:p>
        </p:txBody>
      </p:sp>
    </p:spTree>
    <p:extLst>
      <p:ext uri="{BB962C8B-B14F-4D97-AF65-F5344CB8AC3E}">
        <p14:creationId xmlns:p14="http://schemas.microsoft.com/office/powerpoint/2010/main" val="21190357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Get 2 numbers from the user and do the following mathematical operations</a:t>
            </a:r>
          </a:p>
          <a:p>
            <a:pPr lvl="1"/>
            <a:r>
              <a:rPr lang="en-US" dirty="0" smtClean="0"/>
              <a:t>Addition	</a:t>
            </a:r>
          </a:p>
          <a:p>
            <a:pPr lvl="1"/>
            <a:r>
              <a:rPr lang="en-US" dirty="0" smtClean="0"/>
              <a:t>Subtraction </a:t>
            </a:r>
          </a:p>
          <a:p>
            <a:pPr lvl="1"/>
            <a:r>
              <a:rPr lang="en-US" dirty="0" smtClean="0"/>
              <a:t>Multiplication</a:t>
            </a:r>
          </a:p>
          <a:p>
            <a:pPr lvl="1"/>
            <a:r>
              <a:rPr lang="en-US" dirty="0" smtClean="0"/>
              <a:t>Division</a:t>
            </a:r>
          </a:p>
          <a:p>
            <a:r>
              <a:rPr lang="en-US" dirty="0" smtClean="0"/>
              <a:t>Write a Program to find the area of Circle</a:t>
            </a:r>
          </a:p>
          <a:p>
            <a:pPr lvl="1"/>
            <a:r>
              <a:rPr lang="en-US" dirty="0" smtClean="0"/>
              <a:t>Formula:</a:t>
            </a:r>
          </a:p>
          <a:p>
            <a:pPr lvl="2"/>
            <a:r>
              <a:rPr lang="en-US" dirty="0" smtClean="0"/>
              <a:t>A = pi*(r)2</a:t>
            </a:r>
          </a:p>
          <a:p>
            <a:pPr lvl="3"/>
            <a:endParaRPr lang="en-US" dirty="0" smtClean="0"/>
          </a:p>
        </p:txBody>
      </p:sp>
      <p:sp>
        <p:nvSpPr>
          <p:cNvPr id="2" name="Title 1"/>
          <p:cNvSpPr>
            <a:spLocks noGrp="1"/>
          </p:cNvSpPr>
          <p:nvPr>
            <p:ph type="title"/>
          </p:nvPr>
        </p:nvSpPr>
        <p:spPr/>
        <p:txBody>
          <a:bodyPr/>
          <a:lstStyle/>
          <a:p>
            <a:r>
              <a:rPr lang="en-US" dirty="0" smtClean="0"/>
              <a:t>Problem 2</a:t>
            </a:r>
            <a:endParaRPr 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image19.jpg"/>
          <p:cNvPicPr>
            <a:picLocks noGrp="1" noChangeAspect="1"/>
          </p:cNvPicPr>
          <p:nvPr>
            <p:ph idx="1"/>
          </p:nvPr>
        </p:nvPicPr>
        <p:blipFill>
          <a:blip r:embed="rId2"/>
          <a:stretch>
            <a:fillRect/>
          </a:stretch>
        </p:blipFill>
        <p:spPr>
          <a:xfrm>
            <a:off x="670278" y="762001"/>
            <a:ext cx="7803444" cy="5562600"/>
          </a:xfr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76200"/>
            <a:ext cx="8229600" cy="1143000"/>
          </a:xfrm>
        </p:spPr>
        <p:txBody>
          <a:bodyPr/>
          <a:lstStyle/>
          <a:p>
            <a:r>
              <a:rPr lang="en-US" dirty="0" smtClean="0">
                <a:latin typeface="Algerian" pitchFamily="82" charset="0"/>
              </a:rPr>
              <a:t>     If</a:t>
            </a:r>
            <a:endParaRPr lang="en-US" dirty="0">
              <a:latin typeface="Algerian" pitchFamily="82" charset="0"/>
            </a:endParaRPr>
          </a:p>
        </p:txBody>
      </p:sp>
      <p:sp>
        <p:nvSpPr>
          <p:cNvPr id="3" name="Content Placeholder 2"/>
          <p:cNvSpPr>
            <a:spLocks noGrp="1"/>
          </p:cNvSpPr>
          <p:nvPr>
            <p:ph idx="1"/>
          </p:nvPr>
        </p:nvSpPr>
        <p:spPr>
          <a:xfrm>
            <a:off x="609600" y="1371600"/>
            <a:ext cx="8229600" cy="4389120"/>
          </a:xfrm>
        </p:spPr>
        <p:txBody>
          <a:bodyPr>
            <a:normAutofit fontScale="62500" lnSpcReduction="20000"/>
          </a:bodyPr>
          <a:lstStyle/>
          <a:p>
            <a:pPr marL="0" indent="0">
              <a:buNone/>
            </a:pPr>
            <a:endParaRPr lang="en-US" dirty="0" smtClean="0"/>
          </a:p>
          <a:p>
            <a:r>
              <a:rPr lang="en-US" dirty="0"/>
              <a:t>The if statement is the most simple decision-making statement. It is used to decide whether a certain statement or block of statements will be executed or not</a:t>
            </a:r>
            <a:r>
              <a:rPr lang="en-US" dirty="0" smtClean="0"/>
              <a:t>.</a:t>
            </a:r>
          </a:p>
          <a:p>
            <a:pPr marL="0" indent="0">
              <a:buNone/>
            </a:pPr>
            <a:r>
              <a:rPr lang="en-US" sz="5900" b="1" dirty="0" smtClean="0"/>
              <a:t>Syntax:</a:t>
            </a:r>
          </a:p>
          <a:p>
            <a:endParaRPr lang="en-US" dirty="0" smtClean="0"/>
          </a:p>
          <a:p>
            <a:r>
              <a:rPr lang="en-US" b="1" dirty="0"/>
              <a:t>if</a:t>
            </a:r>
            <a:r>
              <a:rPr lang="en-US" dirty="0"/>
              <a:t> expression: </a:t>
            </a:r>
            <a:endParaRPr lang="en-US" dirty="0" smtClean="0"/>
          </a:p>
          <a:p>
            <a:pPr marL="0" indent="0">
              <a:buNone/>
            </a:pPr>
            <a:r>
              <a:rPr lang="en-US" dirty="0"/>
              <a:t> </a:t>
            </a:r>
            <a:r>
              <a:rPr lang="en-US" dirty="0" smtClean="0"/>
              <a:t>        statement(s</a:t>
            </a:r>
            <a:r>
              <a:rPr lang="en-US" dirty="0"/>
              <a:t>)</a:t>
            </a:r>
            <a:endParaRPr lang="en-US" dirty="0" smtClean="0"/>
          </a:p>
          <a:p>
            <a:endParaRPr lang="en-US" dirty="0" smtClean="0"/>
          </a:p>
          <a:p>
            <a:pPr marL="0" indent="0">
              <a:buNone/>
            </a:pPr>
            <a:r>
              <a:rPr lang="en-US" dirty="0" smtClean="0"/>
              <a:t>ex:</a:t>
            </a:r>
          </a:p>
          <a:p>
            <a:pPr marL="0" indent="0">
              <a:buNone/>
            </a:pPr>
            <a:r>
              <a:rPr lang="en-US" dirty="0" smtClean="0"/>
              <a:t>a = 33 </a:t>
            </a:r>
            <a:br>
              <a:rPr lang="en-US" dirty="0" smtClean="0"/>
            </a:br>
            <a:r>
              <a:rPr lang="en-US" dirty="0" smtClean="0"/>
              <a:t>b = 200</a:t>
            </a:r>
            <a:br>
              <a:rPr lang="en-US" dirty="0" smtClean="0"/>
            </a:br>
            <a:r>
              <a:rPr lang="en-US" dirty="0" smtClean="0"/>
              <a:t>if </a:t>
            </a:r>
            <a:r>
              <a:rPr lang="en-US" dirty="0"/>
              <a:t>b</a:t>
            </a:r>
            <a:r>
              <a:rPr lang="en-US" dirty="0" smtClean="0"/>
              <a:t> &lt;a:</a:t>
            </a:r>
            <a:br>
              <a:rPr lang="en-US" dirty="0" smtClean="0"/>
            </a:br>
            <a:r>
              <a:rPr lang="en-US" dirty="0" smtClean="0"/>
              <a:t>  print("b is greater ")</a:t>
            </a:r>
          </a:p>
          <a:p>
            <a:pPr marL="0" indent="0">
              <a:buNone/>
            </a:pPr>
            <a:r>
              <a:rPr lang="en-US" dirty="0" smtClean="0"/>
              <a:t>else:</a:t>
            </a:r>
          </a:p>
          <a:p>
            <a:pPr marL="0" indent="0">
              <a:buNone/>
            </a:pPr>
            <a:r>
              <a:rPr lang="en-US" dirty="0"/>
              <a:t> </a:t>
            </a:r>
            <a:r>
              <a:rPr lang="en-US" dirty="0" smtClean="0"/>
              <a:t> print(“a is greater”)</a:t>
            </a:r>
          </a:p>
          <a:p>
            <a:pPr marL="0" indent="0">
              <a:buNone/>
            </a:pPr>
            <a:endParaRPr lang="en-US" dirty="0" smtClean="0"/>
          </a:p>
          <a:p>
            <a:pPr lvl="1">
              <a:buNone/>
            </a:pPr>
            <a:endParaRPr lang="en-US" dirty="0" smtClean="0"/>
          </a:p>
          <a:p>
            <a:endParaRPr lang="en-US" dirty="0" smtClean="0"/>
          </a:p>
        </p:txBody>
      </p:sp>
      <p:cxnSp>
        <p:nvCxnSpPr>
          <p:cNvPr id="5" name="Straight Connector 4"/>
          <p:cNvCxnSpPr/>
          <p:nvPr/>
        </p:nvCxnSpPr>
        <p:spPr>
          <a:xfrm>
            <a:off x="4495800" y="3352800"/>
            <a:ext cx="0" cy="25908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876800" y="3733800"/>
            <a:ext cx="3457357" cy="1477328"/>
          </a:xfrm>
          <a:prstGeom prst="rect">
            <a:avLst/>
          </a:prstGeom>
          <a:noFill/>
        </p:spPr>
        <p:txBody>
          <a:bodyPr wrap="none" rtlCol="0">
            <a:spAutoFit/>
          </a:bodyPr>
          <a:lstStyle/>
          <a:p>
            <a:r>
              <a:rPr lang="en-US" dirty="0" smtClean="0"/>
              <a:t>ex:</a:t>
            </a:r>
          </a:p>
          <a:p>
            <a:r>
              <a:rPr lang="en-US" dirty="0" err="1" smtClean="0"/>
              <a:t>num</a:t>
            </a:r>
            <a:r>
              <a:rPr lang="en-US" dirty="0" smtClean="0"/>
              <a:t> </a:t>
            </a:r>
            <a:r>
              <a:rPr lang="en-US" dirty="0"/>
              <a:t>= 8</a:t>
            </a:r>
          </a:p>
          <a:p>
            <a:r>
              <a:rPr lang="en-US" dirty="0"/>
              <a:t>if </a:t>
            </a:r>
            <a:r>
              <a:rPr lang="en-US" dirty="0" err="1"/>
              <a:t>num</a:t>
            </a:r>
            <a:r>
              <a:rPr lang="en-US" dirty="0"/>
              <a:t> &gt; 0:</a:t>
            </a:r>
          </a:p>
          <a:p>
            <a:r>
              <a:rPr lang="en-US" dirty="0"/>
              <a:t>  print("The number is positive.")</a:t>
            </a:r>
          </a:p>
          <a:p>
            <a:endParaRPr 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667512"/>
          </a:xfrm>
        </p:spPr>
        <p:txBody>
          <a:bodyPr>
            <a:normAutofit fontScale="90000"/>
          </a:bodyPr>
          <a:lstStyle/>
          <a:p>
            <a:r>
              <a:rPr lang="en-US" dirty="0" smtClean="0"/>
              <a:t>Flow Chart</a:t>
            </a:r>
            <a:endParaRPr lang="en-US" dirty="0"/>
          </a:p>
        </p:txBody>
      </p:sp>
      <p:pic>
        <p:nvPicPr>
          <p:cNvPr id="102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33600" y="1371601"/>
            <a:ext cx="4648199"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417663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IF ELSE</a:t>
            </a:r>
            <a:endParaRPr lang="en-US" dirty="0"/>
          </a:p>
        </p:txBody>
      </p:sp>
      <p:pic>
        <p:nvPicPr>
          <p:cNvPr id="205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86001" y="1935163"/>
            <a:ext cx="3696106" cy="438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7785337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33400" y="762000"/>
            <a:ext cx="8229600" cy="4389120"/>
          </a:xfrm>
        </p:spPr>
        <p:txBody>
          <a:bodyPr>
            <a:normAutofit/>
          </a:bodyPr>
          <a:lstStyle/>
          <a:p>
            <a:r>
              <a:rPr lang="en-US" dirty="0"/>
              <a:t>If the condition in the if block evaluates to false, the if-else statement executes an alternate block of code.</a:t>
            </a:r>
          </a:p>
          <a:p>
            <a:r>
              <a:rPr lang="en-US" dirty="0"/>
              <a:t>This block of alternatives is introduced by the else keyword</a:t>
            </a:r>
            <a:r>
              <a:rPr lang="en-US" dirty="0" smtClean="0"/>
              <a:t>.</a:t>
            </a:r>
            <a:endParaRPr lang="en-US" b="1" dirty="0" smtClean="0"/>
          </a:p>
          <a:p>
            <a:pPr marL="0" indent="0">
              <a:buNone/>
            </a:pPr>
            <a:r>
              <a:rPr lang="en-US" b="1" dirty="0" smtClean="0"/>
              <a:t>Syntax:</a:t>
            </a:r>
          </a:p>
          <a:p>
            <a:pPr marL="0" indent="0">
              <a:buNone/>
            </a:pPr>
            <a:r>
              <a:rPr lang="en-US" b="1" dirty="0"/>
              <a:t>if</a:t>
            </a:r>
            <a:r>
              <a:rPr lang="en-US" dirty="0"/>
              <a:t> expression: </a:t>
            </a:r>
            <a:endParaRPr lang="en-US" dirty="0" smtClean="0"/>
          </a:p>
          <a:p>
            <a:pPr marL="0" indent="0">
              <a:buNone/>
            </a:pPr>
            <a:r>
              <a:rPr lang="en-US" dirty="0"/>
              <a:t> </a:t>
            </a:r>
            <a:r>
              <a:rPr lang="en-US" dirty="0" smtClean="0"/>
              <a:t> statement(s</a:t>
            </a:r>
            <a:r>
              <a:rPr lang="en-US" dirty="0"/>
              <a:t>) </a:t>
            </a:r>
            <a:endParaRPr lang="en-US" dirty="0" smtClean="0"/>
          </a:p>
          <a:p>
            <a:pPr marL="0" indent="0">
              <a:buNone/>
            </a:pPr>
            <a:r>
              <a:rPr lang="en-US" b="1" dirty="0" smtClean="0"/>
              <a:t>else</a:t>
            </a:r>
            <a:r>
              <a:rPr lang="en-US" dirty="0"/>
              <a:t>: </a:t>
            </a:r>
            <a:endParaRPr lang="en-US" dirty="0" smtClean="0"/>
          </a:p>
          <a:p>
            <a:pPr marL="0" indent="0">
              <a:buNone/>
            </a:pPr>
            <a:r>
              <a:rPr lang="en-US" dirty="0"/>
              <a:t> </a:t>
            </a:r>
            <a:r>
              <a:rPr lang="en-US" dirty="0" smtClean="0"/>
              <a:t> statement(s</a:t>
            </a:r>
            <a:r>
              <a:rPr lang="en-US" dirty="0"/>
              <a:t>)</a:t>
            </a:r>
            <a:endParaRPr lang="en-US" b="1" dirty="0" smtClean="0"/>
          </a:p>
          <a:p>
            <a:pPr marL="0" indent="0">
              <a:buNone/>
            </a:pPr>
            <a:endParaRPr lang="en-US" dirty="0"/>
          </a:p>
        </p:txBody>
      </p:sp>
    </p:spTree>
    <p:extLst>
      <p:ext uri="{BB962C8B-B14F-4D97-AF65-F5344CB8AC3E}">
        <p14:creationId xmlns:p14="http://schemas.microsoft.com/office/powerpoint/2010/main" val="15505707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00" y="152400"/>
            <a:ext cx="8229600" cy="1143000"/>
          </a:xfrm>
        </p:spPr>
        <p:txBody>
          <a:bodyPr/>
          <a:lstStyle/>
          <a:p>
            <a:r>
              <a:rPr lang="en-US" dirty="0" smtClean="0"/>
              <a:t>Sample program:</a:t>
            </a:r>
            <a:endParaRPr lang="en-US" dirty="0"/>
          </a:p>
        </p:txBody>
      </p:sp>
      <p:sp>
        <p:nvSpPr>
          <p:cNvPr id="3" name="Content Placeholder 2"/>
          <p:cNvSpPr>
            <a:spLocks noGrp="1"/>
          </p:cNvSpPr>
          <p:nvPr>
            <p:ph idx="1"/>
          </p:nvPr>
        </p:nvSpPr>
        <p:spPr>
          <a:xfrm>
            <a:off x="381000" y="1447800"/>
            <a:ext cx="8229600" cy="4389120"/>
          </a:xfrm>
        </p:spPr>
        <p:txBody>
          <a:bodyPr>
            <a:normAutofit/>
          </a:bodyPr>
          <a:lstStyle/>
          <a:p>
            <a:pPr marL="0" indent="0">
              <a:buNone/>
            </a:pPr>
            <a:r>
              <a:rPr lang="en-US" sz="2000" dirty="0" err="1"/>
              <a:t>num</a:t>
            </a:r>
            <a:r>
              <a:rPr lang="en-US" sz="2000" dirty="0"/>
              <a:t> = 11</a:t>
            </a:r>
          </a:p>
          <a:p>
            <a:pPr marL="0" indent="0">
              <a:buNone/>
            </a:pPr>
            <a:r>
              <a:rPr lang="en-US" sz="2000" dirty="0"/>
              <a:t>if </a:t>
            </a:r>
            <a:r>
              <a:rPr lang="en-US" sz="2000" dirty="0" err="1"/>
              <a:t>num</a:t>
            </a:r>
            <a:r>
              <a:rPr lang="en-US" sz="2000" dirty="0"/>
              <a:t> % 2 == 0:</a:t>
            </a:r>
          </a:p>
          <a:p>
            <a:pPr marL="0" indent="0">
              <a:buNone/>
            </a:pPr>
            <a:r>
              <a:rPr lang="en-US" sz="2000" dirty="0"/>
              <a:t>  print("The number is even.")</a:t>
            </a:r>
          </a:p>
          <a:p>
            <a:pPr marL="0" indent="0">
              <a:buNone/>
            </a:pPr>
            <a:r>
              <a:rPr lang="en-US" sz="2000" dirty="0"/>
              <a:t>else:</a:t>
            </a:r>
          </a:p>
          <a:p>
            <a:pPr marL="0" indent="0">
              <a:buNone/>
            </a:pPr>
            <a:r>
              <a:rPr lang="en-US" sz="2000" dirty="0"/>
              <a:t>  print("The number is odd</a:t>
            </a:r>
            <a:r>
              <a:rPr lang="en-US" sz="2000" dirty="0" smtClean="0"/>
              <a:t>.")</a:t>
            </a:r>
          </a:p>
          <a:p>
            <a:pPr marL="0" indent="0">
              <a:buNone/>
            </a:pPr>
            <a:endParaRPr lang="en-US" sz="2000" dirty="0"/>
          </a:p>
          <a:p>
            <a:pPr marL="0" indent="0">
              <a:buNone/>
            </a:pPr>
            <a:r>
              <a:rPr lang="en-US" sz="2000" dirty="0"/>
              <a:t>a = 200</a:t>
            </a:r>
            <a:br>
              <a:rPr lang="en-US" sz="2000" dirty="0"/>
            </a:br>
            <a:r>
              <a:rPr lang="en-US" sz="2000" dirty="0"/>
              <a:t>b = 33</a:t>
            </a:r>
            <a:br>
              <a:rPr lang="en-US" sz="2000" dirty="0"/>
            </a:br>
            <a:r>
              <a:rPr lang="en-US" sz="2000" dirty="0"/>
              <a:t>if b &gt; a:</a:t>
            </a:r>
            <a:br>
              <a:rPr lang="en-US" sz="2000" dirty="0"/>
            </a:br>
            <a:r>
              <a:rPr lang="en-US" sz="2000" dirty="0"/>
              <a:t>  print("b is greater than a")</a:t>
            </a:r>
            <a:br>
              <a:rPr lang="en-US" sz="2000" dirty="0"/>
            </a:br>
            <a:r>
              <a:rPr lang="en-US" sz="2000" dirty="0"/>
              <a:t>else:</a:t>
            </a:r>
            <a:br>
              <a:rPr lang="en-US" sz="2000" dirty="0"/>
            </a:br>
            <a:r>
              <a:rPr lang="en-US" sz="2000" dirty="0"/>
              <a:t>  print("b is not greater than a")</a:t>
            </a:r>
          </a:p>
          <a:p>
            <a:pPr marL="0" indent="0">
              <a:buNone/>
            </a:pPr>
            <a:endParaRPr lang="en-US" sz="2000" dirty="0"/>
          </a:p>
        </p:txBody>
      </p:sp>
      <p:cxnSp>
        <p:nvCxnSpPr>
          <p:cNvPr id="5" name="Straight Connector 4"/>
          <p:cNvCxnSpPr/>
          <p:nvPr/>
        </p:nvCxnSpPr>
        <p:spPr>
          <a:xfrm>
            <a:off x="4800600" y="1447800"/>
            <a:ext cx="76200" cy="28956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5105400" y="1676400"/>
            <a:ext cx="2384051" cy="2031325"/>
          </a:xfrm>
          <a:prstGeom prst="rect">
            <a:avLst/>
          </a:prstGeom>
          <a:noFill/>
        </p:spPr>
        <p:txBody>
          <a:bodyPr wrap="none" rtlCol="0">
            <a:spAutoFit/>
          </a:bodyPr>
          <a:lstStyle/>
          <a:p>
            <a:endParaRPr lang="en-US" dirty="0"/>
          </a:p>
          <a:p>
            <a:r>
              <a:rPr lang="en-US" dirty="0"/>
              <a:t> name = “</a:t>
            </a:r>
            <a:r>
              <a:rPr lang="en-US" dirty="0" err="1"/>
              <a:t>renu</a:t>
            </a:r>
            <a:r>
              <a:rPr lang="en-US" dirty="0"/>
              <a:t>”</a:t>
            </a:r>
          </a:p>
          <a:p>
            <a:r>
              <a:rPr lang="en-US" dirty="0" smtClean="0"/>
              <a:t> </a:t>
            </a:r>
            <a:r>
              <a:rPr lang="en-US" dirty="0"/>
              <a:t>i</a:t>
            </a:r>
            <a:r>
              <a:rPr lang="en-US" dirty="0" smtClean="0"/>
              <a:t>f </a:t>
            </a:r>
            <a:r>
              <a:rPr lang="en-US" dirty="0"/>
              <a:t>(name==“ </a:t>
            </a:r>
            <a:r>
              <a:rPr lang="en-US" dirty="0" err="1"/>
              <a:t>renu</a:t>
            </a:r>
            <a:r>
              <a:rPr lang="en-US" dirty="0"/>
              <a:t>”):</a:t>
            </a:r>
          </a:p>
          <a:p>
            <a:r>
              <a:rPr lang="en-US" dirty="0"/>
              <a:t>   print(“you find me”)</a:t>
            </a:r>
          </a:p>
          <a:p>
            <a:r>
              <a:rPr lang="en-US" dirty="0" smtClean="0"/>
              <a:t> else</a:t>
            </a:r>
            <a:r>
              <a:rPr lang="en-US" dirty="0"/>
              <a:t>:</a:t>
            </a:r>
          </a:p>
          <a:p>
            <a:r>
              <a:rPr lang="en-US" dirty="0" smtClean="0"/>
              <a:t>   print </a:t>
            </a:r>
            <a:r>
              <a:rPr lang="en-US" dirty="0"/>
              <a:t>(“try again”)</a:t>
            </a:r>
          </a:p>
          <a:p>
            <a:endParaRPr lang="en-US" dirty="0"/>
          </a:p>
        </p:txBody>
      </p:sp>
    </p:spTree>
    <p:extLst>
      <p:ext uri="{BB962C8B-B14F-4D97-AF65-F5344CB8AC3E}">
        <p14:creationId xmlns:p14="http://schemas.microsoft.com/office/powerpoint/2010/main" val="42767870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81000"/>
            <a:ext cx="8229600" cy="667512"/>
          </a:xfrm>
        </p:spPr>
        <p:txBody>
          <a:bodyPr>
            <a:normAutofit fontScale="90000"/>
          </a:bodyPr>
          <a:lstStyle/>
          <a:p>
            <a:r>
              <a:rPr lang="en-US" dirty="0" smtClean="0"/>
              <a:t>Advantages:</a:t>
            </a:r>
            <a:endParaRPr lang="en-US" dirty="0"/>
          </a:p>
        </p:txBody>
      </p:sp>
      <p:sp>
        <p:nvSpPr>
          <p:cNvPr id="3" name="Content Placeholder 2"/>
          <p:cNvSpPr>
            <a:spLocks noGrp="1"/>
          </p:cNvSpPr>
          <p:nvPr>
            <p:ph idx="1"/>
          </p:nvPr>
        </p:nvSpPr>
        <p:spPr>
          <a:xfrm>
            <a:off x="457200" y="1600200"/>
            <a:ext cx="8229600" cy="4724400"/>
          </a:xfrm>
        </p:spPr>
        <p:txBody>
          <a:bodyPr>
            <a:normAutofit fontScale="92500" lnSpcReduction="20000"/>
          </a:bodyPr>
          <a:lstStyle/>
          <a:p>
            <a:pPr fontAlgn="base">
              <a:lnSpc>
                <a:spcPct val="150000"/>
              </a:lnSpc>
            </a:pPr>
            <a:r>
              <a:rPr lang="en-US" sz="1900" dirty="0"/>
              <a:t>Open source and community development </a:t>
            </a:r>
          </a:p>
          <a:p>
            <a:pPr fontAlgn="base">
              <a:lnSpc>
                <a:spcPct val="150000"/>
              </a:lnSpc>
            </a:pPr>
            <a:r>
              <a:rPr lang="en-US" sz="1900" dirty="0"/>
              <a:t>Versatile, Easy to read, learn and write</a:t>
            </a:r>
          </a:p>
          <a:p>
            <a:pPr fontAlgn="base">
              <a:lnSpc>
                <a:spcPct val="150000"/>
              </a:lnSpc>
            </a:pPr>
            <a:r>
              <a:rPr lang="en-US" sz="1900" dirty="0"/>
              <a:t>User-friendly data structures </a:t>
            </a:r>
          </a:p>
          <a:p>
            <a:pPr fontAlgn="base">
              <a:lnSpc>
                <a:spcPct val="150000"/>
              </a:lnSpc>
            </a:pPr>
            <a:r>
              <a:rPr lang="en-US" sz="1900" dirty="0"/>
              <a:t>High-level language </a:t>
            </a:r>
          </a:p>
          <a:p>
            <a:pPr fontAlgn="base">
              <a:lnSpc>
                <a:spcPct val="150000"/>
              </a:lnSpc>
            </a:pPr>
            <a:r>
              <a:rPr lang="en-US" sz="1900" dirty="0"/>
              <a:t>Dynamically typed language(No need to mention data type based on the value assigned, it takes data type) </a:t>
            </a:r>
          </a:p>
          <a:p>
            <a:pPr fontAlgn="base">
              <a:lnSpc>
                <a:spcPct val="150000"/>
              </a:lnSpc>
            </a:pPr>
            <a:r>
              <a:rPr lang="en-US" sz="1900" dirty="0"/>
              <a:t>Object-oriented language </a:t>
            </a:r>
          </a:p>
          <a:p>
            <a:pPr fontAlgn="base">
              <a:lnSpc>
                <a:spcPct val="150000"/>
              </a:lnSpc>
            </a:pPr>
            <a:r>
              <a:rPr lang="en-US" sz="1900" dirty="0"/>
              <a:t>Portable and Interactive</a:t>
            </a:r>
          </a:p>
          <a:p>
            <a:pPr fontAlgn="base">
              <a:lnSpc>
                <a:spcPct val="150000"/>
              </a:lnSpc>
            </a:pPr>
            <a:r>
              <a:rPr lang="en-US" sz="1900" dirty="0"/>
              <a:t>(</a:t>
            </a:r>
            <a:r>
              <a:rPr lang="en-US" sz="1900" dirty="0" err="1"/>
              <a:t>IoT</a:t>
            </a:r>
            <a:r>
              <a:rPr lang="en-US" sz="1900" dirty="0"/>
              <a:t>)Internet of Things Opportunities</a:t>
            </a:r>
          </a:p>
          <a:p>
            <a:pPr fontAlgn="base">
              <a:lnSpc>
                <a:spcPct val="150000"/>
              </a:lnSpc>
            </a:pPr>
            <a:r>
              <a:rPr lang="en-US" sz="1900" dirty="0"/>
              <a:t>Interpreted Language</a:t>
            </a:r>
          </a:p>
          <a:p>
            <a:pPr fontAlgn="base">
              <a:lnSpc>
                <a:spcPct val="150000"/>
              </a:lnSpc>
            </a:pPr>
            <a:r>
              <a:rPr lang="en-US" sz="1900" dirty="0"/>
              <a:t>Portable across Operating systems </a:t>
            </a:r>
          </a:p>
          <a:p>
            <a:pPr marL="0" indent="0" fontAlgn="base">
              <a:buNone/>
            </a:pPr>
            <a:endParaRPr lang="en-US" dirty="0"/>
          </a:p>
          <a:p>
            <a:endParaRPr lang="en-US" dirty="0"/>
          </a:p>
        </p:txBody>
      </p:sp>
    </p:spTree>
    <p:extLst>
      <p:ext uri="{BB962C8B-B14F-4D97-AF65-F5344CB8AC3E}">
        <p14:creationId xmlns:p14="http://schemas.microsoft.com/office/powerpoint/2010/main" val="397831098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515112"/>
          </a:xfrm>
        </p:spPr>
        <p:txBody>
          <a:bodyPr>
            <a:normAutofit fontScale="90000"/>
          </a:bodyPr>
          <a:lstStyle/>
          <a:p>
            <a:r>
              <a:rPr lang="en-US" dirty="0" err="1" smtClean="0">
                <a:latin typeface="Algerian" pitchFamily="82" charset="0"/>
              </a:rPr>
              <a:t>elif</a:t>
            </a:r>
            <a:r>
              <a:rPr lang="en-US" dirty="0" smtClean="0">
                <a:latin typeface="Algerian" pitchFamily="82" charset="0"/>
              </a:rPr>
              <a:t>(IF-</a:t>
            </a:r>
            <a:r>
              <a:rPr lang="en-US" dirty="0" err="1" smtClean="0">
                <a:latin typeface="Algerian" pitchFamily="82" charset="0"/>
              </a:rPr>
              <a:t>elif</a:t>
            </a:r>
            <a:r>
              <a:rPr lang="en-US" dirty="0" smtClean="0">
                <a:latin typeface="Algerian" pitchFamily="82" charset="0"/>
              </a:rPr>
              <a:t>- ELSE LADDER)</a:t>
            </a:r>
            <a:endParaRPr lang="en-US" dirty="0">
              <a:latin typeface="Algerian" pitchFamily="82" charset="0"/>
            </a:endParaRPr>
          </a:p>
        </p:txBody>
      </p:sp>
      <p:sp>
        <p:nvSpPr>
          <p:cNvPr id="3" name="Content Placeholder 2"/>
          <p:cNvSpPr>
            <a:spLocks noGrp="1"/>
          </p:cNvSpPr>
          <p:nvPr>
            <p:ph idx="1"/>
          </p:nvPr>
        </p:nvSpPr>
        <p:spPr>
          <a:xfrm>
            <a:off x="457200" y="1219200"/>
            <a:ext cx="8229600" cy="4389120"/>
          </a:xfrm>
        </p:spPr>
        <p:txBody>
          <a:bodyPr>
            <a:normAutofit fontScale="77500" lnSpcReduction="20000"/>
          </a:bodyPr>
          <a:lstStyle/>
          <a:p>
            <a:r>
              <a:rPr lang="en-US" dirty="0"/>
              <a:t>An if-</a:t>
            </a:r>
            <a:r>
              <a:rPr lang="en-US" dirty="0" err="1"/>
              <a:t>elif</a:t>
            </a:r>
            <a:r>
              <a:rPr lang="en-US" dirty="0"/>
              <a:t>-else ladder is an order of if statements connected by </a:t>
            </a:r>
            <a:r>
              <a:rPr lang="en-US" dirty="0" err="1"/>
              <a:t>elif</a:t>
            </a:r>
            <a:r>
              <a:rPr lang="en-US" dirty="0"/>
              <a:t> statements.</a:t>
            </a:r>
          </a:p>
          <a:p>
            <a:r>
              <a:rPr lang="en-US" dirty="0"/>
              <a:t>This enables you to check for numerous conditions and run separate code blocks based on which condition is met</a:t>
            </a:r>
            <a:r>
              <a:rPr lang="en-US" dirty="0" smtClean="0"/>
              <a:t>.</a:t>
            </a:r>
          </a:p>
          <a:p>
            <a:pPr marL="0" indent="0">
              <a:buNone/>
            </a:pPr>
            <a:endParaRPr lang="en-US" dirty="0"/>
          </a:p>
          <a:p>
            <a:pPr marL="0" indent="0">
              <a:buNone/>
            </a:pPr>
            <a:r>
              <a:rPr lang="en-US" b="1" dirty="0" smtClean="0"/>
              <a:t>Syntax:</a:t>
            </a:r>
          </a:p>
          <a:p>
            <a:pPr marL="0" indent="0">
              <a:buNone/>
            </a:pPr>
            <a:r>
              <a:rPr lang="en-US" b="1" dirty="0"/>
              <a:t>if</a:t>
            </a:r>
            <a:r>
              <a:rPr lang="en-US" dirty="0"/>
              <a:t> condition1: </a:t>
            </a:r>
            <a:endParaRPr lang="en-US" dirty="0" smtClean="0"/>
          </a:p>
          <a:p>
            <a:pPr marL="0" indent="0">
              <a:buNone/>
            </a:pPr>
            <a:r>
              <a:rPr lang="en-US" dirty="0" smtClean="0"/>
              <a:t> # </a:t>
            </a:r>
            <a:r>
              <a:rPr lang="en-US" dirty="0"/>
              <a:t>code block 1 </a:t>
            </a:r>
            <a:endParaRPr lang="en-US" dirty="0" smtClean="0"/>
          </a:p>
          <a:p>
            <a:pPr marL="0" indent="0">
              <a:buNone/>
            </a:pPr>
            <a:r>
              <a:rPr lang="en-US" b="1" dirty="0" err="1" smtClean="0"/>
              <a:t>elif</a:t>
            </a:r>
            <a:r>
              <a:rPr lang="en-US" dirty="0" smtClean="0"/>
              <a:t> </a:t>
            </a:r>
            <a:r>
              <a:rPr lang="en-US" dirty="0"/>
              <a:t>condition2: </a:t>
            </a:r>
            <a:endParaRPr lang="en-US" dirty="0" smtClean="0"/>
          </a:p>
          <a:p>
            <a:pPr marL="0" indent="0">
              <a:buNone/>
            </a:pPr>
            <a:r>
              <a:rPr lang="en-US" dirty="0" smtClean="0"/>
              <a:t> # </a:t>
            </a:r>
            <a:r>
              <a:rPr lang="en-US" dirty="0"/>
              <a:t>code block 2 </a:t>
            </a:r>
            <a:endParaRPr lang="en-US" dirty="0" smtClean="0"/>
          </a:p>
          <a:p>
            <a:pPr marL="0" indent="0">
              <a:buNone/>
            </a:pPr>
            <a:r>
              <a:rPr lang="en-US" b="1" dirty="0" err="1" smtClean="0"/>
              <a:t>elif</a:t>
            </a:r>
            <a:r>
              <a:rPr lang="en-US" dirty="0" smtClean="0"/>
              <a:t> </a:t>
            </a:r>
            <a:r>
              <a:rPr lang="en-US" dirty="0"/>
              <a:t>condition3: </a:t>
            </a:r>
            <a:endParaRPr lang="en-US" dirty="0" smtClean="0"/>
          </a:p>
          <a:p>
            <a:pPr marL="0" indent="0">
              <a:buNone/>
            </a:pPr>
            <a:r>
              <a:rPr lang="en-US" dirty="0" smtClean="0"/>
              <a:t> # </a:t>
            </a:r>
            <a:r>
              <a:rPr lang="en-US" dirty="0"/>
              <a:t>code block 3 </a:t>
            </a:r>
            <a:endParaRPr lang="en-US" dirty="0" smtClean="0"/>
          </a:p>
          <a:p>
            <a:pPr marL="0" indent="0">
              <a:buNone/>
            </a:pPr>
            <a:r>
              <a:rPr lang="en-US" b="1" dirty="0" smtClean="0"/>
              <a:t>else</a:t>
            </a:r>
            <a:r>
              <a:rPr lang="en-US" dirty="0"/>
              <a:t>: </a:t>
            </a:r>
            <a:endParaRPr lang="en-US" dirty="0" smtClean="0"/>
          </a:p>
          <a:p>
            <a:pPr marL="0" indent="0">
              <a:buNone/>
            </a:pPr>
            <a:r>
              <a:rPr lang="en-US" dirty="0" smtClean="0"/>
              <a:t> # </a:t>
            </a:r>
            <a:r>
              <a:rPr lang="en-US" dirty="0"/>
              <a:t>default code block</a:t>
            </a:r>
            <a:endParaRPr lang="en-US" b="1" dirty="0" smtClean="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09600" y="914400"/>
            <a:ext cx="8229600" cy="4389120"/>
          </a:xfrm>
        </p:spPr>
        <p:txBody>
          <a:bodyPr>
            <a:normAutofit fontScale="77500" lnSpcReduction="20000"/>
          </a:bodyPr>
          <a:lstStyle/>
          <a:p>
            <a:pPr marL="0" indent="0">
              <a:buNone/>
            </a:pPr>
            <a:r>
              <a:rPr lang="en-US" dirty="0"/>
              <a:t>x = 11</a:t>
            </a:r>
          </a:p>
          <a:p>
            <a:pPr marL="0" indent="0">
              <a:buNone/>
            </a:pPr>
            <a:r>
              <a:rPr lang="en-US" dirty="0"/>
              <a:t>if x == 2:</a:t>
            </a:r>
          </a:p>
          <a:p>
            <a:pPr marL="0" indent="0">
              <a:buNone/>
            </a:pPr>
            <a:r>
              <a:rPr lang="en-US" dirty="0"/>
              <a:t> print("x is equal to 2")</a:t>
            </a:r>
          </a:p>
          <a:p>
            <a:pPr marL="0" indent="0">
              <a:buNone/>
            </a:pPr>
            <a:r>
              <a:rPr lang="en-US" dirty="0" err="1"/>
              <a:t>elif</a:t>
            </a:r>
            <a:r>
              <a:rPr lang="en-US" dirty="0"/>
              <a:t> x == 3:</a:t>
            </a:r>
          </a:p>
          <a:p>
            <a:pPr marL="0" indent="0">
              <a:buNone/>
            </a:pPr>
            <a:r>
              <a:rPr lang="en-US" dirty="0"/>
              <a:t> print("x is equal to 3")</a:t>
            </a:r>
          </a:p>
          <a:p>
            <a:pPr marL="0" indent="0">
              <a:buNone/>
            </a:pPr>
            <a:r>
              <a:rPr lang="en-US" dirty="0" err="1"/>
              <a:t>elif</a:t>
            </a:r>
            <a:r>
              <a:rPr lang="en-US" dirty="0"/>
              <a:t> x == 4:</a:t>
            </a:r>
          </a:p>
          <a:p>
            <a:pPr marL="0" indent="0">
              <a:buNone/>
            </a:pPr>
            <a:r>
              <a:rPr lang="en-US" dirty="0"/>
              <a:t> print("x is equal to 4")</a:t>
            </a:r>
          </a:p>
          <a:p>
            <a:pPr marL="0" indent="0">
              <a:buNone/>
            </a:pPr>
            <a:r>
              <a:rPr lang="en-US" dirty="0"/>
              <a:t>else:</a:t>
            </a:r>
          </a:p>
          <a:p>
            <a:pPr marL="0" indent="0">
              <a:buNone/>
            </a:pPr>
            <a:r>
              <a:rPr lang="en-US" dirty="0"/>
              <a:t> print("x is not equal to 2, 3, or 4</a:t>
            </a:r>
            <a:r>
              <a:rPr lang="en-US" dirty="0" smtClean="0"/>
              <a:t>")</a:t>
            </a:r>
          </a:p>
          <a:p>
            <a:pPr marL="0" indent="0">
              <a:buNone/>
            </a:pPr>
            <a:endParaRPr lang="en-US" dirty="0" smtClean="0"/>
          </a:p>
          <a:p>
            <a:pPr marL="0" indent="0">
              <a:buNone/>
            </a:pPr>
            <a:r>
              <a:rPr lang="en-US" dirty="0" smtClean="0"/>
              <a:t>output:?</a:t>
            </a:r>
            <a:endParaRPr lang="en-US" dirty="0"/>
          </a:p>
          <a:p>
            <a:pPr marL="0" indent="0">
              <a:buNone/>
            </a:pPr>
            <a:r>
              <a:rPr lang="en-US" dirty="0"/>
              <a:t/>
            </a:r>
            <a:br>
              <a:rPr lang="en-US" dirty="0"/>
            </a:br>
            <a:r>
              <a:rPr lang="en-US" dirty="0"/>
              <a:t/>
            </a:r>
            <a:br>
              <a:rPr lang="en-US" dirty="0"/>
            </a:br>
            <a:endParaRPr lang="en-US" dirty="0"/>
          </a:p>
          <a:p>
            <a:pPr marL="0" indent="0">
              <a:buNone/>
            </a:pPr>
            <a:endParaRPr lang="en-US" dirty="0"/>
          </a:p>
        </p:txBody>
      </p:sp>
      <p:cxnSp>
        <p:nvCxnSpPr>
          <p:cNvPr id="5" name="Straight Connector 4"/>
          <p:cNvCxnSpPr/>
          <p:nvPr/>
        </p:nvCxnSpPr>
        <p:spPr>
          <a:xfrm>
            <a:off x="4419600" y="685800"/>
            <a:ext cx="152400" cy="4648200"/>
          </a:xfrm>
          <a:prstGeom prst="line">
            <a:avLst/>
          </a:prstGeom>
        </p:spPr>
        <p:style>
          <a:lnRef idx="1">
            <a:schemeClr val="accent1"/>
          </a:lnRef>
          <a:fillRef idx="0">
            <a:schemeClr val="accent1"/>
          </a:fillRef>
          <a:effectRef idx="0">
            <a:schemeClr val="accent1"/>
          </a:effectRef>
          <a:fontRef idx="minor">
            <a:schemeClr val="tx1"/>
          </a:fontRef>
        </p:style>
      </p:cxnSp>
      <p:sp>
        <p:nvSpPr>
          <p:cNvPr id="6" name="TextBox 5"/>
          <p:cNvSpPr txBox="1"/>
          <p:nvPr/>
        </p:nvSpPr>
        <p:spPr>
          <a:xfrm>
            <a:off x="4525945" y="990600"/>
            <a:ext cx="4727833" cy="3139321"/>
          </a:xfrm>
          <a:prstGeom prst="rect">
            <a:avLst/>
          </a:prstGeom>
          <a:noFill/>
        </p:spPr>
        <p:txBody>
          <a:bodyPr wrap="none" rtlCol="0">
            <a:spAutoFit/>
          </a:bodyPr>
          <a:lstStyle/>
          <a:p>
            <a:r>
              <a:rPr lang="en-US" sz="1600" dirty="0"/>
              <a:t>x = {"</a:t>
            </a:r>
            <a:r>
              <a:rPr lang="en-US" sz="1600" dirty="0" err="1"/>
              <a:t>orange","apple","pear","kiwi","peach","melon</a:t>
            </a:r>
            <a:r>
              <a:rPr lang="en-US" sz="1600" dirty="0"/>
              <a:t>"}</a:t>
            </a:r>
          </a:p>
          <a:p>
            <a:r>
              <a:rPr lang="en-US" sz="1600" dirty="0"/>
              <a:t>if "orange" in x:</a:t>
            </a:r>
          </a:p>
          <a:p>
            <a:r>
              <a:rPr lang="en-US" sz="1600" dirty="0"/>
              <a:t> print("orange is present")</a:t>
            </a:r>
          </a:p>
          <a:p>
            <a:r>
              <a:rPr lang="en-US" sz="1600" dirty="0" err="1"/>
              <a:t>elif</a:t>
            </a:r>
            <a:r>
              <a:rPr lang="en-US" sz="1600" dirty="0"/>
              <a:t> "pear" in x:</a:t>
            </a:r>
          </a:p>
          <a:p>
            <a:r>
              <a:rPr lang="en-US" sz="1600" dirty="0"/>
              <a:t> print("pear is present")</a:t>
            </a:r>
          </a:p>
          <a:p>
            <a:r>
              <a:rPr lang="en-US" sz="1600" dirty="0" err="1"/>
              <a:t>elif</a:t>
            </a:r>
            <a:r>
              <a:rPr lang="en-US" sz="1600" dirty="0"/>
              <a:t> "peach" in x:</a:t>
            </a:r>
          </a:p>
          <a:p>
            <a:r>
              <a:rPr lang="en-US" sz="1600" dirty="0"/>
              <a:t> print("peach is present")</a:t>
            </a:r>
          </a:p>
          <a:p>
            <a:r>
              <a:rPr lang="en-US" sz="1600" dirty="0"/>
              <a:t>else:</a:t>
            </a:r>
          </a:p>
          <a:p>
            <a:r>
              <a:rPr lang="en-US" sz="1600" dirty="0"/>
              <a:t> print("not present")</a:t>
            </a:r>
          </a:p>
          <a:p>
            <a:r>
              <a:rPr lang="en-US" dirty="0"/>
              <a:t/>
            </a:r>
            <a:br>
              <a:rPr lang="en-US" dirty="0"/>
            </a:br>
            <a:endParaRPr lang="en-US" dirty="0"/>
          </a:p>
          <a:p>
            <a:endParaRPr lang="en-US" dirty="0"/>
          </a:p>
        </p:txBody>
      </p:sp>
    </p:spTree>
    <p:extLst>
      <p:ext uri="{BB962C8B-B14F-4D97-AF65-F5344CB8AC3E}">
        <p14:creationId xmlns:p14="http://schemas.microsoft.com/office/powerpoint/2010/main" val="15056541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438912"/>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457200" y="1447800"/>
            <a:ext cx="8229600" cy="4389120"/>
          </a:xfrm>
        </p:spPr>
        <p:txBody>
          <a:bodyPr/>
          <a:lstStyle/>
          <a:p>
            <a:r>
              <a:rPr lang="en-US" dirty="0" smtClean="0"/>
              <a:t>a = 33</a:t>
            </a:r>
            <a:br>
              <a:rPr lang="en-US" dirty="0" smtClean="0"/>
            </a:br>
            <a:r>
              <a:rPr lang="en-US" dirty="0" smtClean="0"/>
              <a:t>b = 33</a:t>
            </a:r>
            <a:br>
              <a:rPr lang="en-US" dirty="0" smtClean="0"/>
            </a:br>
            <a:r>
              <a:rPr lang="en-US" dirty="0" smtClean="0"/>
              <a:t>if b &gt; a:</a:t>
            </a:r>
            <a:br>
              <a:rPr lang="en-US" dirty="0" smtClean="0"/>
            </a:br>
            <a:r>
              <a:rPr lang="en-US" dirty="0" smtClean="0"/>
              <a:t>  print("b is greater than a")</a:t>
            </a:r>
            <a:br>
              <a:rPr lang="en-US" dirty="0" smtClean="0"/>
            </a:br>
            <a:r>
              <a:rPr lang="en-US" dirty="0" err="1" smtClean="0"/>
              <a:t>elif</a:t>
            </a:r>
            <a:r>
              <a:rPr lang="en-US" dirty="0" smtClean="0"/>
              <a:t> a == b:</a:t>
            </a:r>
            <a:br>
              <a:rPr lang="en-US" dirty="0" smtClean="0"/>
            </a:br>
            <a:r>
              <a:rPr lang="en-US" dirty="0" smtClean="0"/>
              <a:t>  print("a and b are equal")</a:t>
            </a:r>
          </a:p>
          <a:p>
            <a:pPr>
              <a:buNone/>
            </a:pPr>
            <a:r>
              <a:rPr lang="en-US" dirty="0" smtClean="0"/>
              <a:t>   </a:t>
            </a:r>
            <a:r>
              <a:rPr lang="en-US" dirty="0" err="1" smtClean="0"/>
              <a:t>elif</a:t>
            </a:r>
            <a:r>
              <a:rPr lang="en-US" dirty="0" smtClean="0"/>
              <a:t> a&gt;b:</a:t>
            </a:r>
          </a:p>
          <a:p>
            <a:pPr>
              <a:buNone/>
            </a:pPr>
            <a:r>
              <a:rPr lang="en-US" dirty="0" smtClean="0"/>
              <a:t>	 print(“a is greater than b")</a:t>
            </a:r>
            <a:endParaRPr 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33400"/>
            <a:ext cx="8229600" cy="438912"/>
          </a:xfrm>
        </p:spPr>
        <p:txBody>
          <a:bodyPr>
            <a:normAutofit fontScale="90000"/>
          </a:bodyPr>
          <a:lstStyle/>
          <a:p>
            <a:r>
              <a:rPr lang="en-US" dirty="0" smtClean="0">
                <a:latin typeface="Algerian" pitchFamily="82" charset="0"/>
              </a:rPr>
              <a:t>Nested if </a:t>
            </a:r>
            <a:endParaRPr lang="en-US" dirty="0">
              <a:latin typeface="Algerian" pitchFamily="82" charset="0"/>
            </a:endParaRPr>
          </a:p>
        </p:txBody>
      </p:sp>
      <p:sp>
        <p:nvSpPr>
          <p:cNvPr id="3" name="Content Placeholder 2"/>
          <p:cNvSpPr>
            <a:spLocks noGrp="1"/>
          </p:cNvSpPr>
          <p:nvPr>
            <p:ph idx="1"/>
          </p:nvPr>
        </p:nvSpPr>
        <p:spPr>
          <a:xfrm>
            <a:off x="533400" y="1066800"/>
            <a:ext cx="8229600" cy="4389120"/>
          </a:xfrm>
        </p:spPr>
        <p:txBody>
          <a:bodyPr>
            <a:normAutofit fontScale="77500" lnSpcReduction="20000"/>
          </a:bodyPr>
          <a:lstStyle/>
          <a:p>
            <a:r>
              <a:rPr lang="en-US" dirty="0"/>
              <a:t>Python enables the nesting of decision-making statements, which facilitates the development of more complex decision logic.</a:t>
            </a:r>
          </a:p>
          <a:p>
            <a:r>
              <a:rPr lang="en-US" dirty="0"/>
              <a:t>A hierarchy of conditions can be created by an if or if-else block within another if or if-else block.</a:t>
            </a:r>
          </a:p>
          <a:p>
            <a:pPr marL="0" indent="0">
              <a:buNone/>
            </a:pPr>
            <a:endParaRPr lang="en-US" dirty="0"/>
          </a:p>
          <a:p>
            <a:pPr marL="0" indent="0">
              <a:buNone/>
            </a:pPr>
            <a:endParaRPr lang="en-US" dirty="0" smtClean="0"/>
          </a:p>
          <a:p>
            <a:pPr marL="0" indent="0">
              <a:buNone/>
            </a:pPr>
            <a:r>
              <a:rPr lang="en-US" dirty="0" smtClean="0"/>
              <a:t>x = 41</a:t>
            </a:r>
            <a:br>
              <a:rPr lang="en-US" dirty="0" smtClean="0"/>
            </a:br>
            <a:r>
              <a:rPr lang="en-US" dirty="0" smtClean="0"/>
              <a:t>if x </a:t>
            </a:r>
            <a:r>
              <a:rPr lang="en-US" dirty="0"/>
              <a:t>&gt;</a:t>
            </a:r>
            <a:r>
              <a:rPr lang="en-US" dirty="0" smtClean="0"/>
              <a:t> 10:</a:t>
            </a:r>
            <a:br>
              <a:rPr lang="en-US" dirty="0" smtClean="0"/>
            </a:br>
            <a:r>
              <a:rPr lang="en-US" dirty="0" smtClean="0"/>
              <a:t>  print("Above ten,")</a:t>
            </a:r>
            <a:br>
              <a:rPr lang="en-US" dirty="0" smtClean="0"/>
            </a:br>
            <a:r>
              <a:rPr lang="en-US" dirty="0" smtClean="0"/>
              <a:t>if x &lt; 20:</a:t>
            </a:r>
            <a:br>
              <a:rPr lang="en-US" dirty="0" smtClean="0"/>
            </a:br>
            <a:r>
              <a:rPr lang="en-US" dirty="0" smtClean="0"/>
              <a:t>   print("and also above 20!")</a:t>
            </a:r>
            <a:br>
              <a:rPr lang="en-US" dirty="0" smtClean="0"/>
            </a:br>
            <a:r>
              <a:rPr lang="en-US" dirty="0" smtClean="0"/>
              <a:t>else:</a:t>
            </a:r>
            <a:br>
              <a:rPr lang="en-US" dirty="0" smtClean="0"/>
            </a:br>
            <a:r>
              <a:rPr lang="en-US" dirty="0" smtClean="0"/>
              <a:t>    print("but not above 20.")</a:t>
            </a:r>
          </a:p>
          <a:p>
            <a:pPr marL="0" indent="0">
              <a:buNone/>
            </a:pPr>
            <a:r>
              <a:rPr lang="en-US" dirty="0" smtClean="0"/>
              <a:t>else:</a:t>
            </a:r>
          </a:p>
          <a:p>
            <a:pPr marL="0" indent="0">
              <a:buNone/>
            </a:pPr>
            <a:r>
              <a:rPr lang="en-US" dirty="0"/>
              <a:t> </a:t>
            </a:r>
            <a:r>
              <a:rPr lang="en-US" dirty="0" smtClean="0"/>
              <a:t>  print(“not above 10”)</a:t>
            </a:r>
            <a:endParaRPr 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362712"/>
          </a:xfrm>
        </p:spPr>
        <p:txBody>
          <a:bodyPr>
            <a:normAutofit fontScale="90000"/>
          </a:bodyPr>
          <a:lstStyle/>
          <a:p>
            <a:r>
              <a:rPr lang="en-US" dirty="0" smtClean="0"/>
              <a:t>Syntax:</a:t>
            </a:r>
            <a:endParaRPr lang="en-US" dirty="0"/>
          </a:p>
        </p:txBody>
      </p:sp>
      <p:sp>
        <p:nvSpPr>
          <p:cNvPr id="3" name="Content Placeholder 2"/>
          <p:cNvSpPr>
            <a:spLocks noGrp="1"/>
          </p:cNvSpPr>
          <p:nvPr>
            <p:ph idx="1"/>
          </p:nvPr>
        </p:nvSpPr>
        <p:spPr>
          <a:xfrm>
            <a:off x="457200" y="1447800"/>
            <a:ext cx="8229600" cy="4389120"/>
          </a:xfrm>
        </p:spPr>
        <p:txBody>
          <a:bodyPr>
            <a:normAutofit fontScale="85000" lnSpcReduction="20000"/>
          </a:bodyPr>
          <a:lstStyle/>
          <a:p>
            <a:pPr marL="0" indent="0">
              <a:buNone/>
            </a:pPr>
            <a:r>
              <a:rPr lang="en-US" b="1" dirty="0"/>
              <a:t>if</a:t>
            </a:r>
            <a:r>
              <a:rPr lang="en-US" dirty="0"/>
              <a:t> expression1: </a:t>
            </a:r>
            <a:endParaRPr lang="en-US" dirty="0" smtClean="0"/>
          </a:p>
          <a:p>
            <a:pPr marL="0" indent="0">
              <a:buNone/>
            </a:pPr>
            <a:r>
              <a:rPr lang="en-US" dirty="0" smtClean="0"/>
              <a:t>   statement(s</a:t>
            </a:r>
            <a:r>
              <a:rPr lang="en-US" dirty="0"/>
              <a:t>) </a:t>
            </a:r>
            <a:endParaRPr lang="en-US" dirty="0" smtClean="0"/>
          </a:p>
          <a:p>
            <a:pPr marL="0" indent="0">
              <a:buNone/>
            </a:pPr>
            <a:r>
              <a:rPr lang="en-US" b="1" dirty="0" smtClean="0"/>
              <a:t>if</a:t>
            </a:r>
            <a:r>
              <a:rPr lang="en-US" dirty="0" smtClean="0"/>
              <a:t> </a:t>
            </a:r>
            <a:r>
              <a:rPr lang="en-US" dirty="0"/>
              <a:t>expression2: </a:t>
            </a:r>
            <a:endParaRPr lang="en-US" dirty="0" smtClean="0"/>
          </a:p>
          <a:p>
            <a:pPr marL="0" indent="0">
              <a:buNone/>
            </a:pPr>
            <a:r>
              <a:rPr lang="en-US" dirty="0"/>
              <a:t> </a:t>
            </a:r>
            <a:r>
              <a:rPr lang="en-US" dirty="0" smtClean="0"/>
              <a:t>   statement(s</a:t>
            </a:r>
            <a:r>
              <a:rPr lang="en-US" dirty="0"/>
              <a:t>) </a:t>
            </a:r>
            <a:endParaRPr lang="en-US" dirty="0" smtClean="0"/>
          </a:p>
          <a:p>
            <a:pPr marL="0" indent="0">
              <a:buNone/>
            </a:pPr>
            <a:r>
              <a:rPr lang="en-US" dirty="0" err="1" smtClean="0"/>
              <a:t>elif</a:t>
            </a:r>
            <a:r>
              <a:rPr lang="en-US" dirty="0" smtClean="0"/>
              <a:t> </a:t>
            </a:r>
            <a:r>
              <a:rPr lang="en-US" dirty="0"/>
              <a:t>expression3: </a:t>
            </a:r>
            <a:endParaRPr lang="en-US" dirty="0" smtClean="0"/>
          </a:p>
          <a:p>
            <a:pPr marL="0" indent="0">
              <a:buNone/>
            </a:pPr>
            <a:r>
              <a:rPr lang="en-US" dirty="0"/>
              <a:t> </a:t>
            </a:r>
            <a:r>
              <a:rPr lang="en-US" dirty="0" smtClean="0"/>
              <a:t>   statement(s</a:t>
            </a:r>
            <a:r>
              <a:rPr lang="en-US" dirty="0"/>
              <a:t>) </a:t>
            </a:r>
            <a:endParaRPr lang="en-US" dirty="0" smtClean="0"/>
          </a:p>
          <a:p>
            <a:pPr marL="0" indent="0">
              <a:buNone/>
            </a:pPr>
            <a:r>
              <a:rPr lang="en-US" dirty="0" err="1" smtClean="0"/>
              <a:t>elif</a:t>
            </a:r>
            <a:r>
              <a:rPr lang="en-US" dirty="0" smtClean="0"/>
              <a:t> </a:t>
            </a:r>
            <a:r>
              <a:rPr lang="en-US" dirty="0"/>
              <a:t>expression4: </a:t>
            </a:r>
            <a:endParaRPr lang="en-US" dirty="0" smtClean="0"/>
          </a:p>
          <a:p>
            <a:pPr marL="0" indent="0">
              <a:buNone/>
            </a:pPr>
            <a:r>
              <a:rPr lang="en-US" dirty="0"/>
              <a:t> </a:t>
            </a:r>
            <a:r>
              <a:rPr lang="en-US" dirty="0" smtClean="0"/>
              <a:t>  statement(s</a:t>
            </a:r>
            <a:r>
              <a:rPr lang="en-US" dirty="0"/>
              <a:t>) </a:t>
            </a:r>
            <a:endParaRPr lang="en-US" dirty="0" smtClean="0"/>
          </a:p>
          <a:p>
            <a:pPr marL="0" indent="0">
              <a:buNone/>
            </a:pPr>
            <a:r>
              <a:rPr lang="en-US" b="1" dirty="0" smtClean="0"/>
              <a:t>else</a:t>
            </a:r>
            <a:r>
              <a:rPr lang="en-US" dirty="0"/>
              <a:t>: </a:t>
            </a:r>
            <a:endParaRPr lang="en-US" dirty="0" smtClean="0"/>
          </a:p>
          <a:p>
            <a:pPr marL="0" indent="0">
              <a:buNone/>
            </a:pPr>
            <a:r>
              <a:rPr lang="en-US" dirty="0"/>
              <a:t> </a:t>
            </a:r>
            <a:r>
              <a:rPr lang="en-US" dirty="0" smtClean="0"/>
              <a:t>  statement(s</a:t>
            </a:r>
            <a:r>
              <a:rPr lang="en-US" dirty="0"/>
              <a:t>) </a:t>
            </a:r>
            <a:endParaRPr lang="en-US" dirty="0" smtClean="0"/>
          </a:p>
          <a:p>
            <a:pPr marL="0" indent="0">
              <a:buNone/>
            </a:pPr>
            <a:r>
              <a:rPr lang="en-US" b="1" dirty="0" smtClean="0"/>
              <a:t>else</a:t>
            </a:r>
            <a:r>
              <a:rPr lang="en-US" dirty="0"/>
              <a:t>: </a:t>
            </a:r>
            <a:endParaRPr lang="en-US" dirty="0" smtClean="0"/>
          </a:p>
          <a:p>
            <a:pPr marL="0" indent="0">
              <a:buNone/>
            </a:pPr>
            <a:r>
              <a:rPr lang="en-US" dirty="0"/>
              <a:t> </a:t>
            </a:r>
            <a:r>
              <a:rPr lang="en-US" dirty="0" smtClean="0"/>
              <a:t>  statement(s</a:t>
            </a:r>
            <a:r>
              <a:rPr lang="en-US" dirty="0"/>
              <a:t>)</a:t>
            </a:r>
          </a:p>
        </p:txBody>
      </p:sp>
    </p:spTree>
    <p:extLst>
      <p:ext uri="{BB962C8B-B14F-4D97-AF65-F5344CB8AC3E}">
        <p14:creationId xmlns:p14="http://schemas.microsoft.com/office/powerpoint/2010/main" val="314422944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program:</a:t>
            </a:r>
            <a:endParaRPr lang="en-US" dirty="0"/>
          </a:p>
        </p:txBody>
      </p:sp>
      <p:sp>
        <p:nvSpPr>
          <p:cNvPr id="3" name="Content Placeholder 2"/>
          <p:cNvSpPr>
            <a:spLocks noGrp="1"/>
          </p:cNvSpPr>
          <p:nvPr>
            <p:ph idx="1"/>
          </p:nvPr>
        </p:nvSpPr>
        <p:spPr/>
        <p:txBody>
          <a:bodyPr/>
          <a:lstStyle/>
          <a:p>
            <a:pPr marL="0" indent="0">
              <a:buNone/>
            </a:pPr>
            <a:r>
              <a:rPr lang="en-US" dirty="0" err="1"/>
              <a:t>num</a:t>
            </a:r>
            <a:r>
              <a:rPr lang="en-US" dirty="0"/>
              <a:t> = 3</a:t>
            </a:r>
          </a:p>
          <a:p>
            <a:pPr marL="0" indent="0">
              <a:buNone/>
            </a:pPr>
            <a:r>
              <a:rPr lang="en-US" dirty="0"/>
              <a:t>if </a:t>
            </a:r>
            <a:r>
              <a:rPr lang="en-US" dirty="0" err="1"/>
              <a:t>num</a:t>
            </a:r>
            <a:r>
              <a:rPr lang="en-US" dirty="0"/>
              <a:t> &gt; 0:</a:t>
            </a:r>
          </a:p>
          <a:p>
            <a:pPr marL="0" indent="0">
              <a:buNone/>
            </a:pPr>
            <a:r>
              <a:rPr lang="en-US" dirty="0"/>
              <a:t>  if </a:t>
            </a:r>
            <a:r>
              <a:rPr lang="en-US" dirty="0" err="1"/>
              <a:t>num</a:t>
            </a:r>
            <a:r>
              <a:rPr lang="en-US" dirty="0"/>
              <a:t> % 2 == 0:</a:t>
            </a:r>
          </a:p>
          <a:p>
            <a:pPr marL="0" indent="0">
              <a:buNone/>
            </a:pPr>
            <a:r>
              <a:rPr lang="en-US" dirty="0"/>
              <a:t>    print("The number is positive and even.")</a:t>
            </a:r>
          </a:p>
          <a:p>
            <a:pPr marL="0" indent="0">
              <a:buNone/>
            </a:pPr>
            <a:r>
              <a:rPr lang="en-US" dirty="0"/>
              <a:t>  else:</a:t>
            </a:r>
          </a:p>
          <a:p>
            <a:pPr marL="0" indent="0">
              <a:buNone/>
            </a:pPr>
            <a:r>
              <a:rPr lang="en-US" dirty="0"/>
              <a:t>    print("The number is positive but odd.")</a:t>
            </a:r>
          </a:p>
          <a:p>
            <a:pPr marL="0" indent="0">
              <a:buNone/>
            </a:pPr>
            <a:r>
              <a:rPr lang="en-US" dirty="0"/>
              <a:t>else:</a:t>
            </a:r>
          </a:p>
          <a:p>
            <a:pPr marL="0" indent="0">
              <a:buNone/>
            </a:pPr>
            <a:r>
              <a:rPr lang="en-US" dirty="0"/>
              <a:t>  print("The number is not positive.")</a:t>
            </a:r>
          </a:p>
        </p:txBody>
      </p:sp>
    </p:spTree>
    <p:extLst>
      <p:ext uri="{BB962C8B-B14F-4D97-AF65-F5344CB8AC3E}">
        <p14:creationId xmlns:p14="http://schemas.microsoft.com/office/powerpoint/2010/main" val="374836909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Pass statement</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if statements cannot be empty, but if you for some reason have an if statement with no content, put in the pass statement to avoid getting an error.</a:t>
            </a:r>
          </a:p>
          <a:p>
            <a:r>
              <a:rPr lang="en-US" dirty="0"/>
              <a:t>The pass statement is used when a statement is syntactically necessary, but no code is to be executed.</a:t>
            </a:r>
            <a:endParaRPr lang="en-US" dirty="0" smtClean="0"/>
          </a:p>
          <a:p>
            <a:pPr>
              <a:buNone/>
            </a:pPr>
            <a:r>
              <a:rPr lang="en-US" dirty="0" smtClean="0"/>
              <a:t>	a = 33</a:t>
            </a:r>
            <a:br>
              <a:rPr lang="en-US" dirty="0" smtClean="0"/>
            </a:br>
            <a:r>
              <a:rPr lang="en-US" dirty="0" smtClean="0"/>
              <a:t>b = 200</a:t>
            </a:r>
            <a:br>
              <a:rPr lang="en-US" dirty="0" smtClean="0"/>
            </a:br>
            <a:r>
              <a:rPr lang="en-US" dirty="0" smtClean="0"/>
              <a:t/>
            </a:r>
            <a:br>
              <a:rPr lang="en-US" dirty="0" smtClean="0"/>
            </a:br>
            <a:r>
              <a:rPr lang="en-US" dirty="0" smtClean="0"/>
              <a:t>if b &gt; a:</a:t>
            </a:r>
            <a:br>
              <a:rPr lang="en-US" dirty="0" smtClean="0"/>
            </a:br>
            <a:r>
              <a:rPr lang="en-US" dirty="0" smtClean="0"/>
              <a:t>  pass</a:t>
            </a:r>
            <a:br>
              <a:rPr lang="en-US" dirty="0" smtClean="0"/>
            </a:br>
            <a:endParaRPr 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228600"/>
            <a:ext cx="8229600" cy="685800"/>
          </a:xfrm>
        </p:spPr>
        <p:txBody>
          <a:bodyPr>
            <a:normAutofit fontScale="90000"/>
          </a:bodyPr>
          <a:lstStyle/>
          <a:p>
            <a:r>
              <a:rPr lang="en-US" dirty="0" smtClean="0"/>
              <a:t>example:</a:t>
            </a:r>
            <a:endParaRPr lang="en-US" dirty="0"/>
          </a:p>
        </p:txBody>
      </p:sp>
      <p:sp>
        <p:nvSpPr>
          <p:cNvPr id="3" name="Content Placeholder 2"/>
          <p:cNvSpPr>
            <a:spLocks noGrp="1"/>
          </p:cNvSpPr>
          <p:nvPr>
            <p:ph idx="1"/>
          </p:nvPr>
        </p:nvSpPr>
        <p:spPr>
          <a:xfrm>
            <a:off x="381000" y="1143000"/>
            <a:ext cx="8229600" cy="4389120"/>
          </a:xfrm>
        </p:spPr>
        <p:txBody>
          <a:bodyPr/>
          <a:lstStyle/>
          <a:p>
            <a:pPr marL="0" indent="0">
              <a:buNone/>
            </a:pPr>
            <a:r>
              <a:rPr lang="en-US" sz="1800" dirty="0"/>
              <a:t>for x in [0, 1, 2]:</a:t>
            </a:r>
          </a:p>
          <a:p>
            <a:pPr marL="0" indent="0">
              <a:buNone/>
            </a:pPr>
            <a:r>
              <a:rPr lang="en-US" sz="1800" dirty="0"/>
              <a:t>  pass</a:t>
            </a:r>
          </a:p>
          <a:p>
            <a:pPr marL="0" indent="0">
              <a:buNone/>
            </a:pPr>
            <a:r>
              <a:rPr lang="en-US" sz="1800" dirty="0"/>
              <a:t>  </a:t>
            </a:r>
            <a:r>
              <a:rPr lang="en-US" sz="1800" dirty="0" smtClean="0"/>
              <a:t># for </a:t>
            </a:r>
            <a:r>
              <a:rPr lang="en-US" sz="1800" dirty="0" err="1"/>
              <a:t>i</a:t>
            </a:r>
            <a:r>
              <a:rPr lang="en-US" sz="1800" dirty="0"/>
              <a:t> in (1,7):</a:t>
            </a:r>
          </a:p>
          <a:p>
            <a:pPr marL="0" indent="0">
              <a:buNone/>
            </a:pPr>
            <a:r>
              <a:rPr lang="en-US" sz="1800" dirty="0"/>
              <a:t>      print(</a:t>
            </a:r>
            <a:r>
              <a:rPr lang="en-US" sz="1800" dirty="0" err="1"/>
              <a:t>i</a:t>
            </a:r>
            <a:r>
              <a:rPr lang="en-US" sz="1800" dirty="0"/>
              <a:t>)</a:t>
            </a:r>
          </a:p>
          <a:p>
            <a:pPr marL="0" indent="0">
              <a:buNone/>
            </a:pPr>
            <a:endParaRPr lang="en-US" dirty="0" smtClean="0"/>
          </a:p>
          <a:p>
            <a:pPr marL="0" indent="0">
              <a:buNone/>
            </a:pPr>
            <a:r>
              <a:rPr lang="en-US" sz="2000" dirty="0" smtClean="0"/>
              <a:t>   n=26</a:t>
            </a:r>
            <a:endParaRPr lang="en-US" sz="2000" dirty="0"/>
          </a:p>
          <a:p>
            <a:pPr marL="0" indent="0">
              <a:buNone/>
            </a:pPr>
            <a:r>
              <a:rPr lang="en-US" sz="2000" dirty="0" smtClean="0"/>
              <a:t>   if </a:t>
            </a:r>
            <a:r>
              <a:rPr lang="en-US" sz="2000" dirty="0"/>
              <a:t>n&gt;26:</a:t>
            </a:r>
          </a:p>
          <a:p>
            <a:pPr marL="0" indent="0">
              <a:buNone/>
            </a:pPr>
            <a:r>
              <a:rPr lang="en-US" sz="2000" dirty="0"/>
              <a:t>  </a:t>
            </a:r>
            <a:r>
              <a:rPr lang="en-US" sz="2000" dirty="0" smtClean="0"/>
              <a:t>     print</a:t>
            </a:r>
            <a:r>
              <a:rPr lang="en-US" sz="2000" dirty="0"/>
              <a:t>('Geeks')</a:t>
            </a:r>
          </a:p>
          <a:p>
            <a:pPr marL="0" indent="0">
              <a:buNone/>
            </a:pPr>
            <a:endParaRPr lang="en-US" dirty="0"/>
          </a:p>
          <a:p>
            <a:pPr marL="0" indent="0">
              <a:buNone/>
            </a:pPr>
            <a:r>
              <a:rPr lang="en-US" dirty="0" smtClean="0"/>
              <a:t>[note: code can be used later]</a:t>
            </a:r>
            <a:endParaRPr lang="en-US" dirty="0"/>
          </a:p>
        </p:txBody>
      </p:sp>
      <p:sp>
        <p:nvSpPr>
          <p:cNvPr id="4" name="TextBox 3"/>
          <p:cNvSpPr txBox="1"/>
          <p:nvPr/>
        </p:nvSpPr>
        <p:spPr>
          <a:xfrm>
            <a:off x="4648200" y="990600"/>
            <a:ext cx="2819400" cy="1754326"/>
          </a:xfrm>
          <a:prstGeom prst="rect">
            <a:avLst/>
          </a:prstGeom>
          <a:noFill/>
        </p:spPr>
        <p:txBody>
          <a:bodyPr wrap="square" rtlCol="0">
            <a:spAutoFit/>
          </a:bodyPr>
          <a:lstStyle/>
          <a:p>
            <a:r>
              <a:rPr lang="it-IT" dirty="0"/>
              <a:t>li =['a','b','c','d']</a:t>
            </a:r>
          </a:p>
          <a:p>
            <a:r>
              <a:rPr lang="it-IT" dirty="0"/>
              <a:t>for i in li:</a:t>
            </a:r>
          </a:p>
          <a:p>
            <a:r>
              <a:rPr lang="it-IT" dirty="0"/>
              <a:t>	if(i =='a'):</a:t>
            </a:r>
          </a:p>
          <a:p>
            <a:r>
              <a:rPr lang="it-IT" dirty="0"/>
              <a:t>	    pass</a:t>
            </a:r>
          </a:p>
          <a:p>
            <a:r>
              <a:rPr lang="it-IT" dirty="0"/>
              <a:t>	else:</a:t>
            </a:r>
          </a:p>
          <a:p>
            <a:r>
              <a:rPr lang="it-IT" dirty="0"/>
              <a:t>	    print(i)</a:t>
            </a:r>
            <a:endParaRPr lang="en-US" dirty="0"/>
          </a:p>
        </p:txBody>
      </p:sp>
      <p:sp>
        <p:nvSpPr>
          <p:cNvPr id="5" name="TextBox 4"/>
          <p:cNvSpPr txBox="1"/>
          <p:nvPr/>
        </p:nvSpPr>
        <p:spPr>
          <a:xfrm>
            <a:off x="4800600" y="2971800"/>
            <a:ext cx="2971800" cy="2031325"/>
          </a:xfrm>
          <a:prstGeom prst="rect">
            <a:avLst/>
          </a:prstGeom>
          <a:noFill/>
        </p:spPr>
        <p:txBody>
          <a:bodyPr wrap="square" rtlCol="0">
            <a:spAutoFit/>
          </a:bodyPr>
          <a:lstStyle/>
          <a:p>
            <a:endParaRPr lang="en-US" dirty="0"/>
          </a:p>
          <a:p>
            <a:r>
              <a:rPr lang="en-US" dirty="0" smtClean="0"/>
              <a:t>n=10</a:t>
            </a:r>
          </a:p>
          <a:p>
            <a:r>
              <a:rPr lang="en-US" dirty="0" smtClean="0"/>
              <a:t>if n&gt;10:</a:t>
            </a:r>
          </a:p>
          <a:p>
            <a:r>
              <a:rPr lang="en-US" dirty="0" smtClean="0"/>
              <a:t>    pass</a:t>
            </a:r>
          </a:p>
          <a:p>
            <a:r>
              <a:rPr lang="en-US" dirty="0" smtClean="0"/>
              <a:t>print('Hello')</a:t>
            </a:r>
          </a:p>
          <a:p>
            <a:endParaRPr lang="en-US" dirty="0" smtClean="0"/>
          </a:p>
          <a:p>
            <a:endParaRPr lang="en-US" dirty="0"/>
          </a:p>
        </p:txBody>
      </p:sp>
    </p:spTree>
    <p:extLst>
      <p:ext uri="{BB962C8B-B14F-4D97-AF65-F5344CB8AC3E}">
        <p14:creationId xmlns:p14="http://schemas.microsoft.com/office/powerpoint/2010/main" val="372685801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457200"/>
            <a:ext cx="8229600" cy="438912"/>
          </a:xfrm>
        </p:spPr>
        <p:txBody>
          <a:bodyPr>
            <a:normAutofit fontScale="90000"/>
          </a:bodyPr>
          <a:lstStyle/>
          <a:p>
            <a:r>
              <a:rPr lang="en-US" dirty="0" smtClean="0"/>
              <a:t>Short hand if</a:t>
            </a:r>
            <a:endParaRPr lang="en-US" dirty="0"/>
          </a:p>
        </p:txBody>
      </p:sp>
      <p:sp>
        <p:nvSpPr>
          <p:cNvPr id="3" name="Content Placeholder 2"/>
          <p:cNvSpPr>
            <a:spLocks noGrp="1"/>
          </p:cNvSpPr>
          <p:nvPr>
            <p:ph idx="1"/>
          </p:nvPr>
        </p:nvSpPr>
        <p:spPr>
          <a:xfrm>
            <a:off x="457200" y="990600"/>
            <a:ext cx="8229600" cy="4389120"/>
          </a:xfrm>
        </p:spPr>
        <p:txBody>
          <a:bodyPr>
            <a:normAutofit fontScale="32500" lnSpcReduction="20000"/>
          </a:bodyPr>
          <a:lstStyle/>
          <a:p>
            <a:pPr algn="just">
              <a:buNone/>
            </a:pPr>
            <a:r>
              <a:rPr lang="en-US" sz="3600" dirty="0" smtClean="0"/>
              <a:t>      A </a:t>
            </a:r>
            <a:r>
              <a:rPr lang="en-US" sz="3600" dirty="0"/>
              <a:t>shorthand if statement is an easy way to write an if statement with a </a:t>
            </a:r>
            <a:r>
              <a:rPr lang="en-US" sz="3600" dirty="0" smtClean="0"/>
              <a:t>single expression</a:t>
            </a:r>
            <a:r>
              <a:rPr lang="en-US" sz="3600" dirty="0"/>
              <a:t>. It is very useful when you have a basic condition to verify and only one action to take if that condition is met.</a:t>
            </a:r>
            <a:endParaRPr lang="en-US" sz="3600" dirty="0" smtClean="0"/>
          </a:p>
          <a:p>
            <a:pPr>
              <a:buNone/>
            </a:pPr>
            <a:endParaRPr lang="en-US" sz="2800" dirty="0"/>
          </a:p>
          <a:p>
            <a:pPr>
              <a:buNone/>
            </a:pPr>
            <a:endParaRPr lang="en-US" sz="2800" dirty="0" smtClean="0"/>
          </a:p>
          <a:p>
            <a:pPr>
              <a:buNone/>
            </a:pPr>
            <a:r>
              <a:rPr lang="en-US" sz="4000" dirty="0" smtClean="0"/>
              <a:t>Short hand if</a:t>
            </a:r>
          </a:p>
          <a:p>
            <a:r>
              <a:rPr lang="en-US" sz="4000" dirty="0" smtClean="0"/>
              <a:t>One line if statement:</a:t>
            </a:r>
          </a:p>
          <a:p>
            <a:r>
              <a:rPr lang="en-US" sz="4000" dirty="0" smtClean="0"/>
              <a:t>if a &gt; b: print("a is greater than b")</a:t>
            </a:r>
          </a:p>
          <a:p>
            <a:endParaRPr lang="en-US" sz="4000" dirty="0" smtClean="0"/>
          </a:p>
          <a:p>
            <a:pPr>
              <a:buNone/>
            </a:pPr>
            <a:r>
              <a:rPr lang="en-US" sz="4000" dirty="0" smtClean="0"/>
              <a:t>Short Hand If ... Else</a:t>
            </a:r>
          </a:p>
          <a:p>
            <a:pPr>
              <a:buNone/>
            </a:pPr>
            <a:r>
              <a:rPr lang="en-US" sz="4000" dirty="0" smtClean="0"/>
              <a:t>	a = 2</a:t>
            </a:r>
            <a:br>
              <a:rPr lang="en-US" sz="4000" dirty="0" smtClean="0"/>
            </a:br>
            <a:r>
              <a:rPr lang="en-US" sz="4000" dirty="0" smtClean="0"/>
              <a:t>b = 330</a:t>
            </a:r>
            <a:br>
              <a:rPr lang="en-US" sz="4000" dirty="0" smtClean="0"/>
            </a:br>
            <a:r>
              <a:rPr lang="en-US" sz="4000" dirty="0" smtClean="0"/>
              <a:t>print("A") if a &gt; b else print("B")</a:t>
            </a:r>
          </a:p>
          <a:p>
            <a:pPr>
              <a:buNone/>
            </a:pPr>
            <a:endParaRPr lang="en-US" sz="4000" dirty="0" smtClean="0"/>
          </a:p>
          <a:p>
            <a:pPr>
              <a:buNone/>
            </a:pPr>
            <a:r>
              <a:rPr lang="en-US" sz="4000" dirty="0" smtClean="0"/>
              <a:t>One line if else statement, with 3 conditions:</a:t>
            </a:r>
          </a:p>
          <a:p>
            <a:r>
              <a:rPr lang="en-US" sz="4000" dirty="0" smtClean="0"/>
              <a:t>a = 330</a:t>
            </a:r>
            <a:br>
              <a:rPr lang="en-US" sz="4000" dirty="0" smtClean="0"/>
            </a:br>
            <a:r>
              <a:rPr lang="en-US" sz="4000" dirty="0" smtClean="0"/>
              <a:t>b = 330</a:t>
            </a:r>
            <a:br>
              <a:rPr lang="en-US" sz="4000" dirty="0" smtClean="0"/>
            </a:br>
            <a:r>
              <a:rPr lang="en-US" sz="4000" dirty="0" smtClean="0"/>
              <a:t>print("A") if a &gt; b else print("=") if a == b else print("B")</a:t>
            </a:r>
          </a:p>
          <a:p>
            <a:pPr>
              <a:buNone/>
            </a:pPr>
            <a:r>
              <a:rPr lang="en-US" sz="4000" dirty="0"/>
              <a:t> </a:t>
            </a:r>
          </a:p>
          <a:p>
            <a:pPr>
              <a:buNone/>
            </a:pPr>
            <a:endParaRPr lang="en-US" sz="4000" dirty="0" smtClean="0"/>
          </a:p>
          <a:p>
            <a:pPr>
              <a:buNone/>
            </a:pPr>
            <a:r>
              <a:rPr lang="en-US" sz="4000" dirty="0" smtClean="0"/>
              <a:t>age </a:t>
            </a:r>
            <a:r>
              <a:rPr lang="en-US" sz="4000" dirty="0"/>
              <a:t>= 12</a:t>
            </a:r>
          </a:p>
          <a:p>
            <a:pPr>
              <a:buNone/>
            </a:pPr>
            <a:r>
              <a:rPr lang="en-US" sz="4000" dirty="0"/>
              <a:t>message = "You can vote" if age &gt;= 18 else "You cannot vote yet"</a:t>
            </a:r>
          </a:p>
          <a:p>
            <a:pPr>
              <a:buNone/>
            </a:pPr>
            <a:r>
              <a:rPr lang="en-US" sz="4000" dirty="0"/>
              <a:t>print(message)</a:t>
            </a:r>
            <a:r>
              <a:rPr lang="en-US" sz="4000" dirty="0" smtClean="0"/>
              <a:t/>
            </a:r>
            <a:br>
              <a:rPr lang="en-US" sz="4000" dirty="0" smtClean="0"/>
            </a:br>
            <a:endParaRPr lang="en-US" sz="4000"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8229600" cy="1066800"/>
          </a:xfrm>
        </p:spPr>
        <p:txBody>
          <a:bodyPr/>
          <a:lstStyle/>
          <a:p>
            <a:r>
              <a:rPr lang="en-US" dirty="0" smtClean="0"/>
              <a:t>Problem 3</a:t>
            </a:r>
            <a:endParaRPr lang="en-US" dirty="0"/>
          </a:p>
        </p:txBody>
      </p:sp>
      <p:sp>
        <p:nvSpPr>
          <p:cNvPr id="3" name="Content Placeholder 2"/>
          <p:cNvSpPr>
            <a:spLocks noGrp="1"/>
          </p:cNvSpPr>
          <p:nvPr>
            <p:ph idx="1"/>
          </p:nvPr>
        </p:nvSpPr>
        <p:spPr>
          <a:xfrm>
            <a:off x="457200" y="1371600"/>
            <a:ext cx="8229600" cy="4953000"/>
          </a:xfrm>
        </p:spPr>
        <p:txBody>
          <a:bodyPr>
            <a:normAutofit fontScale="92500" lnSpcReduction="20000"/>
          </a:bodyPr>
          <a:lstStyle/>
          <a:p>
            <a:pPr marL="514350" indent="-514350">
              <a:buNone/>
            </a:pPr>
            <a:r>
              <a:rPr lang="en-US" dirty="0" smtClean="0"/>
              <a:t>1. Get 5 marks from the user. Show options as 1) Percentage 2) Total. Get option from the user and return the relevant result.</a:t>
            </a:r>
          </a:p>
          <a:p>
            <a:endParaRPr lang="en-US" dirty="0" smtClean="0"/>
          </a:p>
          <a:p>
            <a:pPr>
              <a:buNone/>
            </a:pPr>
            <a:r>
              <a:rPr lang="en-US" dirty="0" smtClean="0"/>
              <a:t>2. Get Height and weight from the user and calculate their BMI. Return the result by following conditions, </a:t>
            </a:r>
          </a:p>
          <a:p>
            <a:pPr>
              <a:buNone/>
            </a:pPr>
            <a:r>
              <a:rPr lang="en-US" dirty="0" smtClean="0"/>
              <a:t>height = height/100</a:t>
            </a:r>
          </a:p>
          <a:p>
            <a:pPr>
              <a:buNone/>
            </a:pPr>
            <a:r>
              <a:rPr lang="en-US" dirty="0" smtClean="0">
                <a:solidFill>
                  <a:srgbClr val="FF0000"/>
                </a:solidFill>
              </a:rPr>
              <a:t>BMI = weight/(height)2</a:t>
            </a:r>
          </a:p>
          <a:p>
            <a:pPr>
              <a:buNone/>
            </a:pPr>
            <a:r>
              <a:rPr lang="en-US" dirty="0" smtClean="0"/>
              <a:t>If,</a:t>
            </a:r>
          </a:p>
          <a:p>
            <a:pPr>
              <a:buNone/>
            </a:pPr>
            <a:r>
              <a:rPr lang="en-US" dirty="0" smtClean="0"/>
              <a:t>BMI &lt; 18 --&gt; Under weight</a:t>
            </a:r>
          </a:p>
          <a:p>
            <a:pPr>
              <a:buNone/>
            </a:pPr>
            <a:r>
              <a:rPr lang="en-US" dirty="0" smtClean="0"/>
              <a:t>18 &lt; BMI &lt; 25 --&gt; Normal</a:t>
            </a:r>
          </a:p>
          <a:p>
            <a:pPr>
              <a:buNone/>
            </a:pPr>
            <a:r>
              <a:rPr lang="en-US" dirty="0" smtClean="0"/>
              <a:t>26 &lt; BMI &lt; 30 --&gt; Over weight</a:t>
            </a:r>
          </a:p>
          <a:p>
            <a:pPr>
              <a:buNone/>
            </a:pPr>
            <a:r>
              <a:rPr lang="en-US" dirty="0" smtClean="0"/>
              <a:t>BMI &gt; 30 --&gt; Obesity.</a:t>
            </a:r>
          </a:p>
          <a:p>
            <a:endParaRPr 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8229600" cy="972312"/>
          </a:xfrm>
        </p:spPr>
        <p:txBody>
          <a:bodyPr/>
          <a:lstStyle/>
          <a:p>
            <a:r>
              <a:rPr lang="en-US" dirty="0"/>
              <a:t>O</a:t>
            </a:r>
            <a:r>
              <a:rPr lang="en-US" dirty="0" smtClean="0"/>
              <a:t>rganization using python:</a:t>
            </a:r>
            <a:endParaRPr lang="en-US" dirty="0"/>
          </a:p>
        </p:txBody>
      </p:sp>
      <p:sp>
        <p:nvSpPr>
          <p:cNvPr id="3" name="Content Placeholder 2"/>
          <p:cNvSpPr>
            <a:spLocks noGrp="1"/>
          </p:cNvSpPr>
          <p:nvPr>
            <p:ph idx="1"/>
          </p:nvPr>
        </p:nvSpPr>
        <p:spPr>
          <a:xfrm>
            <a:off x="533400" y="1600200"/>
            <a:ext cx="8229600" cy="4389120"/>
          </a:xfrm>
        </p:spPr>
        <p:txBody>
          <a:bodyPr>
            <a:normAutofit lnSpcReduction="10000"/>
          </a:bodyPr>
          <a:lstStyle/>
          <a:p>
            <a:pPr fontAlgn="base"/>
            <a:r>
              <a:rPr lang="en-US" dirty="0"/>
              <a:t>Google(Components of Google spider and Search Engine) </a:t>
            </a:r>
          </a:p>
          <a:p>
            <a:pPr fontAlgn="base"/>
            <a:r>
              <a:rPr lang="en-US" dirty="0"/>
              <a:t>Yahoo(Maps) </a:t>
            </a:r>
          </a:p>
          <a:p>
            <a:pPr fontAlgn="base"/>
            <a:r>
              <a:rPr lang="en-US" dirty="0"/>
              <a:t>YouTube </a:t>
            </a:r>
          </a:p>
          <a:p>
            <a:pPr fontAlgn="base"/>
            <a:r>
              <a:rPr lang="en-US" dirty="0"/>
              <a:t>Mozilla </a:t>
            </a:r>
          </a:p>
          <a:p>
            <a:pPr fontAlgn="base"/>
            <a:r>
              <a:rPr lang="en-US" dirty="0"/>
              <a:t>Dropbox </a:t>
            </a:r>
          </a:p>
          <a:p>
            <a:pPr fontAlgn="base"/>
            <a:r>
              <a:rPr lang="en-US" dirty="0"/>
              <a:t>Microsoft </a:t>
            </a:r>
          </a:p>
          <a:p>
            <a:pPr fontAlgn="base"/>
            <a:r>
              <a:rPr lang="en-US" dirty="0"/>
              <a:t>Cisco </a:t>
            </a:r>
          </a:p>
          <a:p>
            <a:pPr fontAlgn="base"/>
            <a:r>
              <a:rPr lang="en-US" dirty="0"/>
              <a:t>Spotify </a:t>
            </a:r>
          </a:p>
          <a:p>
            <a:pPr fontAlgn="base"/>
            <a:r>
              <a:rPr lang="en-US" dirty="0" err="1"/>
              <a:t>Quora</a:t>
            </a:r>
            <a:r>
              <a:rPr lang="en-US" dirty="0"/>
              <a:t>  </a:t>
            </a:r>
          </a:p>
          <a:p>
            <a:pPr marL="0" indent="0">
              <a:buNone/>
            </a:pPr>
            <a:endParaRPr lang="en-US" dirty="0"/>
          </a:p>
        </p:txBody>
      </p:sp>
    </p:spTree>
    <p:extLst>
      <p:ext uri="{BB962C8B-B14F-4D97-AF65-F5344CB8AC3E}">
        <p14:creationId xmlns:p14="http://schemas.microsoft.com/office/powerpoint/2010/main" val="3312538259"/>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667512"/>
          </a:xfrm>
        </p:spPr>
        <p:txBody>
          <a:bodyPr>
            <a:normAutofit fontScale="90000"/>
          </a:bodyPr>
          <a:lstStyle/>
          <a:p>
            <a:r>
              <a:rPr lang="en-US" dirty="0" smtClean="0"/>
              <a:t>program:</a:t>
            </a:r>
            <a:endParaRPr lang="en-US" dirty="0"/>
          </a:p>
        </p:txBody>
      </p:sp>
      <p:sp>
        <p:nvSpPr>
          <p:cNvPr id="3" name="Content Placeholder 2"/>
          <p:cNvSpPr>
            <a:spLocks noGrp="1"/>
          </p:cNvSpPr>
          <p:nvPr>
            <p:ph idx="1"/>
          </p:nvPr>
        </p:nvSpPr>
        <p:spPr>
          <a:xfrm>
            <a:off x="457200" y="1828800"/>
            <a:ext cx="8229600" cy="4389120"/>
          </a:xfrm>
        </p:spPr>
        <p:txBody>
          <a:bodyPr/>
          <a:lstStyle/>
          <a:p>
            <a:pPr marL="0" indent="0">
              <a:buNone/>
            </a:pPr>
            <a:r>
              <a:rPr lang="fr-FR" dirty="0" smtClean="0"/>
              <a:t>m1=85</a:t>
            </a:r>
            <a:endParaRPr lang="fr-FR" dirty="0"/>
          </a:p>
          <a:p>
            <a:pPr marL="0" indent="0">
              <a:buNone/>
            </a:pPr>
            <a:r>
              <a:rPr lang="fr-FR" dirty="0"/>
              <a:t>m2=78</a:t>
            </a:r>
          </a:p>
          <a:p>
            <a:pPr marL="0" indent="0">
              <a:buNone/>
            </a:pPr>
            <a:r>
              <a:rPr lang="fr-FR" dirty="0"/>
              <a:t>m3=96</a:t>
            </a:r>
          </a:p>
          <a:p>
            <a:pPr marL="0" indent="0">
              <a:buNone/>
            </a:pPr>
            <a:r>
              <a:rPr lang="fr-FR" dirty="0"/>
              <a:t>m4=95</a:t>
            </a:r>
          </a:p>
          <a:p>
            <a:pPr marL="0" indent="0">
              <a:buNone/>
            </a:pPr>
            <a:r>
              <a:rPr lang="fr-FR" dirty="0"/>
              <a:t>m5=100</a:t>
            </a:r>
          </a:p>
          <a:p>
            <a:pPr marL="0" indent="0">
              <a:buNone/>
            </a:pPr>
            <a:r>
              <a:rPr lang="fr-FR" dirty="0"/>
              <a:t>total=m1+m2+m3+m4+m5</a:t>
            </a:r>
          </a:p>
          <a:p>
            <a:pPr marL="0" indent="0">
              <a:buNone/>
            </a:pPr>
            <a:r>
              <a:rPr lang="fr-FR" dirty="0" err="1"/>
              <a:t>percentage</a:t>
            </a:r>
            <a:r>
              <a:rPr lang="fr-FR" dirty="0"/>
              <a:t>=total/5</a:t>
            </a:r>
          </a:p>
          <a:p>
            <a:pPr marL="0" indent="0">
              <a:buNone/>
            </a:pPr>
            <a:r>
              <a:rPr lang="fr-FR" dirty="0" err="1"/>
              <a:t>print</a:t>
            </a:r>
            <a:r>
              <a:rPr lang="fr-FR" dirty="0"/>
              <a:t>(total)</a:t>
            </a:r>
          </a:p>
          <a:p>
            <a:pPr marL="0" indent="0">
              <a:buNone/>
            </a:pPr>
            <a:r>
              <a:rPr lang="fr-FR" dirty="0" err="1"/>
              <a:t>print</a:t>
            </a:r>
            <a:r>
              <a:rPr lang="fr-FR" dirty="0"/>
              <a:t>(</a:t>
            </a:r>
            <a:r>
              <a:rPr lang="fr-FR" dirty="0" err="1"/>
              <a:t>percentage</a:t>
            </a:r>
            <a:r>
              <a:rPr lang="fr-FR" dirty="0"/>
              <a:t>)</a:t>
            </a:r>
          </a:p>
          <a:p>
            <a:pPr marL="0" indent="0">
              <a:buNone/>
            </a:pPr>
            <a:endParaRPr lang="fr-FR" dirty="0"/>
          </a:p>
          <a:p>
            <a:pPr marL="0" indent="0">
              <a:buNone/>
            </a:pPr>
            <a:endParaRPr lang="en-US" dirty="0"/>
          </a:p>
        </p:txBody>
      </p:sp>
      <p:sp>
        <p:nvSpPr>
          <p:cNvPr id="5" name="TextBox 4"/>
          <p:cNvSpPr txBox="1"/>
          <p:nvPr/>
        </p:nvSpPr>
        <p:spPr>
          <a:xfrm>
            <a:off x="3810000" y="1524000"/>
            <a:ext cx="4495776" cy="369332"/>
          </a:xfrm>
          <a:prstGeom prst="rect">
            <a:avLst/>
          </a:prstGeom>
          <a:noFill/>
        </p:spPr>
        <p:txBody>
          <a:bodyPr wrap="square" rtlCol="0">
            <a:spAutoFit/>
          </a:bodyPr>
          <a:lstStyle/>
          <a:p>
            <a:r>
              <a:rPr lang="en-US" dirty="0" smtClean="0"/>
              <a:t>m1=</a:t>
            </a:r>
            <a:r>
              <a:rPr lang="en-US" dirty="0" err="1" smtClean="0"/>
              <a:t>int</a:t>
            </a:r>
            <a:r>
              <a:rPr lang="en-US" dirty="0" smtClean="0"/>
              <a:t>(input(“Enter the mark m1:”))</a:t>
            </a:r>
            <a:endParaRPr lang="en-US" dirty="0"/>
          </a:p>
        </p:txBody>
      </p:sp>
    </p:spTree>
    <p:extLst>
      <p:ext uri="{BB962C8B-B14F-4D97-AF65-F5344CB8AC3E}">
        <p14:creationId xmlns:p14="http://schemas.microsoft.com/office/powerpoint/2010/main" val="186107312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76200"/>
            <a:ext cx="8229600" cy="1143000"/>
          </a:xfrm>
        </p:spPr>
        <p:txBody>
          <a:bodyPr/>
          <a:lstStyle/>
          <a:p>
            <a:r>
              <a:rPr lang="en-US" dirty="0" smtClean="0"/>
              <a:t>program:</a:t>
            </a:r>
            <a:endParaRPr lang="en-US" dirty="0"/>
          </a:p>
        </p:txBody>
      </p:sp>
      <p:sp>
        <p:nvSpPr>
          <p:cNvPr id="3" name="Content Placeholder 2"/>
          <p:cNvSpPr>
            <a:spLocks noGrp="1"/>
          </p:cNvSpPr>
          <p:nvPr>
            <p:ph idx="1"/>
          </p:nvPr>
        </p:nvSpPr>
        <p:spPr>
          <a:xfrm>
            <a:off x="457200" y="1447800"/>
            <a:ext cx="8229600" cy="4389120"/>
          </a:xfrm>
        </p:spPr>
        <p:txBody>
          <a:bodyPr>
            <a:normAutofit fontScale="85000" lnSpcReduction="20000"/>
          </a:bodyPr>
          <a:lstStyle/>
          <a:p>
            <a:pPr marL="0" indent="0">
              <a:buNone/>
            </a:pPr>
            <a:r>
              <a:rPr lang="en-US" dirty="0"/>
              <a:t>height=</a:t>
            </a:r>
            <a:r>
              <a:rPr lang="en-US" dirty="0" err="1"/>
              <a:t>int</a:t>
            </a:r>
            <a:r>
              <a:rPr lang="en-US" dirty="0"/>
              <a:t>(input("Enter the height:"))</a:t>
            </a:r>
          </a:p>
          <a:p>
            <a:pPr marL="0" indent="0">
              <a:buNone/>
            </a:pPr>
            <a:r>
              <a:rPr lang="en-US" dirty="0"/>
              <a:t>weight=</a:t>
            </a:r>
            <a:r>
              <a:rPr lang="en-US" dirty="0" err="1"/>
              <a:t>int</a:t>
            </a:r>
            <a:r>
              <a:rPr lang="en-US" dirty="0"/>
              <a:t>(input("Enter the weight:"))</a:t>
            </a:r>
          </a:p>
          <a:p>
            <a:pPr marL="0" indent="0">
              <a:buNone/>
            </a:pPr>
            <a:r>
              <a:rPr lang="en-US" dirty="0"/>
              <a:t>#Body Mass Index</a:t>
            </a:r>
          </a:p>
          <a:p>
            <a:pPr marL="0" indent="0">
              <a:buNone/>
            </a:pPr>
            <a:r>
              <a:rPr lang="en-US" dirty="0" err="1"/>
              <a:t>bmi</a:t>
            </a:r>
            <a:r>
              <a:rPr lang="en-US" dirty="0"/>
              <a:t>=weight/(height/100)**2</a:t>
            </a:r>
          </a:p>
          <a:p>
            <a:pPr marL="0" indent="0">
              <a:buNone/>
            </a:pPr>
            <a:r>
              <a:rPr lang="en-US" dirty="0"/>
              <a:t>if </a:t>
            </a:r>
            <a:r>
              <a:rPr lang="en-US" dirty="0" err="1"/>
              <a:t>bmi</a:t>
            </a:r>
            <a:r>
              <a:rPr lang="en-US" dirty="0"/>
              <a:t>&lt;=18.5:</a:t>
            </a:r>
          </a:p>
          <a:p>
            <a:pPr marL="0" indent="0">
              <a:buNone/>
            </a:pPr>
            <a:r>
              <a:rPr lang="en-US" dirty="0"/>
              <a:t>   print("under weight")</a:t>
            </a:r>
          </a:p>
          <a:p>
            <a:pPr marL="0" indent="0">
              <a:buNone/>
            </a:pPr>
            <a:r>
              <a:rPr lang="en-US" dirty="0" err="1"/>
              <a:t>elif</a:t>
            </a:r>
            <a:r>
              <a:rPr lang="en-US" dirty="0"/>
              <a:t> </a:t>
            </a:r>
            <a:r>
              <a:rPr lang="en-US" dirty="0" err="1"/>
              <a:t>bmi</a:t>
            </a:r>
            <a:r>
              <a:rPr lang="en-US" dirty="0"/>
              <a:t>&lt;=25:</a:t>
            </a:r>
          </a:p>
          <a:p>
            <a:pPr marL="0" indent="0">
              <a:buNone/>
            </a:pPr>
            <a:r>
              <a:rPr lang="en-US" dirty="0"/>
              <a:t>   print("Normal")</a:t>
            </a:r>
          </a:p>
          <a:p>
            <a:pPr marL="0" indent="0">
              <a:buNone/>
            </a:pPr>
            <a:r>
              <a:rPr lang="en-US" dirty="0" err="1"/>
              <a:t>elif</a:t>
            </a:r>
            <a:r>
              <a:rPr lang="en-US" dirty="0"/>
              <a:t> </a:t>
            </a:r>
            <a:r>
              <a:rPr lang="en-US" dirty="0" err="1"/>
              <a:t>bmi</a:t>
            </a:r>
            <a:r>
              <a:rPr lang="en-US" dirty="0"/>
              <a:t>&lt;=30:</a:t>
            </a:r>
          </a:p>
          <a:p>
            <a:pPr marL="0" indent="0">
              <a:buNone/>
            </a:pPr>
            <a:r>
              <a:rPr lang="en-US" dirty="0"/>
              <a:t>   print("over weight")</a:t>
            </a:r>
          </a:p>
          <a:p>
            <a:pPr marL="0" indent="0">
              <a:buNone/>
            </a:pPr>
            <a:r>
              <a:rPr lang="en-US" dirty="0"/>
              <a:t>else:</a:t>
            </a:r>
          </a:p>
          <a:p>
            <a:pPr marL="0" indent="0">
              <a:buNone/>
            </a:pPr>
            <a:r>
              <a:rPr lang="en-US" dirty="0"/>
              <a:t>   print("obesity")</a:t>
            </a:r>
          </a:p>
          <a:p>
            <a:pPr marL="0" indent="0">
              <a:buNone/>
            </a:pPr>
            <a:endParaRPr lang="en-US" dirty="0"/>
          </a:p>
        </p:txBody>
      </p:sp>
    </p:spTree>
    <p:extLst>
      <p:ext uri="{BB962C8B-B14F-4D97-AF65-F5344CB8AC3E}">
        <p14:creationId xmlns:p14="http://schemas.microsoft.com/office/powerpoint/2010/main" val="3344431064"/>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57200"/>
            <a:ext cx="8229600" cy="990600"/>
          </a:xfrm>
        </p:spPr>
        <p:txBody>
          <a:bodyPr/>
          <a:lstStyle/>
          <a:p>
            <a:r>
              <a:rPr lang="en-US" dirty="0" smtClean="0">
                <a:latin typeface="Algerian" pitchFamily="82" charset="0"/>
              </a:rPr>
              <a:t>Python loops</a:t>
            </a:r>
            <a:endParaRPr lang="en-US" dirty="0">
              <a:latin typeface="Algerian" pitchFamily="82" charset="0"/>
            </a:endParaRPr>
          </a:p>
        </p:txBody>
      </p:sp>
      <p:sp>
        <p:nvSpPr>
          <p:cNvPr id="3" name="Content Placeholder 2"/>
          <p:cNvSpPr>
            <a:spLocks noGrp="1"/>
          </p:cNvSpPr>
          <p:nvPr>
            <p:ph idx="1"/>
          </p:nvPr>
        </p:nvSpPr>
        <p:spPr>
          <a:xfrm>
            <a:off x="457200" y="1752600"/>
            <a:ext cx="8229600" cy="4572000"/>
          </a:xfrm>
        </p:spPr>
        <p:txBody>
          <a:bodyPr>
            <a:normAutofit/>
          </a:bodyPr>
          <a:lstStyle/>
          <a:p>
            <a:r>
              <a:rPr lang="en-US" dirty="0" smtClean="0"/>
              <a:t>For loop</a:t>
            </a:r>
          </a:p>
          <a:p>
            <a:r>
              <a:rPr lang="en-US" dirty="0" smtClean="0"/>
              <a:t>While loop</a:t>
            </a:r>
          </a:p>
          <a:p>
            <a:r>
              <a:rPr lang="en-US" dirty="0" smtClean="0"/>
              <a:t>Nested Loops</a:t>
            </a:r>
            <a:br>
              <a:rPr lang="en-US" dirty="0" smtClean="0"/>
            </a:br>
            <a:endParaRPr lang="en-US" dirty="0" smtClean="0"/>
          </a:p>
          <a:p>
            <a:pPr>
              <a:buNone/>
            </a:pPr>
            <a:r>
              <a:rPr lang="en-US" dirty="0" smtClean="0"/>
              <a:t>Statement used with loop:</a:t>
            </a:r>
          </a:p>
          <a:p>
            <a:r>
              <a:rPr lang="en-US" dirty="0" smtClean="0"/>
              <a:t>Break</a:t>
            </a:r>
          </a:p>
          <a:p>
            <a:r>
              <a:rPr lang="en-US" dirty="0" smtClean="0"/>
              <a:t>Continue</a:t>
            </a:r>
          </a:p>
          <a:p>
            <a:r>
              <a:rPr lang="en-US" dirty="0" smtClean="0"/>
              <a:t>Else</a:t>
            </a:r>
          </a:p>
          <a:p>
            <a:r>
              <a:rPr lang="en-US" dirty="0" smtClean="0"/>
              <a:t>pass</a:t>
            </a:r>
          </a:p>
          <a:p>
            <a:pPr>
              <a:buNone/>
            </a:pPr>
            <a:endParaRPr lang="en-US" dirty="0" smtClean="0"/>
          </a:p>
          <a:p>
            <a:endParaRPr lang="en-US" dirty="0"/>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304800"/>
            <a:ext cx="8229600" cy="1143000"/>
          </a:xfrm>
        </p:spPr>
        <p:txBody>
          <a:bodyPr/>
          <a:lstStyle/>
          <a:p>
            <a:r>
              <a:rPr lang="en-US" dirty="0" smtClean="0">
                <a:latin typeface="Algerian" pitchFamily="82" charset="0"/>
              </a:rPr>
              <a:t>1.while loop</a:t>
            </a:r>
            <a:endParaRPr lang="en-US" dirty="0">
              <a:latin typeface="Algerian" pitchFamily="82" charset="0"/>
            </a:endParaRPr>
          </a:p>
        </p:txBody>
      </p:sp>
      <p:sp>
        <p:nvSpPr>
          <p:cNvPr id="3" name="Content Placeholder 2"/>
          <p:cNvSpPr>
            <a:spLocks noGrp="1"/>
          </p:cNvSpPr>
          <p:nvPr>
            <p:ph idx="1"/>
          </p:nvPr>
        </p:nvSpPr>
        <p:spPr>
          <a:xfrm>
            <a:off x="368418" y="1524000"/>
            <a:ext cx="8229600" cy="4389120"/>
          </a:xfrm>
        </p:spPr>
        <p:txBody>
          <a:bodyPr>
            <a:normAutofit lnSpcReduction="10000"/>
          </a:bodyPr>
          <a:lstStyle/>
          <a:p>
            <a:r>
              <a:rPr lang="en-US" dirty="0" smtClean="0"/>
              <a:t>Print </a:t>
            </a:r>
            <a:r>
              <a:rPr lang="en-US" dirty="0" err="1" smtClean="0"/>
              <a:t>i</a:t>
            </a:r>
            <a:r>
              <a:rPr lang="en-US" dirty="0" smtClean="0"/>
              <a:t> as long as </a:t>
            </a:r>
            <a:r>
              <a:rPr lang="en-US" dirty="0" err="1" smtClean="0"/>
              <a:t>i</a:t>
            </a:r>
            <a:r>
              <a:rPr lang="en-US" dirty="0" smtClean="0"/>
              <a:t> is less than 6:</a:t>
            </a:r>
          </a:p>
          <a:p>
            <a:pPr marL="0" indent="0">
              <a:buNone/>
            </a:pPr>
            <a:r>
              <a:rPr lang="en-US" dirty="0"/>
              <a:t> </a:t>
            </a:r>
            <a:r>
              <a:rPr lang="en-US" dirty="0" smtClean="0"/>
              <a:t>   </a:t>
            </a:r>
            <a:r>
              <a:rPr lang="en-US" dirty="0" err="1" smtClean="0"/>
              <a:t>i</a:t>
            </a:r>
            <a:r>
              <a:rPr lang="en-US" dirty="0" smtClean="0"/>
              <a:t> = 1</a:t>
            </a:r>
            <a:br>
              <a:rPr lang="en-US" dirty="0" smtClean="0"/>
            </a:br>
            <a:r>
              <a:rPr lang="en-US" dirty="0" smtClean="0"/>
              <a:t>    while </a:t>
            </a:r>
            <a:r>
              <a:rPr lang="en-US" dirty="0" err="1" smtClean="0"/>
              <a:t>i</a:t>
            </a:r>
            <a:r>
              <a:rPr lang="en-US" dirty="0" smtClean="0"/>
              <a:t> &lt; 6:</a:t>
            </a:r>
            <a:br>
              <a:rPr lang="en-US" dirty="0" smtClean="0"/>
            </a:br>
            <a:r>
              <a:rPr lang="en-US" dirty="0" smtClean="0"/>
              <a:t>      print(</a:t>
            </a:r>
            <a:r>
              <a:rPr lang="en-US" dirty="0" err="1" smtClean="0"/>
              <a:t>i</a:t>
            </a:r>
            <a:r>
              <a:rPr lang="en-US" dirty="0" smtClean="0"/>
              <a:t>)</a:t>
            </a:r>
            <a:br>
              <a:rPr lang="en-US" dirty="0" smtClean="0"/>
            </a:br>
            <a:r>
              <a:rPr lang="en-US" dirty="0" smtClean="0"/>
              <a:t>      </a:t>
            </a:r>
            <a:r>
              <a:rPr lang="en-US" dirty="0" err="1" smtClean="0"/>
              <a:t>i</a:t>
            </a:r>
            <a:r>
              <a:rPr lang="en-US" dirty="0" smtClean="0"/>
              <a:t>+= 1</a:t>
            </a:r>
          </a:p>
          <a:p>
            <a:r>
              <a:rPr lang="en-US" dirty="0" smtClean="0"/>
              <a:t>Exit the loop when </a:t>
            </a:r>
            <a:r>
              <a:rPr lang="en-US" dirty="0" err="1" smtClean="0"/>
              <a:t>i</a:t>
            </a:r>
            <a:r>
              <a:rPr lang="en-US" dirty="0" smtClean="0"/>
              <a:t> is 3: </a:t>
            </a:r>
            <a:r>
              <a:rPr lang="en-US" dirty="0" err="1" smtClean="0"/>
              <a:t>i</a:t>
            </a:r>
            <a:r>
              <a:rPr lang="en-US" dirty="0" smtClean="0"/>
              <a:t> = 1</a:t>
            </a:r>
            <a:br>
              <a:rPr lang="en-US" dirty="0" smtClean="0"/>
            </a:br>
            <a:r>
              <a:rPr lang="en-US" dirty="0" smtClean="0"/>
              <a:t>while </a:t>
            </a:r>
            <a:r>
              <a:rPr lang="en-US" dirty="0" err="1" smtClean="0"/>
              <a:t>i</a:t>
            </a:r>
            <a:r>
              <a:rPr lang="en-US" dirty="0" smtClean="0"/>
              <a:t> &lt; 6:       o/p:  1 2  3</a:t>
            </a:r>
            <a:br>
              <a:rPr lang="en-US" dirty="0" smtClean="0"/>
            </a:br>
            <a:r>
              <a:rPr lang="en-US" dirty="0" smtClean="0"/>
              <a:t>  print(</a:t>
            </a:r>
            <a:r>
              <a:rPr lang="en-US" dirty="0" err="1" smtClean="0"/>
              <a:t>i</a:t>
            </a:r>
            <a:r>
              <a:rPr lang="en-US" dirty="0" smtClean="0"/>
              <a:t>)</a:t>
            </a:r>
            <a:br>
              <a:rPr lang="en-US" dirty="0" smtClean="0"/>
            </a:br>
            <a:r>
              <a:rPr lang="en-US" dirty="0" smtClean="0"/>
              <a:t>  if </a:t>
            </a:r>
            <a:r>
              <a:rPr lang="en-US" dirty="0" err="1" smtClean="0"/>
              <a:t>i</a:t>
            </a:r>
            <a:r>
              <a:rPr lang="en-US" dirty="0" smtClean="0"/>
              <a:t> == 3:</a:t>
            </a:r>
            <a:br>
              <a:rPr lang="en-US" dirty="0" smtClean="0"/>
            </a:br>
            <a:r>
              <a:rPr lang="en-US" dirty="0" smtClean="0"/>
              <a:t>    break</a:t>
            </a:r>
            <a:br>
              <a:rPr lang="en-US" dirty="0" smtClean="0"/>
            </a:br>
            <a:r>
              <a:rPr lang="en-US" dirty="0" smtClean="0"/>
              <a:t>  </a:t>
            </a:r>
            <a:r>
              <a:rPr lang="en-US" dirty="0" err="1" smtClean="0"/>
              <a:t>i</a:t>
            </a:r>
            <a:r>
              <a:rPr lang="en-US" dirty="0" smtClean="0"/>
              <a:t> += 1 </a:t>
            </a:r>
            <a:r>
              <a:rPr lang="en-US" dirty="0" err="1" smtClean="0"/>
              <a:t>i</a:t>
            </a:r>
            <a:r>
              <a:rPr lang="en-US" dirty="0" smtClean="0"/>
              <a:t>=i+1</a:t>
            </a:r>
          </a:p>
          <a:p>
            <a:endParaRPr lang="en-US" dirty="0"/>
          </a:p>
        </p:txBody>
      </p:sp>
      <p:cxnSp>
        <p:nvCxnSpPr>
          <p:cNvPr id="5" name="Straight Connector 4"/>
          <p:cNvCxnSpPr/>
          <p:nvPr/>
        </p:nvCxnSpPr>
        <p:spPr>
          <a:xfrm>
            <a:off x="5562600" y="2209800"/>
            <a:ext cx="0" cy="4343400"/>
          </a:xfrm>
          <a:prstGeom prst="line">
            <a:avLst/>
          </a:prstGeom>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6858000" y="1524000"/>
            <a:ext cx="184731" cy="369332"/>
          </a:xfrm>
          <a:prstGeom prst="rect">
            <a:avLst/>
          </a:prstGeom>
          <a:noFill/>
        </p:spPr>
        <p:txBody>
          <a:bodyPr wrap="none" rtlCol="0">
            <a:spAutoFit/>
          </a:bodyPr>
          <a:lstStyle/>
          <a:p>
            <a:endParaRPr lang="en-US" dirty="0"/>
          </a:p>
        </p:txBody>
      </p:sp>
      <p:sp>
        <p:nvSpPr>
          <p:cNvPr id="8" name="TextBox 7"/>
          <p:cNvSpPr txBox="1"/>
          <p:nvPr/>
        </p:nvSpPr>
        <p:spPr>
          <a:xfrm>
            <a:off x="5743575" y="1981200"/>
            <a:ext cx="2883018" cy="3970318"/>
          </a:xfrm>
          <a:prstGeom prst="rect">
            <a:avLst/>
          </a:prstGeom>
          <a:noFill/>
        </p:spPr>
        <p:txBody>
          <a:bodyPr wrap="square" rtlCol="0">
            <a:spAutoFit/>
          </a:bodyPr>
          <a:lstStyle/>
          <a:p>
            <a:r>
              <a:rPr lang="pt-BR" dirty="0" smtClean="0"/>
              <a:t>n=0</a:t>
            </a:r>
            <a:endParaRPr lang="pt-BR" dirty="0"/>
          </a:p>
          <a:p>
            <a:r>
              <a:rPr lang="pt-BR" dirty="0" smtClean="0"/>
              <a:t>while(n&lt;3</a:t>
            </a:r>
            <a:r>
              <a:rPr lang="pt-BR" dirty="0"/>
              <a:t>):</a:t>
            </a:r>
          </a:p>
          <a:p>
            <a:r>
              <a:rPr lang="pt-BR" dirty="0"/>
              <a:t>    </a:t>
            </a:r>
            <a:r>
              <a:rPr lang="pt-BR" dirty="0" smtClean="0"/>
              <a:t>n=n+1</a:t>
            </a:r>
            <a:endParaRPr lang="pt-BR" dirty="0"/>
          </a:p>
          <a:p>
            <a:r>
              <a:rPr lang="pt-BR" dirty="0"/>
              <a:t>    print("Hello </a:t>
            </a:r>
            <a:r>
              <a:rPr lang="pt-BR" dirty="0" smtClean="0"/>
              <a:t>")</a:t>
            </a:r>
          </a:p>
          <a:p>
            <a:endParaRPr lang="pt-BR" dirty="0"/>
          </a:p>
          <a:p>
            <a:endParaRPr lang="pt-BR" dirty="0" smtClean="0"/>
          </a:p>
          <a:p>
            <a:r>
              <a:rPr lang="en-US" dirty="0"/>
              <a:t>count=0</a:t>
            </a:r>
          </a:p>
          <a:p>
            <a:r>
              <a:rPr lang="en-US" dirty="0"/>
              <a:t>while(count&lt;3):</a:t>
            </a:r>
          </a:p>
          <a:p>
            <a:r>
              <a:rPr lang="en-US" dirty="0"/>
              <a:t>    count=count+1</a:t>
            </a:r>
          </a:p>
          <a:p>
            <a:r>
              <a:rPr lang="en-US" dirty="0"/>
              <a:t>    print("Hello Geek")</a:t>
            </a:r>
          </a:p>
          <a:p>
            <a:r>
              <a:rPr lang="en-US" dirty="0"/>
              <a:t>else:</a:t>
            </a:r>
          </a:p>
          <a:p>
            <a:r>
              <a:rPr lang="en-US" dirty="0"/>
              <a:t>    print("In Else Block")</a:t>
            </a:r>
          </a:p>
          <a:p>
            <a:endParaRPr lang="pt-BR" dirty="0"/>
          </a:p>
          <a:p>
            <a:endParaRPr 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85800"/>
            <a:ext cx="8229600" cy="5638800"/>
          </a:xfrm>
        </p:spPr>
        <p:txBody>
          <a:bodyPr>
            <a:normAutofit lnSpcReduction="10000"/>
          </a:bodyPr>
          <a:lstStyle/>
          <a:p>
            <a:r>
              <a:rPr lang="en-US" dirty="0" smtClean="0"/>
              <a:t>Continue to the next iteration if </a:t>
            </a:r>
            <a:r>
              <a:rPr lang="en-US" dirty="0" err="1" smtClean="0"/>
              <a:t>i</a:t>
            </a:r>
            <a:r>
              <a:rPr lang="en-US" dirty="0" smtClean="0"/>
              <a:t> is 3:</a:t>
            </a:r>
          </a:p>
          <a:p>
            <a:r>
              <a:rPr lang="en-US" dirty="0" err="1" smtClean="0"/>
              <a:t>i</a:t>
            </a:r>
            <a:r>
              <a:rPr lang="en-US" dirty="0" smtClean="0"/>
              <a:t> = 0</a:t>
            </a:r>
            <a:br>
              <a:rPr lang="en-US" dirty="0" smtClean="0"/>
            </a:br>
            <a:r>
              <a:rPr lang="en-US" dirty="0" smtClean="0"/>
              <a:t>while </a:t>
            </a:r>
            <a:r>
              <a:rPr lang="en-US" dirty="0" err="1" smtClean="0"/>
              <a:t>i</a:t>
            </a:r>
            <a:r>
              <a:rPr lang="en-US" dirty="0" smtClean="0"/>
              <a:t> &lt; 6:</a:t>
            </a:r>
            <a:br>
              <a:rPr lang="en-US" dirty="0" smtClean="0"/>
            </a:br>
            <a:r>
              <a:rPr lang="en-US" dirty="0" smtClean="0"/>
              <a:t>  </a:t>
            </a:r>
            <a:r>
              <a:rPr lang="en-US" dirty="0" err="1" smtClean="0"/>
              <a:t>i</a:t>
            </a:r>
            <a:r>
              <a:rPr lang="en-US" dirty="0" smtClean="0"/>
              <a:t> += 1</a:t>
            </a:r>
            <a:br>
              <a:rPr lang="en-US" dirty="0" smtClean="0"/>
            </a:br>
            <a:r>
              <a:rPr lang="en-US" dirty="0" smtClean="0"/>
              <a:t>  if </a:t>
            </a:r>
            <a:r>
              <a:rPr lang="en-US" dirty="0" err="1" smtClean="0"/>
              <a:t>i</a:t>
            </a:r>
            <a:r>
              <a:rPr lang="en-US" dirty="0" smtClean="0"/>
              <a:t> == 3:</a:t>
            </a:r>
            <a:br>
              <a:rPr lang="en-US" dirty="0" smtClean="0"/>
            </a:br>
            <a:r>
              <a:rPr lang="en-US" dirty="0" smtClean="0"/>
              <a:t>    continue</a:t>
            </a:r>
            <a:br>
              <a:rPr lang="en-US" dirty="0" smtClean="0"/>
            </a:br>
            <a:r>
              <a:rPr lang="en-US" dirty="0" smtClean="0"/>
              <a:t>  print(</a:t>
            </a:r>
            <a:r>
              <a:rPr lang="en-US" dirty="0" err="1" smtClean="0"/>
              <a:t>i</a:t>
            </a:r>
            <a:r>
              <a:rPr lang="en-US" dirty="0" smtClean="0"/>
              <a:t>)</a:t>
            </a:r>
          </a:p>
          <a:p>
            <a:pPr marL="0" indent="0">
              <a:buNone/>
            </a:pPr>
            <a:endParaRPr lang="en-US" dirty="0" smtClean="0"/>
          </a:p>
          <a:p>
            <a:r>
              <a:rPr lang="en-US" dirty="0" err="1" smtClean="0"/>
              <a:t>i</a:t>
            </a:r>
            <a:r>
              <a:rPr lang="en-US" dirty="0" smtClean="0"/>
              <a:t> = 1</a:t>
            </a:r>
            <a:br>
              <a:rPr lang="en-US" dirty="0" smtClean="0"/>
            </a:br>
            <a:r>
              <a:rPr lang="en-US" dirty="0" smtClean="0"/>
              <a:t>while </a:t>
            </a:r>
            <a:r>
              <a:rPr lang="en-US" dirty="0" err="1" smtClean="0"/>
              <a:t>i</a:t>
            </a:r>
            <a:r>
              <a:rPr lang="en-US" dirty="0" smtClean="0"/>
              <a:t> &lt; 6:</a:t>
            </a:r>
            <a:br>
              <a:rPr lang="en-US" dirty="0" smtClean="0"/>
            </a:br>
            <a:r>
              <a:rPr lang="en-US" dirty="0" smtClean="0"/>
              <a:t>  print(</a:t>
            </a:r>
            <a:r>
              <a:rPr lang="en-US" dirty="0" err="1" smtClean="0"/>
              <a:t>i</a:t>
            </a:r>
            <a:r>
              <a:rPr lang="en-US" dirty="0" smtClean="0"/>
              <a:t>)</a:t>
            </a:r>
            <a:br>
              <a:rPr lang="en-US" dirty="0" smtClean="0"/>
            </a:br>
            <a:r>
              <a:rPr lang="en-US" dirty="0" smtClean="0"/>
              <a:t>  </a:t>
            </a:r>
            <a:r>
              <a:rPr lang="en-US" dirty="0" err="1" smtClean="0"/>
              <a:t>i</a:t>
            </a:r>
            <a:r>
              <a:rPr lang="en-US" dirty="0" smtClean="0"/>
              <a:t> += 1</a:t>
            </a:r>
            <a:br>
              <a:rPr lang="en-US" dirty="0" smtClean="0"/>
            </a:br>
            <a:r>
              <a:rPr lang="en-US" dirty="0" smtClean="0"/>
              <a:t>else:</a:t>
            </a:r>
            <a:br>
              <a:rPr lang="en-US" dirty="0" smtClean="0"/>
            </a:br>
            <a:r>
              <a:rPr lang="en-US" dirty="0" smtClean="0"/>
              <a:t>  print("</a:t>
            </a:r>
            <a:r>
              <a:rPr lang="en-US" dirty="0" err="1" smtClean="0"/>
              <a:t>i</a:t>
            </a:r>
            <a:r>
              <a:rPr lang="en-US" dirty="0" smtClean="0"/>
              <a:t> is no longer less than 6")</a:t>
            </a:r>
            <a:endParaRPr 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76200"/>
            <a:ext cx="8229600" cy="762000"/>
          </a:xfrm>
        </p:spPr>
        <p:txBody>
          <a:bodyPr>
            <a:normAutofit fontScale="90000"/>
          </a:bodyPr>
          <a:lstStyle/>
          <a:p>
            <a:r>
              <a:rPr lang="en-US" dirty="0" smtClean="0"/>
              <a:t>2.For loop:</a:t>
            </a:r>
            <a:endParaRPr lang="en-US" dirty="0"/>
          </a:p>
        </p:txBody>
      </p:sp>
      <p:sp>
        <p:nvSpPr>
          <p:cNvPr id="3" name="Content Placeholder 2"/>
          <p:cNvSpPr>
            <a:spLocks noGrp="1"/>
          </p:cNvSpPr>
          <p:nvPr>
            <p:ph idx="1"/>
          </p:nvPr>
        </p:nvSpPr>
        <p:spPr>
          <a:xfrm>
            <a:off x="457200" y="1066800"/>
            <a:ext cx="8229600" cy="4389120"/>
          </a:xfrm>
        </p:spPr>
        <p:txBody>
          <a:bodyPr>
            <a:normAutofit lnSpcReduction="10000"/>
          </a:bodyPr>
          <a:lstStyle/>
          <a:p>
            <a:r>
              <a:rPr lang="en-US" dirty="0" smtClean="0"/>
              <a:t>Using the range() function:</a:t>
            </a:r>
          </a:p>
          <a:p>
            <a:pPr>
              <a:buNone/>
            </a:pPr>
            <a:r>
              <a:rPr lang="en-US" dirty="0" smtClean="0"/>
              <a:t>for x in range(6):</a:t>
            </a:r>
            <a:br>
              <a:rPr lang="en-US" dirty="0" smtClean="0"/>
            </a:br>
            <a:r>
              <a:rPr lang="en-US" dirty="0" smtClean="0"/>
              <a:t>  print(x)</a:t>
            </a:r>
          </a:p>
          <a:p>
            <a:r>
              <a:rPr lang="en-US" dirty="0" smtClean="0"/>
              <a:t>Note that range(6) is not the values of 0 to 6, but the values 0 to 5.</a:t>
            </a:r>
          </a:p>
          <a:p>
            <a:r>
              <a:rPr lang="en-US" dirty="0" smtClean="0"/>
              <a:t>for x in range (2,5): # start (2), ends (5-1=4)</a:t>
            </a:r>
          </a:p>
          <a:p>
            <a:pPr lvl="1">
              <a:buNone/>
            </a:pPr>
            <a:r>
              <a:rPr lang="en-US" dirty="0" smtClean="0"/>
              <a:t>		print (x)</a:t>
            </a:r>
          </a:p>
          <a:p>
            <a:r>
              <a:rPr lang="en-US" dirty="0" smtClean="0"/>
              <a:t>Increment the sequence with 3 (default is 1):</a:t>
            </a:r>
          </a:p>
          <a:p>
            <a:pPr>
              <a:buNone/>
            </a:pPr>
            <a:r>
              <a:rPr lang="en-US" dirty="0" smtClean="0"/>
              <a:t>for x in range(2, 30, 3):  (</a:t>
            </a:r>
            <a:r>
              <a:rPr lang="en-US" dirty="0" err="1" smtClean="0"/>
              <a:t>start,stop,step</a:t>
            </a:r>
            <a:r>
              <a:rPr lang="en-US" dirty="0" smtClean="0"/>
              <a:t>)</a:t>
            </a:r>
            <a:br>
              <a:rPr lang="en-US" dirty="0" smtClean="0"/>
            </a:br>
            <a:r>
              <a:rPr lang="en-US" dirty="0" smtClean="0"/>
              <a:t>  print(x)</a:t>
            </a:r>
          </a:p>
          <a:p>
            <a:pPr>
              <a:buNone/>
            </a:pPr>
            <a:endParaRPr lang="en-US" dirty="0" smtClean="0"/>
          </a:p>
          <a:p>
            <a:endParaRPr 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609600"/>
            <a:ext cx="8229600" cy="515112"/>
          </a:xfrm>
        </p:spPr>
        <p:txBody>
          <a:bodyPr>
            <a:normAutofit fontScale="90000"/>
          </a:bodyPr>
          <a:lstStyle/>
          <a:p>
            <a:r>
              <a:rPr lang="en-US" dirty="0" smtClean="0"/>
              <a:t>range set:</a:t>
            </a:r>
            <a:endParaRPr lang="en-US" dirty="0"/>
          </a:p>
        </p:txBody>
      </p:sp>
      <p:sp>
        <p:nvSpPr>
          <p:cNvPr id="3" name="Content Placeholder 2"/>
          <p:cNvSpPr>
            <a:spLocks noGrp="1"/>
          </p:cNvSpPr>
          <p:nvPr>
            <p:ph idx="1"/>
          </p:nvPr>
        </p:nvSpPr>
        <p:spPr>
          <a:xfrm>
            <a:off x="533400" y="1219200"/>
            <a:ext cx="8229600" cy="4389120"/>
          </a:xfrm>
        </p:spPr>
        <p:txBody>
          <a:bodyPr>
            <a:normAutofit lnSpcReduction="10000"/>
          </a:bodyPr>
          <a:lstStyle/>
          <a:p>
            <a:pPr marL="0" indent="0">
              <a:buNone/>
            </a:pPr>
            <a:r>
              <a:rPr lang="fr-FR" dirty="0" err="1"/>
              <a:t>print</a:t>
            </a:r>
            <a:r>
              <a:rPr lang="fr-FR" dirty="0"/>
              <a:t>(range(15))</a:t>
            </a:r>
          </a:p>
          <a:p>
            <a:pPr marL="0" indent="0">
              <a:buNone/>
            </a:pPr>
            <a:r>
              <a:rPr lang="fr-FR" dirty="0" err="1"/>
              <a:t>print</a:t>
            </a:r>
            <a:r>
              <a:rPr lang="fr-FR" dirty="0"/>
              <a:t>(</a:t>
            </a:r>
            <a:r>
              <a:rPr lang="fr-FR" dirty="0" err="1"/>
              <a:t>list</a:t>
            </a:r>
            <a:r>
              <a:rPr lang="fr-FR" dirty="0"/>
              <a:t>(range(15)))  </a:t>
            </a:r>
          </a:p>
          <a:p>
            <a:pPr marL="0" indent="0">
              <a:buNone/>
            </a:pPr>
            <a:r>
              <a:rPr lang="fr-FR" dirty="0" err="1"/>
              <a:t>print</a:t>
            </a:r>
            <a:r>
              <a:rPr lang="fr-FR" dirty="0"/>
              <a:t>(</a:t>
            </a:r>
            <a:r>
              <a:rPr lang="fr-FR" dirty="0" err="1"/>
              <a:t>list</a:t>
            </a:r>
            <a:r>
              <a:rPr lang="fr-FR" dirty="0"/>
              <a:t>(range(4, 9)))  </a:t>
            </a:r>
          </a:p>
          <a:p>
            <a:pPr marL="0" indent="0">
              <a:buNone/>
            </a:pPr>
            <a:r>
              <a:rPr lang="fr-FR" dirty="0" err="1"/>
              <a:t>print</a:t>
            </a:r>
            <a:r>
              <a:rPr lang="fr-FR" dirty="0"/>
              <a:t>(</a:t>
            </a:r>
            <a:r>
              <a:rPr lang="fr-FR" dirty="0" err="1"/>
              <a:t>list</a:t>
            </a:r>
            <a:r>
              <a:rPr lang="fr-FR" dirty="0"/>
              <a:t>(range(5, 25, 4))) </a:t>
            </a:r>
            <a:endParaRPr lang="fr-FR" dirty="0" smtClean="0"/>
          </a:p>
          <a:p>
            <a:pPr marL="0" indent="0">
              <a:buNone/>
            </a:pPr>
            <a:endParaRPr lang="fr-FR" dirty="0"/>
          </a:p>
          <a:p>
            <a:pPr marL="0" indent="0">
              <a:buNone/>
            </a:pPr>
            <a:r>
              <a:rPr lang="fr-FR" dirty="0" smtClean="0"/>
              <a:t>output:</a:t>
            </a:r>
          </a:p>
          <a:p>
            <a:pPr marL="0" indent="0">
              <a:buNone/>
            </a:pPr>
            <a:r>
              <a:rPr lang="en-US" dirty="0"/>
              <a:t>range(0, 15)</a:t>
            </a:r>
          </a:p>
          <a:p>
            <a:pPr marL="0" indent="0">
              <a:buNone/>
            </a:pPr>
            <a:r>
              <a:rPr lang="en-US" dirty="0"/>
              <a:t>[0, 1, 2, 3, 4, 5, 6, 7, 8, 9, 10, 11, 12, 13, 14]</a:t>
            </a:r>
          </a:p>
          <a:p>
            <a:pPr marL="0" indent="0">
              <a:buNone/>
            </a:pPr>
            <a:r>
              <a:rPr lang="en-US" dirty="0"/>
              <a:t>[4, 5, 6, 7, 8]</a:t>
            </a:r>
          </a:p>
          <a:p>
            <a:pPr marL="0" indent="0">
              <a:buNone/>
            </a:pPr>
            <a:r>
              <a:rPr lang="en-US" dirty="0"/>
              <a:t>[5, 9, 13, 17, 21]</a:t>
            </a:r>
          </a:p>
        </p:txBody>
      </p:sp>
    </p:spTree>
    <p:extLst>
      <p:ext uri="{BB962C8B-B14F-4D97-AF65-F5344CB8AC3E}">
        <p14:creationId xmlns:p14="http://schemas.microsoft.com/office/powerpoint/2010/main" val="105045470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4800600" cy="762000"/>
          </a:xfrm>
        </p:spPr>
        <p:txBody>
          <a:bodyPr>
            <a:normAutofit fontScale="90000"/>
          </a:bodyPr>
          <a:lstStyle/>
          <a:p>
            <a:r>
              <a:rPr lang="en-US" dirty="0" smtClean="0"/>
              <a:t>sample program:</a:t>
            </a:r>
            <a:endParaRPr lang="en-US" dirty="0"/>
          </a:p>
        </p:txBody>
      </p:sp>
      <p:sp>
        <p:nvSpPr>
          <p:cNvPr id="3" name="Content Placeholder 2"/>
          <p:cNvSpPr>
            <a:spLocks noGrp="1"/>
          </p:cNvSpPr>
          <p:nvPr>
            <p:ph idx="1"/>
          </p:nvPr>
        </p:nvSpPr>
        <p:spPr>
          <a:xfrm>
            <a:off x="457200" y="914400"/>
            <a:ext cx="8229600" cy="4389120"/>
          </a:xfrm>
        </p:spPr>
        <p:txBody>
          <a:bodyPr>
            <a:normAutofit lnSpcReduction="10000"/>
          </a:bodyPr>
          <a:lstStyle/>
          <a:p>
            <a:pPr marL="0" indent="0">
              <a:buNone/>
            </a:pPr>
            <a:r>
              <a:rPr lang="en-US" sz="2000" dirty="0"/>
              <a:t>n=4</a:t>
            </a:r>
          </a:p>
          <a:p>
            <a:pPr marL="0" indent="0">
              <a:buNone/>
            </a:pPr>
            <a:r>
              <a:rPr lang="en-US" sz="2000" dirty="0"/>
              <a:t>for </a:t>
            </a:r>
            <a:r>
              <a:rPr lang="en-US" sz="2000" dirty="0" err="1"/>
              <a:t>i</a:t>
            </a:r>
            <a:r>
              <a:rPr lang="en-US" sz="2000" dirty="0"/>
              <a:t> in range(0, n):</a:t>
            </a:r>
          </a:p>
          <a:p>
            <a:pPr marL="0" indent="0">
              <a:buNone/>
            </a:pPr>
            <a:r>
              <a:rPr lang="en-US" sz="2000" dirty="0"/>
              <a:t>    print(</a:t>
            </a:r>
            <a:r>
              <a:rPr lang="en-US" sz="2000" dirty="0" err="1"/>
              <a:t>i</a:t>
            </a:r>
            <a:r>
              <a:rPr lang="en-US" sz="2000" dirty="0" smtClean="0"/>
              <a:t>)</a:t>
            </a:r>
          </a:p>
          <a:p>
            <a:pPr marL="0" indent="0">
              <a:buNone/>
            </a:pPr>
            <a:endParaRPr lang="en-US" sz="2000" dirty="0"/>
          </a:p>
          <a:p>
            <a:pPr marL="0" indent="0">
              <a:buNone/>
            </a:pPr>
            <a:endParaRPr lang="en-US" sz="2000" dirty="0"/>
          </a:p>
          <a:p>
            <a:pPr marL="0" indent="0">
              <a:buNone/>
            </a:pPr>
            <a:r>
              <a:rPr lang="en-US" sz="2000" dirty="0"/>
              <a:t>list=["geeks", "for", "geeks</a:t>
            </a:r>
            <a:r>
              <a:rPr lang="en-US" sz="2000" dirty="0" smtClean="0"/>
              <a:t>"]   </a:t>
            </a:r>
            <a:endParaRPr lang="en-US" sz="2000" dirty="0"/>
          </a:p>
          <a:p>
            <a:pPr marL="0" indent="0">
              <a:buNone/>
            </a:pPr>
            <a:r>
              <a:rPr lang="en-US" sz="2000" dirty="0"/>
              <a:t>for </a:t>
            </a:r>
            <a:r>
              <a:rPr lang="en-US" sz="2000" dirty="0" err="1"/>
              <a:t>i</a:t>
            </a:r>
            <a:r>
              <a:rPr lang="en-US" sz="2000" dirty="0"/>
              <a:t> in range(</a:t>
            </a:r>
            <a:r>
              <a:rPr lang="en-US" sz="2000" dirty="0" err="1"/>
              <a:t>len</a:t>
            </a:r>
            <a:r>
              <a:rPr lang="en-US" sz="2000" dirty="0"/>
              <a:t>(list)):</a:t>
            </a:r>
          </a:p>
          <a:p>
            <a:pPr marL="0" indent="0">
              <a:buNone/>
            </a:pPr>
            <a:r>
              <a:rPr lang="en-US" sz="2000" dirty="0"/>
              <a:t>    print(list[</a:t>
            </a:r>
            <a:r>
              <a:rPr lang="en-US" sz="2000" dirty="0" err="1"/>
              <a:t>i</a:t>
            </a:r>
            <a:r>
              <a:rPr lang="en-US" sz="2000" dirty="0" smtClean="0"/>
              <a:t>])</a:t>
            </a:r>
          </a:p>
          <a:p>
            <a:pPr marL="0" indent="0">
              <a:buNone/>
            </a:pPr>
            <a:endParaRPr lang="en-US" sz="2000" dirty="0"/>
          </a:p>
          <a:p>
            <a:pPr marL="0" indent="0">
              <a:buNone/>
            </a:pPr>
            <a:r>
              <a:rPr lang="en-US" sz="2000" dirty="0"/>
              <a:t>a=5</a:t>
            </a:r>
          </a:p>
          <a:p>
            <a:pPr marL="0" indent="0">
              <a:buNone/>
            </a:pPr>
            <a:r>
              <a:rPr lang="en-US" sz="2000" dirty="0"/>
              <a:t>for </a:t>
            </a:r>
            <a:r>
              <a:rPr lang="en-US" sz="2000" dirty="0" err="1"/>
              <a:t>i</a:t>
            </a:r>
            <a:r>
              <a:rPr lang="en-US" sz="2000" dirty="0"/>
              <a:t> in range(0,a):</a:t>
            </a:r>
          </a:p>
          <a:p>
            <a:pPr marL="0" indent="0">
              <a:buNone/>
            </a:pPr>
            <a:r>
              <a:rPr lang="en-US" sz="2000" dirty="0"/>
              <a:t>    print(</a:t>
            </a:r>
            <a:r>
              <a:rPr lang="en-US" sz="2000" dirty="0" err="1"/>
              <a:t>i</a:t>
            </a:r>
            <a:r>
              <a:rPr lang="en-US" sz="2000" dirty="0"/>
              <a:t>)</a:t>
            </a:r>
          </a:p>
          <a:p>
            <a:pPr marL="0" indent="0">
              <a:buNone/>
            </a:pPr>
            <a:endParaRPr lang="en-US" sz="2000" dirty="0"/>
          </a:p>
          <a:p>
            <a:pPr marL="0" indent="0">
              <a:buNone/>
            </a:pPr>
            <a:endParaRPr lang="en-US" dirty="0"/>
          </a:p>
        </p:txBody>
      </p:sp>
      <p:sp>
        <p:nvSpPr>
          <p:cNvPr id="4" name="TextBox 3"/>
          <p:cNvSpPr txBox="1"/>
          <p:nvPr/>
        </p:nvSpPr>
        <p:spPr>
          <a:xfrm>
            <a:off x="3962400" y="914400"/>
            <a:ext cx="4155881" cy="5078313"/>
          </a:xfrm>
          <a:prstGeom prst="rect">
            <a:avLst/>
          </a:prstGeom>
          <a:noFill/>
        </p:spPr>
        <p:txBody>
          <a:bodyPr wrap="none" rtlCol="0">
            <a:spAutoFit/>
          </a:bodyPr>
          <a:lstStyle/>
          <a:p>
            <a:r>
              <a:rPr lang="en-US" dirty="0"/>
              <a:t>list=["geeks", "for", "geeks"]</a:t>
            </a:r>
          </a:p>
          <a:p>
            <a:r>
              <a:rPr lang="en-US" dirty="0"/>
              <a:t>for </a:t>
            </a:r>
            <a:r>
              <a:rPr lang="en-US" dirty="0" err="1"/>
              <a:t>i</a:t>
            </a:r>
            <a:r>
              <a:rPr lang="en-US" dirty="0"/>
              <a:t> in list:</a:t>
            </a:r>
          </a:p>
          <a:p>
            <a:r>
              <a:rPr lang="en-US" dirty="0"/>
              <a:t>    print(</a:t>
            </a:r>
            <a:r>
              <a:rPr lang="en-US" dirty="0" err="1"/>
              <a:t>i</a:t>
            </a:r>
            <a:r>
              <a:rPr lang="en-US" dirty="0" smtClean="0"/>
              <a:t>)</a:t>
            </a:r>
          </a:p>
          <a:p>
            <a:endParaRPr lang="en-US" dirty="0"/>
          </a:p>
          <a:p>
            <a:r>
              <a:rPr lang="en-US" dirty="0" smtClean="0"/>
              <a:t>language </a:t>
            </a:r>
            <a:r>
              <a:rPr lang="en-US" dirty="0"/>
              <a:t>= 'Python'</a:t>
            </a:r>
          </a:p>
          <a:p>
            <a:r>
              <a:rPr lang="en-US" dirty="0"/>
              <a:t># iterate over each character in language</a:t>
            </a:r>
          </a:p>
          <a:p>
            <a:r>
              <a:rPr lang="en-US" dirty="0"/>
              <a:t>for </a:t>
            </a:r>
            <a:r>
              <a:rPr lang="en-US" dirty="0" err="1"/>
              <a:t>i</a:t>
            </a:r>
            <a:r>
              <a:rPr lang="en-US" dirty="0"/>
              <a:t> in language:</a:t>
            </a:r>
          </a:p>
          <a:p>
            <a:r>
              <a:rPr lang="en-US" dirty="0"/>
              <a:t>    print(</a:t>
            </a:r>
            <a:r>
              <a:rPr lang="en-US" dirty="0" err="1"/>
              <a:t>i</a:t>
            </a:r>
            <a:r>
              <a:rPr lang="en-US" dirty="0"/>
              <a:t>)</a:t>
            </a:r>
          </a:p>
          <a:p>
            <a:endParaRPr lang="en-US" dirty="0"/>
          </a:p>
          <a:p>
            <a:r>
              <a:rPr lang="en-US" dirty="0" smtClean="0"/>
              <a:t># to set range:</a:t>
            </a:r>
          </a:p>
          <a:p>
            <a:r>
              <a:rPr lang="en-US" dirty="0"/>
              <a:t>for </a:t>
            </a:r>
            <a:r>
              <a:rPr lang="en-US" dirty="0" err="1"/>
              <a:t>i</a:t>
            </a:r>
            <a:r>
              <a:rPr lang="en-US" dirty="0"/>
              <a:t> in range(2,8):</a:t>
            </a:r>
          </a:p>
          <a:p>
            <a:r>
              <a:rPr lang="en-US" dirty="0"/>
              <a:t>    print(</a:t>
            </a:r>
            <a:r>
              <a:rPr lang="en-US" dirty="0" err="1"/>
              <a:t>i</a:t>
            </a:r>
            <a:r>
              <a:rPr lang="en-US" dirty="0" smtClean="0"/>
              <a:t>)</a:t>
            </a:r>
          </a:p>
          <a:p>
            <a:endParaRPr lang="en-US" dirty="0" smtClean="0"/>
          </a:p>
          <a:p>
            <a:r>
              <a:rPr lang="en-US" dirty="0" smtClean="0"/>
              <a:t># to set (</a:t>
            </a:r>
            <a:r>
              <a:rPr lang="en-US" dirty="0" err="1" smtClean="0"/>
              <a:t>start,end,steps</a:t>
            </a:r>
            <a:r>
              <a:rPr lang="en-US" dirty="0" smtClean="0"/>
              <a:t>)</a:t>
            </a:r>
            <a:endParaRPr lang="en-US" dirty="0"/>
          </a:p>
          <a:p>
            <a:r>
              <a:rPr lang="en-US" dirty="0"/>
              <a:t>for </a:t>
            </a:r>
            <a:r>
              <a:rPr lang="en-US" dirty="0" err="1"/>
              <a:t>i</a:t>
            </a:r>
            <a:r>
              <a:rPr lang="en-US" dirty="0"/>
              <a:t> in range(2,30,2):</a:t>
            </a:r>
          </a:p>
          <a:p>
            <a:r>
              <a:rPr lang="en-US" dirty="0"/>
              <a:t>    print(</a:t>
            </a:r>
            <a:r>
              <a:rPr lang="en-US" dirty="0" err="1"/>
              <a:t>i</a:t>
            </a:r>
            <a:r>
              <a:rPr lang="en-US" dirty="0"/>
              <a:t>)</a:t>
            </a:r>
          </a:p>
          <a:p>
            <a:endParaRPr lang="en-US" dirty="0"/>
          </a:p>
          <a:p>
            <a:endParaRPr lang="en-US" dirty="0"/>
          </a:p>
        </p:txBody>
      </p:sp>
    </p:spTree>
    <p:extLst>
      <p:ext uri="{BB962C8B-B14F-4D97-AF65-F5344CB8AC3E}">
        <p14:creationId xmlns:p14="http://schemas.microsoft.com/office/powerpoint/2010/main" val="342569908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09600"/>
            <a:ext cx="8229600" cy="5181600"/>
          </a:xfrm>
        </p:spPr>
        <p:txBody>
          <a:bodyPr>
            <a:normAutofit fontScale="92500" lnSpcReduction="10000"/>
          </a:bodyPr>
          <a:lstStyle/>
          <a:p>
            <a:pPr marL="0" indent="0">
              <a:buNone/>
            </a:pPr>
            <a:r>
              <a:rPr lang="en-US" sz="2000" dirty="0"/>
              <a:t>for x in range(6</a:t>
            </a:r>
            <a:r>
              <a:rPr lang="en-US" sz="2000" dirty="0" smtClean="0"/>
              <a:t>): (# if the loop break else part not execute)</a:t>
            </a:r>
            <a:r>
              <a:rPr lang="en-US" sz="2000" dirty="0"/>
              <a:t/>
            </a:r>
            <a:br>
              <a:rPr lang="en-US" sz="2000" dirty="0"/>
            </a:br>
            <a:r>
              <a:rPr lang="en-US" sz="2000" dirty="0"/>
              <a:t>  if x == 3: break</a:t>
            </a:r>
            <a:br>
              <a:rPr lang="en-US" sz="2000" dirty="0"/>
            </a:br>
            <a:r>
              <a:rPr lang="en-US" sz="2000" dirty="0"/>
              <a:t>  print(x)</a:t>
            </a:r>
            <a:br>
              <a:rPr lang="en-US" sz="2000" dirty="0"/>
            </a:br>
            <a:r>
              <a:rPr lang="en-US" sz="2000" dirty="0"/>
              <a:t>else:</a:t>
            </a:r>
            <a:br>
              <a:rPr lang="en-US" sz="2000" dirty="0"/>
            </a:br>
            <a:r>
              <a:rPr lang="en-US" sz="2000" dirty="0"/>
              <a:t>  print("Finally finished</a:t>
            </a:r>
            <a:r>
              <a:rPr lang="en-US" sz="2000" dirty="0" smtClean="0"/>
              <a:t>!")</a:t>
            </a:r>
          </a:p>
          <a:p>
            <a:pPr marL="0" indent="0">
              <a:buNone/>
            </a:pPr>
            <a:endParaRPr lang="en-US" sz="2000" dirty="0"/>
          </a:p>
          <a:p>
            <a:pPr marL="0" indent="0">
              <a:buNone/>
            </a:pPr>
            <a:r>
              <a:rPr lang="en-US" sz="2000" dirty="0"/>
              <a:t>a=10</a:t>
            </a:r>
          </a:p>
          <a:p>
            <a:pPr marL="0" indent="0">
              <a:buNone/>
            </a:pPr>
            <a:r>
              <a:rPr lang="en-US" sz="2000" dirty="0"/>
              <a:t>for </a:t>
            </a:r>
            <a:r>
              <a:rPr lang="en-US" sz="2000" dirty="0" err="1"/>
              <a:t>i</a:t>
            </a:r>
            <a:r>
              <a:rPr lang="en-US" sz="2000" dirty="0"/>
              <a:t> in range(a):</a:t>
            </a:r>
          </a:p>
          <a:p>
            <a:pPr marL="0" indent="0">
              <a:buNone/>
            </a:pPr>
            <a:r>
              <a:rPr lang="en-US" sz="2000" dirty="0"/>
              <a:t> </a:t>
            </a:r>
          </a:p>
          <a:p>
            <a:pPr marL="0" indent="0">
              <a:buNone/>
            </a:pPr>
            <a:r>
              <a:rPr lang="en-US" sz="2000" dirty="0"/>
              <a:t>        # if number is </a:t>
            </a:r>
            <a:r>
              <a:rPr lang="en-US" sz="2000" dirty="0" err="1"/>
              <a:t>divisble</a:t>
            </a:r>
            <a:r>
              <a:rPr lang="en-US" sz="2000" dirty="0"/>
              <a:t> by 2</a:t>
            </a:r>
          </a:p>
          <a:p>
            <a:pPr marL="0" indent="0">
              <a:buNone/>
            </a:pPr>
            <a:r>
              <a:rPr lang="en-US" sz="2000" dirty="0"/>
              <a:t>        # then it's even</a:t>
            </a:r>
          </a:p>
          <a:p>
            <a:pPr marL="0" indent="0">
              <a:buNone/>
            </a:pPr>
            <a:r>
              <a:rPr lang="en-US" sz="2000" dirty="0"/>
              <a:t>        if i%2==0:</a:t>
            </a:r>
          </a:p>
          <a:p>
            <a:pPr marL="0" indent="0">
              <a:buNone/>
            </a:pPr>
            <a:r>
              <a:rPr lang="en-US" sz="2000" dirty="0"/>
              <a:t> </a:t>
            </a:r>
          </a:p>
          <a:p>
            <a:pPr marL="0" indent="0">
              <a:buNone/>
            </a:pPr>
            <a:r>
              <a:rPr lang="en-US" sz="2000" dirty="0"/>
              <a:t>                # if above condition is true</a:t>
            </a:r>
          </a:p>
          <a:p>
            <a:pPr marL="0" indent="0">
              <a:buNone/>
            </a:pPr>
            <a:r>
              <a:rPr lang="en-US" sz="2000" dirty="0"/>
              <a:t>                # print the number</a:t>
            </a:r>
          </a:p>
          <a:p>
            <a:pPr marL="0" indent="0">
              <a:buNone/>
            </a:pPr>
            <a:r>
              <a:rPr lang="en-US" sz="2000" dirty="0"/>
              <a:t>                print(</a:t>
            </a:r>
            <a:r>
              <a:rPr lang="en-US" sz="2000" dirty="0" err="1"/>
              <a:t>i</a:t>
            </a:r>
            <a:r>
              <a:rPr lang="en-US" sz="2000" dirty="0"/>
              <a:t>)</a:t>
            </a:r>
          </a:p>
        </p:txBody>
      </p:sp>
      <p:sp>
        <p:nvSpPr>
          <p:cNvPr id="2" name="TextBox 1"/>
          <p:cNvSpPr txBox="1"/>
          <p:nvPr/>
        </p:nvSpPr>
        <p:spPr>
          <a:xfrm>
            <a:off x="3048000" y="3810000"/>
            <a:ext cx="1185774" cy="369332"/>
          </a:xfrm>
          <a:prstGeom prst="rect">
            <a:avLst/>
          </a:prstGeom>
          <a:noFill/>
        </p:spPr>
        <p:txBody>
          <a:bodyPr wrap="none" rtlCol="0">
            <a:spAutoFit/>
          </a:bodyPr>
          <a:lstStyle/>
          <a:p>
            <a:r>
              <a:rPr lang="en-US" dirty="0" smtClean="0"/>
              <a:t>if  i%2!=0:</a:t>
            </a:r>
            <a:endParaRPr lang="en-US" dirty="0"/>
          </a:p>
        </p:txBody>
      </p:sp>
    </p:spTree>
    <p:extLst>
      <p:ext uri="{BB962C8B-B14F-4D97-AF65-F5344CB8AC3E}">
        <p14:creationId xmlns:p14="http://schemas.microsoft.com/office/powerpoint/2010/main" val="417645391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Algerian" pitchFamily="82" charset="0"/>
              </a:rPr>
              <a:t>3.Nested loops</a:t>
            </a:r>
            <a:endParaRPr lang="en-US" dirty="0">
              <a:latin typeface="Algerian" pitchFamily="82" charset="0"/>
            </a:endParaRPr>
          </a:p>
        </p:txBody>
      </p:sp>
      <p:sp>
        <p:nvSpPr>
          <p:cNvPr id="3" name="Content Placeholder 2"/>
          <p:cNvSpPr>
            <a:spLocks noGrp="1"/>
          </p:cNvSpPr>
          <p:nvPr>
            <p:ph idx="1"/>
          </p:nvPr>
        </p:nvSpPr>
        <p:spPr/>
        <p:txBody>
          <a:bodyPr>
            <a:normAutofit lnSpcReduction="10000"/>
          </a:bodyPr>
          <a:lstStyle/>
          <a:p>
            <a:r>
              <a:rPr lang="en-US" dirty="0" smtClean="0"/>
              <a:t>A nested loop is a loop inside a loop.</a:t>
            </a:r>
          </a:p>
          <a:p>
            <a:r>
              <a:rPr lang="en-US" dirty="0" smtClean="0"/>
              <a:t>The "inner loop" will be executed one time for each iteration of the "outer loop":</a:t>
            </a:r>
          </a:p>
          <a:p>
            <a:r>
              <a:rPr lang="en-US" dirty="0" smtClean="0"/>
              <a:t/>
            </a:r>
            <a:br>
              <a:rPr lang="en-US" dirty="0" smtClean="0"/>
            </a:br>
            <a:r>
              <a:rPr lang="en-US" dirty="0" smtClean="0"/>
              <a:t>Print each adjective for every fruit:</a:t>
            </a:r>
          </a:p>
          <a:p>
            <a:pPr>
              <a:buNone/>
            </a:pPr>
            <a:r>
              <a:rPr lang="en-US" dirty="0" smtClean="0"/>
              <a:t>	</a:t>
            </a:r>
            <a:r>
              <a:rPr lang="en-US" dirty="0" err="1" smtClean="0"/>
              <a:t>adj</a:t>
            </a:r>
            <a:r>
              <a:rPr lang="en-US" dirty="0" smtClean="0"/>
              <a:t> = ["red", "big", "tasty"]</a:t>
            </a:r>
            <a:br>
              <a:rPr lang="en-US" dirty="0" smtClean="0"/>
            </a:br>
            <a:r>
              <a:rPr lang="en-US" dirty="0" smtClean="0"/>
              <a:t>fruits = ["apple", "banana", "cherry"]</a:t>
            </a:r>
            <a:br>
              <a:rPr lang="en-US" dirty="0" smtClean="0"/>
            </a:br>
            <a:r>
              <a:rPr lang="en-US" dirty="0" smtClean="0"/>
              <a:t/>
            </a:r>
            <a:br>
              <a:rPr lang="en-US" dirty="0" smtClean="0"/>
            </a:br>
            <a:r>
              <a:rPr lang="en-US" dirty="0" smtClean="0"/>
              <a:t>for x in </a:t>
            </a:r>
            <a:r>
              <a:rPr lang="en-US" dirty="0" err="1" smtClean="0"/>
              <a:t>adj</a:t>
            </a:r>
            <a:r>
              <a:rPr lang="en-US" dirty="0" smtClean="0"/>
              <a:t>:</a:t>
            </a:r>
            <a:br>
              <a:rPr lang="en-US" dirty="0" smtClean="0"/>
            </a:br>
            <a:r>
              <a:rPr lang="en-US" dirty="0" smtClean="0"/>
              <a:t>  for y in fruits:</a:t>
            </a:r>
            <a:br>
              <a:rPr lang="en-US" dirty="0" smtClean="0"/>
            </a:br>
            <a:r>
              <a:rPr lang="en-US" dirty="0" smtClean="0"/>
              <a:t>    print(x, y)</a:t>
            </a:r>
          </a:p>
          <a:p>
            <a:endParaRPr lang="en-US" dirty="0"/>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35320</TotalTime>
  <Words>15873</Words>
  <Application>Microsoft Office PowerPoint</Application>
  <PresentationFormat>On-screen Show (4:3)</PresentationFormat>
  <Paragraphs>4138</Paragraphs>
  <Slides>465</Slides>
  <Notes>3</Notes>
  <HiddenSlides>0</HiddenSlides>
  <MMClips>0</MMClips>
  <ScaleCrop>false</ScaleCrop>
  <HeadingPairs>
    <vt:vector size="4" baseType="variant">
      <vt:variant>
        <vt:lpstr>Theme</vt:lpstr>
      </vt:variant>
      <vt:variant>
        <vt:i4>1</vt:i4>
      </vt:variant>
      <vt:variant>
        <vt:lpstr>Slide Titles</vt:lpstr>
      </vt:variant>
      <vt:variant>
        <vt:i4>465</vt:i4>
      </vt:variant>
    </vt:vector>
  </HeadingPairs>
  <TitlesOfParts>
    <vt:vector size="466" baseType="lpstr">
      <vt:lpstr>Flow</vt:lpstr>
      <vt:lpstr>                  PYTHON</vt:lpstr>
      <vt:lpstr>Introduction</vt:lpstr>
      <vt:lpstr>PowerPoint Presentation</vt:lpstr>
      <vt:lpstr>History of python:</vt:lpstr>
      <vt:lpstr>PowerPoint Presentation</vt:lpstr>
      <vt:lpstr>where we use python?</vt:lpstr>
      <vt:lpstr>Applications:</vt:lpstr>
      <vt:lpstr>Advantages:</vt:lpstr>
      <vt:lpstr>Organization using python:</vt:lpstr>
      <vt:lpstr>PowerPoint Presentation</vt:lpstr>
      <vt:lpstr>Why we choose python?</vt:lpstr>
      <vt:lpstr>Applications that runs by Python</vt:lpstr>
      <vt:lpstr>Interpreted language</vt:lpstr>
      <vt:lpstr>PowerPoint Presentation</vt:lpstr>
      <vt:lpstr>Python is used to do?</vt:lpstr>
      <vt:lpstr>3 ways to run python:</vt:lpstr>
      <vt:lpstr>Environment set up:</vt:lpstr>
      <vt:lpstr>PowerPoint Presentation</vt:lpstr>
      <vt:lpstr>PowerPoint Presentation</vt:lpstr>
      <vt:lpstr>PowerPoint Presentation</vt:lpstr>
      <vt:lpstr>PowerPoint Presentation</vt:lpstr>
      <vt:lpstr>PowerPoint Presentation</vt:lpstr>
      <vt:lpstr>PowerPoint Presentation</vt:lpstr>
      <vt:lpstr>EDITORS</vt:lpstr>
      <vt:lpstr>IDLE MODES</vt:lpstr>
      <vt:lpstr>PowerPoint Presentation</vt:lpstr>
      <vt:lpstr>Welcome python</vt:lpstr>
      <vt:lpstr>1.Indentation</vt:lpstr>
      <vt:lpstr>Examples:</vt:lpstr>
      <vt:lpstr>2.Python comments</vt:lpstr>
      <vt:lpstr>Python variables</vt:lpstr>
      <vt:lpstr>Variable names</vt:lpstr>
      <vt:lpstr>          Creating variables</vt:lpstr>
      <vt:lpstr>Assigning variables</vt:lpstr>
      <vt:lpstr>Output variables</vt:lpstr>
      <vt:lpstr>Python Data types</vt:lpstr>
      <vt:lpstr>PowerPoint Presentation</vt:lpstr>
      <vt:lpstr>Python numbers</vt:lpstr>
      <vt:lpstr>Type conversion</vt:lpstr>
      <vt:lpstr>Python User Input</vt:lpstr>
      <vt:lpstr>PowerPoint Presentation</vt:lpstr>
      <vt:lpstr>Problem 1</vt:lpstr>
      <vt:lpstr>PYTHON OPERATORS</vt:lpstr>
      <vt:lpstr>ARITHMETIC OPERATOR</vt:lpstr>
      <vt:lpstr>Example:</vt:lpstr>
      <vt:lpstr>RELATIONAL OPERATOR</vt:lpstr>
      <vt:lpstr>Example:</vt:lpstr>
      <vt:lpstr>Logical Operators</vt:lpstr>
      <vt:lpstr>i)logical AND:</vt:lpstr>
      <vt:lpstr>ii)Logical OR:</vt:lpstr>
      <vt:lpstr>iii)Logical Not:</vt:lpstr>
      <vt:lpstr>  Assignment Operators</vt:lpstr>
      <vt:lpstr>PowerPoint Presentation</vt:lpstr>
      <vt:lpstr>Bitwise Operators</vt:lpstr>
      <vt:lpstr>Bitwise And:</vt:lpstr>
      <vt:lpstr>How to calculate bits?</vt:lpstr>
      <vt:lpstr>sample program:</vt:lpstr>
      <vt:lpstr>Bitwise OR:</vt:lpstr>
      <vt:lpstr>sample program:</vt:lpstr>
      <vt:lpstr>Bitwise XOR:</vt:lpstr>
      <vt:lpstr>PowerPoint Presentation</vt:lpstr>
      <vt:lpstr>Bitwise Not:(tilde operator) </vt:lpstr>
      <vt:lpstr>PowerPoint Presentation</vt:lpstr>
      <vt:lpstr>Left shift:</vt:lpstr>
      <vt:lpstr>Example:</vt:lpstr>
      <vt:lpstr>Right shift &gt;&gt;:</vt:lpstr>
      <vt:lpstr>Example:</vt:lpstr>
      <vt:lpstr>Identity Operators</vt:lpstr>
      <vt:lpstr>Example:</vt:lpstr>
      <vt:lpstr>PowerPoint Presentation</vt:lpstr>
      <vt:lpstr> Membership Operators</vt:lpstr>
      <vt:lpstr>sample program:</vt:lpstr>
      <vt:lpstr>Problem 2</vt:lpstr>
      <vt:lpstr>PowerPoint Presentation</vt:lpstr>
      <vt:lpstr>     If</vt:lpstr>
      <vt:lpstr>Flow Chart</vt:lpstr>
      <vt:lpstr>IF ELSE</vt:lpstr>
      <vt:lpstr>PowerPoint Presentation</vt:lpstr>
      <vt:lpstr>Sample program:</vt:lpstr>
      <vt:lpstr>elif(IF-elif- ELSE LADDER)</vt:lpstr>
      <vt:lpstr>PowerPoint Presentation</vt:lpstr>
      <vt:lpstr>Example:</vt:lpstr>
      <vt:lpstr>Nested if </vt:lpstr>
      <vt:lpstr>Syntax:</vt:lpstr>
      <vt:lpstr>program:</vt:lpstr>
      <vt:lpstr>Pass statement</vt:lpstr>
      <vt:lpstr>example:</vt:lpstr>
      <vt:lpstr>Short hand if</vt:lpstr>
      <vt:lpstr>Problem 3</vt:lpstr>
      <vt:lpstr>program:</vt:lpstr>
      <vt:lpstr>program:</vt:lpstr>
      <vt:lpstr>Python loops</vt:lpstr>
      <vt:lpstr>1.while loop</vt:lpstr>
      <vt:lpstr>PowerPoint Presentation</vt:lpstr>
      <vt:lpstr>2.For loop:</vt:lpstr>
      <vt:lpstr>range set:</vt:lpstr>
      <vt:lpstr>sample program:</vt:lpstr>
      <vt:lpstr>PowerPoint Presentation</vt:lpstr>
      <vt:lpstr>3.Nested loops</vt:lpstr>
      <vt:lpstr>PowerPoint Presentation</vt:lpstr>
      <vt:lpstr>sample program:</vt:lpstr>
      <vt:lpstr>sample program:</vt:lpstr>
      <vt:lpstr>program to find number palindrome or not:</vt:lpstr>
      <vt:lpstr>PowerPoint Presentation</vt:lpstr>
      <vt:lpstr>PowerPoint Presentation</vt:lpstr>
      <vt:lpstr>program for to find letter palindrome:</vt:lpstr>
      <vt:lpstr>Python string</vt:lpstr>
      <vt:lpstr>  sample program:</vt:lpstr>
      <vt:lpstr>PowerPoint Presentation</vt:lpstr>
      <vt:lpstr>PowerPoint Presentation</vt:lpstr>
      <vt:lpstr>String methods</vt:lpstr>
      <vt:lpstr>Examples:</vt:lpstr>
      <vt:lpstr>PowerPoint Presentation</vt:lpstr>
      <vt:lpstr>Check String</vt:lpstr>
      <vt:lpstr>String concatenation</vt:lpstr>
      <vt:lpstr>String format</vt:lpstr>
      <vt:lpstr>example:</vt:lpstr>
      <vt:lpstr>Document String:</vt:lpstr>
      <vt:lpstr>Join():</vt:lpstr>
      <vt:lpstr>Collection data types</vt:lpstr>
      <vt:lpstr>list</vt:lpstr>
      <vt:lpstr>PowerPoint Presentation</vt:lpstr>
      <vt:lpstr>PowerPoint Presentation</vt:lpstr>
      <vt:lpstr>PowerPoint Presentation</vt:lpstr>
      <vt:lpstr>PowerPoint Presentation</vt:lpstr>
      <vt:lpstr>List methods</vt:lpstr>
      <vt:lpstr>…..</vt:lpstr>
      <vt:lpstr>…….</vt:lpstr>
      <vt:lpstr>PowerPoint Presentation</vt:lpstr>
      <vt:lpstr>Python tuple</vt:lpstr>
      <vt:lpstr>……</vt:lpstr>
      <vt:lpstr>Change tuple values</vt:lpstr>
      <vt:lpstr>……..</vt:lpstr>
      <vt:lpstr>…..</vt:lpstr>
      <vt:lpstr>PowerPoint Presentation</vt:lpstr>
      <vt:lpstr>Python set</vt:lpstr>
      <vt:lpstr>Access an item</vt:lpstr>
      <vt:lpstr>……</vt:lpstr>
      <vt:lpstr>……</vt:lpstr>
      <vt:lpstr>Remove an item</vt:lpstr>
      <vt:lpstr>Pop method</vt:lpstr>
      <vt:lpstr>Clear and delete</vt:lpstr>
      <vt:lpstr>…….</vt:lpstr>
      <vt:lpstr>Python Dictionary</vt:lpstr>
      <vt:lpstr>Accessing items</vt:lpstr>
      <vt:lpstr>……</vt:lpstr>
      <vt:lpstr>Loop through a dictionary</vt:lpstr>
      <vt:lpstr>........</vt:lpstr>
      <vt:lpstr>……</vt:lpstr>
      <vt:lpstr>Removing items</vt:lpstr>
      <vt:lpstr>……</vt:lpstr>
      <vt:lpstr>……</vt:lpstr>
      <vt:lpstr>Copy a dictionary</vt:lpstr>
      <vt:lpstr>……</vt:lpstr>
      <vt:lpstr>Nested dictionaries</vt:lpstr>
      <vt:lpstr>…….</vt:lpstr>
      <vt:lpstr>Functions</vt:lpstr>
      <vt:lpstr>Pre-Defined Function</vt:lpstr>
      <vt:lpstr>PowerPoint Presentation</vt:lpstr>
      <vt:lpstr>Built-in Functions</vt:lpstr>
      <vt:lpstr>Creating and calling function</vt:lpstr>
      <vt:lpstr>Functions </vt:lpstr>
      <vt:lpstr>Example:</vt:lpstr>
      <vt:lpstr>Arguments</vt:lpstr>
      <vt:lpstr>PowerPoint Presentation</vt:lpstr>
      <vt:lpstr>PowerPoint Presentation</vt:lpstr>
      <vt:lpstr>Number of arguments</vt:lpstr>
      <vt:lpstr>PowerPoint Presentation</vt:lpstr>
      <vt:lpstr>PowerPoint Presentation</vt:lpstr>
      <vt:lpstr>Arbitrary Arguments, *args</vt:lpstr>
      <vt:lpstr>Example:</vt:lpstr>
      <vt:lpstr>PowerPoint Presentation</vt:lpstr>
      <vt:lpstr>33 keywords:</vt:lpstr>
      <vt:lpstr>PowerPoint Presentation</vt:lpstr>
      <vt:lpstr>PowerPoint Presentation</vt:lpstr>
      <vt:lpstr>PowerPoint Presentation</vt:lpstr>
      <vt:lpstr>Keyword argument</vt:lpstr>
      <vt:lpstr>Arbitrary keyword arguments</vt:lpstr>
      <vt:lpstr>PowerPoint Presentation</vt:lpstr>
      <vt:lpstr>default argument:</vt:lpstr>
      <vt:lpstr>Default parameter value</vt:lpstr>
      <vt:lpstr>Passing a list as an argument</vt:lpstr>
      <vt:lpstr>Return values</vt:lpstr>
      <vt:lpstr>The pass statement</vt:lpstr>
      <vt:lpstr>Recursion</vt:lpstr>
      <vt:lpstr>PowerPoint Presentation</vt:lpstr>
      <vt:lpstr>PowerPoint Presentation</vt:lpstr>
      <vt:lpstr>PowerPoint Presentation</vt:lpstr>
      <vt:lpstr>Lambda</vt:lpstr>
      <vt:lpstr>PowerPoint Presentation</vt:lpstr>
      <vt:lpstr>….</vt:lpstr>
      <vt:lpstr>PowerPoint Presentation</vt:lpstr>
      <vt:lpstr>lambda with filter:</vt:lpstr>
      <vt:lpstr>PowerPoint Presentation</vt:lpstr>
      <vt:lpstr>Global variables</vt:lpstr>
      <vt:lpstr>PowerPoint Presentation</vt:lpstr>
      <vt:lpstr>Global Keyword</vt:lpstr>
      <vt:lpstr>PowerPoint Presentation</vt:lpstr>
      <vt:lpstr>OOPS CONCEPTS  (OBJECT  ORIENTED PROGRAMMING  LANGUAGE</vt:lpstr>
      <vt:lpstr>PowerPoint Presentation</vt:lpstr>
      <vt:lpstr>Classes and objects</vt:lpstr>
      <vt:lpstr>Create a class</vt:lpstr>
      <vt:lpstr>Example:</vt:lpstr>
      <vt:lpstr>Create object</vt:lpstr>
      <vt:lpstr>Problem 8</vt:lpstr>
      <vt:lpstr>constructor</vt:lpstr>
      <vt:lpstr>PowerPoint Presentation</vt:lpstr>
      <vt:lpstr> Creating the Constructor in Python</vt:lpstr>
      <vt:lpstr>The self parameter</vt:lpstr>
      <vt:lpstr>Example:</vt:lpstr>
      <vt:lpstr>PowerPoint Presentation</vt:lpstr>
      <vt:lpstr> inheritance:</vt:lpstr>
      <vt:lpstr>PowerPoint Presentation</vt:lpstr>
      <vt:lpstr>PowerPoint Presentation</vt:lpstr>
      <vt:lpstr>PowerPoint Presentation</vt:lpstr>
      <vt:lpstr>Example:</vt:lpstr>
      <vt:lpstr>PowerPoint Presentation</vt:lpstr>
      <vt:lpstr>Example:</vt:lpstr>
      <vt:lpstr>PowerPoint Presentation</vt:lpstr>
      <vt:lpstr>PowerPoint Presentation</vt:lpstr>
      <vt:lpstr>Polymorphism:</vt:lpstr>
      <vt:lpstr>Example:</vt:lpstr>
      <vt:lpstr>The Super() function</vt:lpstr>
      <vt:lpstr>Example:</vt:lpstr>
      <vt:lpstr>PowerPoint Presentation</vt:lpstr>
      <vt:lpstr>Add the init() function</vt:lpstr>
      <vt:lpstr>Add properties</vt:lpstr>
      <vt:lpstr>Add methods</vt:lpstr>
      <vt:lpstr>Ex:</vt:lpstr>
      <vt:lpstr>PowerPoint Presentation</vt:lpstr>
      <vt:lpstr>PowerPoint Presentation</vt:lpstr>
      <vt:lpstr>Example:  (method overriding)</vt:lpstr>
      <vt:lpstr>method overloading:</vt:lpstr>
      <vt:lpstr>Problem 10</vt:lpstr>
      <vt:lpstr>encapsulation</vt:lpstr>
      <vt:lpstr>Private members</vt:lpstr>
      <vt:lpstr>Protected members</vt:lpstr>
      <vt:lpstr>PowerPoint Presentation</vt:lpstr>
      <vt:lpstr>PowerPoint Presentation</vt:lpstr>
      <vt:lpstr>Abstraction</vt:lpstr>
      <vt:lpstr>PowerPoint Presentation</vt:lpstr>
      <vt:lpstr>PowerPoint Presentation</vt:lpstr>
      <vt:lpstr>Example:</vt:lpstr>
      <vt:lpstr>PowerPoint Presentation</vt:lpstr>
      <vt:lpstr>Built in class functions  </vt:lpstr>
      <vt:lpstr>Built in class attributes</vt:lpstr>
      <vt:lpstr>MODULES     AND  PACKAGES</vt:lpstr>
      <vt:lpstr>PowerPoint Presentation</vt:lpstr>
      <vt:lpstr>Modules</vt:lpstr>
      <vt:lpstr>PowerPoint Presentation</vt:lpstr>
      <vt:lpstr>PowerPoint Presentation</vt:lpstr>
      <vt:lpstr>Modules:</vt:lpstr>
      <vt:lpstr>PowerPoint Presentation</vt:lpstr>
      <vt:lpstr>PowerPoint Presentation</vt:lpstr>
      <vt:lpstr>Python math</vt:lpstr>
      <vt:lpstr>PowerPoint Presentation</vt:lpstr>
      <vt:lpstr>PowerPoint Presentation</vt:lpstr>
      <vt:lpstr>Built-in Math Functions </vt:lpstr>
      <vt:lpstr>PowerPoint Presentation</vt:lpstr>
      <vt:lpstr>Math module</vt:lpstr>
      <vt:lpstr>………</vt:lpstr>
      <vt:lpstr>Python modules</vt:lpstr>
      <vt:lpstr>PowerPoint Presentation</vt:lpstr>
      <vt:lpstr>Variables in module</vt:lpstr>
      <vt:lpstr>PowerPoint Presentation</vt:lpstr>
      <vt:lpstr>Re naming a module</vt:lpstr>
      <vt:lpstr>Python date time</vt:lpstr>
      <vt:lpstr>PowerPoint Presentation</vt:lpstr>
      <vt:lpstr>PowerPoint Presentation</vt:lpstr>
      <vt:lpstr>The strftime() method</vt:lpstr>
      <vt:lpstr>PowerPoint Presentation</vt:lpstr>
      <vt:lpstr>Sleep time</vt:lpstr>
      <vt:lpstr>The calendar module</vt:lpstr>
      <vt:lpstr>Printing the calendar of whole year</vt:lpstr>
      <vt:lpstr>Random number</vt:lpstr>
      <vt:lpstr>Random Module</vt:lpstr>
      <vt:lpstr>Example:</vt:lpstr>
      <vt:lpstr>PowerPoint Presentation</vt:lpstr>
      <vt:lpstr>PowerPoint Presentation</vt:lpstr>
      <vt:lpstr>PowerPoint Presentation</vt:lpstr>
      <vt:lpstr>User Module:</vt:lpstr>
      <vt:lpstr>FILE HANDLING</vt:lpstr>
      <vt:lpstr>File handling</vt:lpstr>
      <vt:lpstr>Modes of opening file</vt:lpstr>
      <vt:lpstr>…………</vt:lpstr>
      <vt:lpstr>PowerPoint Presentation</vt:lpstr>
      <vt:lpstr>Python file open</vt:lpstr>
      <vt:lpstr>Read only parts of the file</vt:lpstr>
      <vt:lpstr>Close file</vt:lpstr>
      <vt:lpstr>Python file write</vt:lpstr>
      <vt:lpstr>PowerPoint Presentation</vt:lpstr>
      <vt:lpstr>APPEND METHOD:</vt:lpstr>
      <vt:lpstr>PowerPoint Presentation</vt:lpstr>
      <vt:lpstr>Write method</vt:lpstr>
      <vt:lpstr>Create a new file</vt:lpstr>
      <vt:lpstr>MODULE OS:</vt:lpstr>
      <vt:lpstr>PowerPoint Presentation</vt:lpstr>
      <vt:lpstr>Python delete file</vt:lpstr>
      <vt:lpstr>Check if the file exist</vt:lpstr>
      <vt:lpstr>Delete folder</vt:lpstr>
      <vt:lpstr>Exception Handling</vt:lpstr>
      <vt:lpstr>Exception handling:</vt:lpstr>
      <vt:lpstr>PowerPoint Presentation</vt:lpstr>
      <vt:lpstr>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Example:</vt:lpstr>
      <vt:lpstr>Example:</vt:lpstr>
      <vt:lpstr>Example:</vt:lpstr>
      <vt:lpstr>PowerPoint Presentation</vt:lpstr>
      <vt:lpstr>PowerPoint Presentation</vt:lpstr>
      <vt:lpstr>PowerPoint Presentation</vt:lpstr>
      <vt:lpstr>Example:</vt:lpstr>
      <vt:lpstr>Exception Handling</vt:lpstr>
      <vt:lpstr>Iterator</vt:lpstr>
      <vt:lpstr>Example:</vt:lpstr>
      <vt:lpstr>PowerPoint Presentation</vt:lpstr>
      <vt:lpstr>Generator</vt:lpstr>
      <vt:lpstr>Generators:</vt:lpstr>
      <vt:lpstr>Example:</vt:lpstr>
      <vt:lpstr>PowerPoint Presentation</vt:lpstr>
      <vt:lpstr>Example 2:</vt:lpstr>
      <vt:lpstr>Decorators:</vt:lpstr>
      <vt:lpstr>To rename functon:</vt:lpstr>
      <vt:lpstr>PowerPoint Presentation</vt:lpstr>
      <vt:lpstr>Closure :</vt:lpstr>
      <vt:lpstr>Ex:</vt:lpstr>
      <vt:lpstr>PowerPoint Presentation</vt:lpstr>
      <vt:lpstr>Multi-Threading</vt:lpstr>
      <vt:lpstr>Example: (without thread)</vt:lpstr>
      <vt:lpstr>with threading:</vt:lpstr>
      <vt:lpstr>Python Tkinter</vt:lpstr>
      <vt:lpstr>………..</vt:lpstr>
      <vt:lpstr>PowerPoint Presentation</vt:lpstr>
      <vt:lpstr>Example:</vt:lpstr>
      <vt:lpstr>PowerPoint Presentation</vt:lpstr>
      <vt:lpstr>Tkinter widgets</vt:lpstr>
      <vt:lpstr>PowerPoint Presentation</vt:lpstr>
      <vt:lpstr>pack():</vt:lpstr>
      <vt:lpstr>Button:</vt:lpstr>
      <vt:lpstr>PowerPoint Presentation</vt:lpstr>
      <vt:lpstr>PowerPoint Presentation</vt:lpstr>
      <vt:lpstr>PowerPoint Presentation</vt:lpstr>
      <vt:lpstr>PowerPoint Presentation</vt:lpstr>
      <vt:lpstr>output:</vt:lpstr>
      <vt:lpstr>Grid():</vt:lpstr>
      <vt:lpstr>To create label:</vt:lpstr>
      <vt:lpstr>output:</vt:lpstr>
      <vt:lpstr>using place():</vt:lpstr>
      <vt:lpstr>output:</vt:lpstr>
      <vt:lpstr>Methods</vt:lpstr>
      <vt:lpstr>Tkinter canvas</vt:lpstr>
      <vt:lpstr>Example:</vt:lpstr>
      <vt:lpstr>checkbutton</vt:lpstr>
      <vt:lpstr>Example:</vt:lpstr>
      <vt:lpstr>output:</vt:lpstr>
      <vt:lpstr>Methods</vt:lpstr>
      <vt:lpstr>Tkinter label</vt:lpstr>
      <vt:lpstr>Tkinter entry</vt:lpstr>
      <vt:lpstr>Example:</vt:lpstr>
      <vt:lpstr>output:</vt:lpstr>
      <vt:lpstr>Tkinter frame</vt:lpstr>
      <vt:lpstr>Example:</vt:lpstr>
      <vt:lpstr>output:</vt:lpstr>
      <vt:lpstr>Tkinter listbox</vt:lpstr>
      <vt:lpstr>Example:</vt:lpstr>
      <vt:lpstr>To delete list:</vt:lpstr>
      <vt:lpstr>output:</vt:lpstr>
      <vt:lpstr>Tkinter radio button</vt:lpstr>
      <vt:lpstr>Example:</vt:lpstr>
      <vt:lpstr>PowerPoint Presentation</vt:lpstr>
      <vt:lpstr>Tkinter message</vt:lpstr>
      <vt:lpstr>Example:</vt:lpstr>
      <vt:lpstr>Tkinter menu</vt:lpstr>
      <vt:lpstr>Menu options:</vt:lpstr>
      <vt:lpstr>PowerPoint Presentation</vt:lpstr>
      <vt:lpstr>PowerPoint Presentation</vt:lpstr>
      <vt:lpstr>Example:</vt:lpstr>
      <vt:lpstr>PowerPoint Presentation</vt:lpstr>
      <vt:lpstr>PowerPoint Presentation</vt:lpstr>
      <vt:lpstr>   Python Tkinter Scale </vt:lpstr>
      <vt:lpstr>PowerPoint Presentation</vt:lpstr>
      <vt:lpstr>PowerPoint Presentation</vt:lpstr>
      <vt:lpstr>Example:</vt:lpstr>
      <vt:lpstr>Python Tkinter Scrollbar: </vt:lpstr>
      <vt:lpstr>Example:</vt:lpstr>
      <vt:lpstr>PowerPoint Presentation</vt:lpstr>
      <vt:lpstr>Python Tkinter Text: </vt:lpstr>
      <vt:lpstr>PowerPoint Presentation</vt:lpstr>
      <vt:lpstr>Example:</vt:lpstr>
      <vt:lpstr>PowerPoint Presentation</vt:lpstr>
      <vt:lpstr>Top level:</vt:lpstr>
      <vt:lpstr>PowerPoint Presentation</vt:lpstr>
      <vt:lpstr>Python Tkinter Spinbox </vt:lpstr>
      <vt:lpstr>Example:</vt:lpstr>
      <vt:lpstr>PowerPoint Presentation</vt:lpstr>
      <vt:lpstr>PowerPoint Presentation</vt:lpstr>
      <vt:lpstr>Tkinter LabelFrame: </vt:lpstr>
      <vt:lpstr>Example:</vt:lpstr>
      <vt:lpstr>PowerPoint Presentation</vt:lpstr>
      <vt:lpstr>Tkinter Message Box:</vt:lpstr>
      <vt:lpstr>PowerPoint Presentation</vt:lpstr>
      <vt:lpstr>PowerPoint Presentation</vt:lpstr>
      <vt:lpstr>PowerPoint Presentation</vt:lpstr>
      <vt:lpstr>PowerPoint Presentation</vt:lpstr>
      <vt:lpstr>PowerPoint Presentation</vt:lpstr>
      <vt:lpstr>Combo box():</vt:lpstr>
      <vt:lpstr>Example:</vt:lpstr>
      <vt:lpstr>PowerPoint Presentation</vt:lpstr>
      <vt:lpstr>PowerPoint Presentation</vt:lpstr>
      <vt:lpstr>PowerPoint Presentation</vt:lpstr>
      <vt:lpstr>PowerPoint Presentation</vt:lpstr>
      <vt:lpstr>PowerPoint Presentation</vt:lpstr>
      <vt:lpstr>PowerPoint Presentation</vt:lpstr>
      <vt:lpstr>Problem 12</vt:lpstr>
      <vt:lpstr>PowerPoint Presentation</vt:lpstr>
      <vt:lpstr>PowerPoint Presentation</vt:lpstr>
      <vt:lpstr>PowerPoint Presentation</vt:lpstr>
      <vt:lpstr>Mini project</vt:lpstr>
      <vt:lpstr>PowerPoint Presentation</vt:lpstr>
      <vt:lpstr>What is SQL?</vt:lpstr>
      <vt:lpstr>Keywords</vt:lpstr>
      <vt:lpstr>PowerPoint Presentation</vt:lpstr>
      <vt:lpstr>PowerPoint Presentation</vt:lpstr>
      <vt:lpstr>PowerPoint Presentation</vt:lpstr>
      <vt:lpstr>PowerPoint Presentation</vt:lpstr>
      <vt:lpstr>Problem 13</vt:lpstr>
      <vt:lpstr>Connectivity</vt:lpstr>
      <vt:lpstr>Mini Project</vt:lpstr>
      <vt:lpstr>Py to Exe</vt:lpstr>
      <vt:lpstr>Turtle:</vt:lpstr>
      <vt:lpstr>Basic Commands:</vt:lpstr>
      <vt:lpstr>PowerPoint Presentation</vt:lpstr>
      <vt:lpstr>PowerPoint Presentation</vt:lpstr>
      <vt:lpstr>PowerPoint Presentation</vt:lpstr>
      <vt:lpstr>Example:</vt:lpstr>
      <vt:lpstr>PowerPoint Presentation</vt:lpstr>
      <vt:lpstr>PowerPoint Presentation</vt:lpstr>
      <vt:lpstr>PowerPoint Presentation</vt:lpstr>
      <vt:lpstr>PowerPoint Presentation</vt:lpstr>
      <vt:lpstr>SciPy subpackages:</vt:lpstr>
      <vt:lpstr>sub packages of constants:</vt:lpstr>
      <vt:lpstr>constants subpackage </vt:lpstr>
      <vt:lpstr>PowerPoint Presentation</vt:lpstr>
      <vt:lpstr>PowerPoint Presentation</vt:lpstr>
      <vt:lpstr>Matplotlib:</vt:lpstr>
      <vt:lpstr>Plot and Pyplot:</vt:lpstr>
      <vt:lpstr>Title and Label:</vt:lpstr>
      <vt:lpstr>Line styles:</vt:lpstr>
      <vt:lpstr>Line colours:</vt:lpstr>
      <vt:lpstr>Linewidth:</vt:lpstr>
      <vt:lpstr>Marker:</vt:lpstr>
      <vt:lpstr>Marker style:</vt:lpstr>
      <vt:lpstr>Format Method:</vt:lpstr>
      <vt:lpstr>Grid:</vt:lpstr>
      <vt:lpstr>Subplot:</vt:lpstr>
      <vt:lpstr>PowerPoint Presentation</vt:lpstr>
      <vt:lpstr>Scatter:</vt:lpstr>
      <vt:lpstr>PowerPoint Presentation</vt:lpstr>
      <vt:lpstr>Colour Map:</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PYTHON</dc:title>
  <dc:creator>ADMIN</dc:creator>
  <cp:lastModifiedBy>admin</cp:lastModifiedBy>
  <cp:revision>1039</cp:revision>
  <dcterms:created xsi:type="dcterms:W3CDTF">2020-06-23T10:56:06Z</dcterms:created>
  <dcterms:modified xsi:type="dcterms:W3CDTF">2024-08-08T09:53:43Z</dcterms:modified>
</cp:coreProperties>
</file>